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69" r:id="rId4"/>
    <p:sldId id="270" r:id="rId5"/>
    <p:sldId id="271" r:id="rId6"/>
    <p:sldId id="272" r:id="rId7"/>
    <p:sldId id="257" r:id="rId8"/>
    <p:sldId id="263" r:id="rId9"/>
    <p:sldId id="258" r:id="rId10"/>
    <p:sldId id="259" r:id="rId11"/>
    <p:sldId id="260" r:id="rId12"/>
    <p:sldId id="261" r:id="rId13"/>
    <p:sldId id="262" r:id="rId14"/>
    <p:sldId id="264" r:id="rId15"/>
    <p:sldId id="265" r:id="rId16"/>
    <p:sldId id="266" r:id="rId17"/>
    <p:sldId id="267" r:id="rId18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4C526-1F5F-454C-B5A2-9223EB883F21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0EB6-9418-4335-9F7F-9C96D2A4B7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31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74A47-80B3-4935-A04C-0EA8A8D09DBF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C5781-8532-4EEF-9207-B2B583CA1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29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C5781-8532-4EEF-9207-B2B583CA1CB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695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45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6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01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3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0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0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39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44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2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0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42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D070D-36C3-4AD3-9087-1736DC525086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F9F2-AD78-4DB5-86C5-48E4AA8279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22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genbank/" TargetMode="External"/><Relationship Id="rId2" Type="http://schemas.openxmlformats.org/officeDocument/2006/relationships/hyperlink" Target="http://www.sds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komunikační proces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9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Design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komunikace, v níž jsou pozorně organizovány artefakty, aby informovaly lidi</a:t>
            </a:r>
          </a:p>
          <a:p>
            <a:r>
              <a:rPr lang="cs-CZ" dirty="0" smtClean="0"/>
              <a:t>přináší inovativní použití komunikačních kanálů, tvoří kanály nové</a:t>
            </a:r>
          </a:p>
          <a:p>
            <a:r>
              <a:rPr lang="cs-CZ" dirty="0" smtClean="0"/>
              <a:t>informační design </a:t>
            </a:r>
            <a:r>
              <a:rPr lang="cs-CZ" dirty="0" err="1" smtClean="0"/>
              <a:t>ozančován</a:t>
            </a:r>
            <a:r>
              <a:rPr lang="cs-CZ" dirty="0" smtClean="0"/>
              <a:t> jako informační architektura – podoblast informační vědy</a:t>
            </a:r>
          </a:p>
          <a:p>
            <a:r>
              <a:rPr lang="cs-CZ" dirty="0" smtClean="0"/>
              <a:t>komunikaci zkoumá i lingvistika, antropologie, komunikační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7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Sociální 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1"/>
            <a:ext cx="8568952" cy="1872207"/>
          </a:xfrm>
        </p:spPr>
        <p:txBody>
          <a:bodyPr>
            <a:normAutofit/>
          </a:bodyPr>
          <a:lstStyle/>
          <a:p>
            <a:r>
              <a:rPr lang="cs-CZ" dirty="0" smtClean="0"/>
              <a:t>lidé – vysoce sociální bytosti</a:t>
            </a:r>
          </a:p>
          <a:p>
            <a:r>
              <a:rPr lang="cs-CZ" dirty="0" err="1" smtClean="0"/>
              <a:t>Maslowova</a:t>
            </a:r>
            <a:r>
              <a:rPr lang="cs-CZ" dirty="0" smtClean="0"/>
              <a:t> hierarchie lidských potřeb – všechny úrovně vyžadují sdílení informací a komunikaci</a:t>
            </a:r>
          </a:p>
        </p:txBody>
      </p:sp>
      <p:pic>
        <p:nvPicPr>
          <p:cNvPr id="1026" name="Picture 2" descr="http://halek.info/www/prezentace/marketing-cviceni4/obrazky/maslowova_pyramida_potre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206823"/>
            <a:ext cx="4972268" cy="346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23528" y="2680614"/>
            <a:ext cx="4176464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lidé potřebují širokou škálu prostředků pro vzájemnou interakci, aby mohli budovat a udržovat vztahy a uspokojit základní životní sociální potřeby</a:t>
            </a:r>
          </a:p>
          <a:p>
            <a:r>
              <a:rPr lang="cs-CZ" dirty="0" smtClean="0"/>
              <a:t>prostředky interakce – komunikační akty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841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potřeby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Prostředky interakce:</a:t>
            </a:r>
          </a:p>
          <a:p>
            <a:r>
              <a:rPr lang="cs-CZ" dirty="0" smtClean="0"/>
              <a:t>fyzické – oční kontakt, gesta, dotek, </a:t>
            </a:r>
            <a:r>
              <a:rPr lang="cs-CZ" dirty="0" err="1" smtClean="0"/>
              <a:t>obejmutí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kulturní – mluvení, psaní, zpívání</a:t>
            </a:r>
          </a:p>
          <a:p>
            <a:r>
              <a:rPr lang="cs-CZ" dirty="0" smtClean="0"/>
              <a:t>augmentační – informační akty přesahující čas a prostor, př. megafon – hlas, hudební nástroj – emocionální projev, záznamová zařízení (od soch k psanému slovu, kamerám a telekomunikačním systémům) – trvalost </a:t>
            </a:r>
            <a:r>
              <a:rPr lang="cs-CZ" dirty="0" err="1" smtClean="0"/>
              <a:t>inf</a:t>
            </a:r>
            <a:r>
              <a:rPr lang="cs-CZ" dirty="0" smtClean="0"/>
              <a:t>. aktů. Zaznamenávání do informačního artefaktu je informačním aktem – vznik informačního průmyslu.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758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akt informování řízen záměrem změnit stav světa, většinou mentálního stavu ostatních lidí</a:t>
            </a:r>
          </a:p>
          <a:p>
            <a:r>
              <a:rPr lang="cs-CZ" dirty="0" smtClean="0"/>
              <a:t>škála záměrů od altruistických k masochistickým</a:t>
            </a:r>
          </a:p>
          <a:p>
            <a:r>
              <a:rPr lang="cs-CZ" dirty="0" smtClean="0"/>
              <a:t>záměr pomoci někomu řešit problém, vyhnout se nebezpečí, dosáhnout cíle, přijmout postoj či víru, provést činnost</a:t>
            </a:r>
          </a:p>
          <a:p>
            <a:r>
              <a:rPr lang="cs-CZ" dirty="0" smtClean="0"/>
              <a:t>typy vazeb v komunikaci – jak záměr směřován:</a:t>
            </a:r>
          </a:p>
          <a:p>
            <a:r>
              <a:rPr lang="cs-CZ" dirty="0" smtClean="0"/>
              <a:t>jeden – jeden (vysvětlování, přemlouvání, , diskuze), jeden – mnoho (vysílání médií), mnoho – jeden (</a:t>
            </a:r>
            <a:r>
              <a:rPr lang="cs-CZ" dirty="0" err="1" smtClean="0"/>
              <a:t>grassroots</a:t>
            </a:r>
            <a:r>
              <a:rPr lang="cs-CZ" dirty="0" smtClean="0"/>
              <a:t> hnutí + sociální média), mnoho – mnoho (politická hnutí – skupina ovlivňuje veřejnost, </a:t>
            </a:r>
            <a:r>
              <a:rPr lang="cs-CZ" dirty="0" err="1" smtClean="0"/>
              <a:t>crowdsourcing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575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280920" cy="642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836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cs-CZ" dirty="0"/>
              <a:t>Záměr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zpětná vazba: jeden – jeden – očekáváme zpětnou vazbu, např. potvrzení porozumění, odpověď. </a:t>
            </a:r>
          </a:p>
          <a:p>
            <a:r>
              <a:rPr lang="cs-CZ" dirty="0" smtClean="0"/>
              <a:t>Masová média – ne zpětná vazba, ale změna chování či stavu mysli. Ta tradiční – podporují zpětnou vazbu, aby si udržela trh po nástupu interaktivních WWW</a:t>
            </a:r>
          </a:p>
          <a:p>
            <a:r>
              <a:rPr lang="cs-CZ" dirty="0" smtClean="0"/>
              <a:t>důležitá možnost rozhodnutí zda se účastnit komunikace – př. spam: vedlejší efekt špatného designu informační infrastruktury, nerespektuje sociální stavbu lidské komunikace - možnost šíření elektronické kopie bez nákladů bez zabudování funkce „vrátit odesílateli“</a:t>
            </a:r>
          </a:p>
        </p:txBody>
      </p:sp>
    </p:spTree>
    <p:extLst>
      <p:ext uri="{BB962C8B-B14F-4D97-AF65-F5344CB8AC3E}">
        <p14:creationId xmlns:p14="http://schemas.microsoft.com/office/powerpoint/2010/main" val="798835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akt bez záměru měnit ostatní – sebe-potěšení. Př. sebe-vyjádření bez auditoria – blogy, 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/>
              <a:t>T</a:t>
            </a:r>
            <a:r>
              <a:rPr lang="cs-CZ" dirty="0" err="1" smtClean="0"/>
              <a:t>witter</a:t>
            </a:r>
            <a:r>
              <a:rPr lang="cs-CZ" dirty="0" smtClean="0"/>
              <a:t>. Slouží potřebě udržovat smysl pro identitu. Motivace – od šílenství po umělecké vyjádření.</a:t>
            </a:r>
          </a:p>
          <a:p>
            <a:r>
              <a:rPr lang="cs-CZ" dirty="0" smtClean="0"/>
              <a:t>Nejčastější záměr – budovat a udržovat vztah za účelem sociálního spojení. Hlavní záměr ne dosažení efektu komunikace, ale udržování otevřených kanálů. </a:t>
            </a:r>
            <a:r>
              <a:rPr lang="cs-CZ" dirty="0" smtClean="0"/>
              <a:t>Sociální </a:t>
            </a:r>
            <a:r>
              <a:rPr lang="cs-CZ" dirty="0" err="1" smtClean="0"/>
              <a:t>grooming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770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Podle výzkumu </a:t>
            </a:r>
            <a:r>
              <a:rPr lang="cs-CZ" dirty="0" err="1" smtClean="0"/>
              <a:t>Marshall</a:t>
            </a:r>
            <a:r>
              <a:rPr lang="cs-CZ" dirty="0" smtClean="0"/>
              <a:t> a </a:t>
            </a:r>
            <a:r>
              <a:rPr lang="cs-CZ" dirty="0" err="1" smtClean="0"/>
              <a:t>Bly</a:t>
            </a:r>
            <a:r>
              <a:rPr lang="cs-CZ" dirty="0" smtClean="0"/>
              <a:t> lidé někdy sdílejí elektronické i fyzické výstřižky se záměrem udržovat sociální vztahy</a:t>
            </a:r>
          </a:p>
          <a:p>
            <a:r>
              <a:rPr lang="cs-CZ" dirty="0" smtClean="0"/>
              <a:t>teorie sociální výměny – lidé vykonávají informační akty s psychologickou motivací a očekáváním reciprocity</a:t>
            </a:r>
          </a:p>
          <a:p>
            <a:r>
              <a:rPr lang="cs-CZ" dirty="0" smtClean="0"/>
              <a:t>sociální výměna: přímá odměna, reputace, </a:t>
            </a:r>
            <a:r>
              <a:rPr lang="cs-CZ" dirty="0"/>
              <a:t>očekávaná reciprocita, </a:t>
            </a:r>
            <a:r>
              <a:rPr lang="cs-CZ" dirty="0" smtClean="0"/>
              <a:t>altruismus</a:t>
            </a:r>
          </a:p>
          <a:p>
            <a:r>
              <a:rPr lang="cs-CZ" dirty="0" smtClean="0"/>
              <a:t>softwaroví agenti – hrají roli aktérů v sociálně situovaných informačních aktech (sociální média)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48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Komunikace</a:t>
            </a:r>
            <a:endParaRPr lang="cs-CZ" dirty="0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pPr eaLnBrk="1" hangingPunct="1"/>
            <a:r>
              <a:rPr lang="cs-CZ" sz="2800" dirty="0" smtClean="0"/>
              <a:t>Komunikace  - sdělování, dorozumívání, veřejné spojení, dopravní cesta </a:t>
            </a:r>
          </a:p>
          <a:p>
            <a:pPr eaLnBrk="1" hangingPunct="1"/>
            <a:r>
              <a:rPr lang="cs-CZ" sz="2800" dirty="0" smtClean="0"/>
              <a:t>Sociálně komunikační procesy - podmínkou a  předpokladem existence </a:t>
            </a:r>
            <a:r>
              <a:rPr lang="cs-CZ" sz="2800" dirty="0" smtClean="0"/>
              <a:t>společenství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Nejen tokem informací, komunikací mezi lidmi,  také s přírodou, s Bohem (modlitba, rozjímání</a:t>
            </a:r>
            <a:r>
              <a:rPr lang="cs-CZ" sz="2800" dirty="0" smtClean="0"/>
              <a:t>)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S přírodou komunikují přírodní vědy (experiment jako kladení otázek přírodě</a:t>
            </a:r>
            <a:r>
              <a:rPr lang="cs-CZ" sz="2800" dirty="0" smtClean="0"/>
              <a:t>)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Komunikujeme s ní spíše tím, že se do ní vciťujeme, že s ní souzníme nebo ji umělecky ztvárňujeme</a:t>
            </a:r>
            <a:r>
              <a:rPr lang="cs-CZ" sz="2800" dirty="0" smtClean="0"/>
              <a:t>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9141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908050"/>
          </a:xfrm>
        </p:spPr>
        <p:txBody>
          <a:bodyPr/>
          <a:lstStyle/>
          <a:p>
            <a:pPr eaLnBrk="1" hangingPunct="1"/>
            <a:r>
              <a:rPr lang="cs-CZ" dirty="0" smtClean="0"/>
              <a:t>Sociální komunikace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 marL="812800" indent="-812800" eaLnBrk="1" hangingPunct="1">
              <a:lnSpc>
                <a:spcPct val="80000"/>
              </a:lnSpc>
              <a:defRPr/>
            </a:pPr>
            <a:endParaRPr lang="cs-CZ" sz="2800" b="1" dirty="0" smtClean="0"/>
          </a:p>
          <a:p>
            <a:pPr marL="812800" indent="-812800" eaLnBrk="1" hangingPunct="1">
              <a:lnSpc>
                <a:spcPct val="80000"/>
              </a:lnSpc>
              <a:defRPr/>
            </a:pPr>
            <a:r>
              <a:rPr lang="cs-CZ" sz="2800" b="1" dirty="0" smtClean="0"/>
              <a:t>komunikaci rozlišujeme na</a:t>
            </a:r>
            <a:r>
              <a:rPr lang="cs-CZ" sz="2800" dirty="0" smtClean="0"/>
              <a:t>:</a:t>
            </a:r>
          </a:p>
          <a:p>
            <a:pPr marL="812800" indent="-8128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/>
              <a:t>        - přímou x nepřímou</a:t>
            </a:r>
          </a:p>
          <a:p>
            <a:pPr marL="812800" indent="-8128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/>
              <a:t>        - verbální x písemnou </a:t>
            </a:r>
          </a:p>
          <a:p>
            <a:pPr marL="812800" indent="-8128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/>
              <a:t>        - digitální (vyjádřená pomocí slov) x analogová (vztahová)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800" dirty="0" smtClean="0"/>
              <a:t>        - komplementární (např. žák x učitel, matka x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800" dirty="0"/>
              <a:t> </a:t>
            </a:r>
            <a:r>
              <a:rPr lang="cs-CZ" sz="2800" dirty="0" smtClean="0"/>
              <a:t>          dítě)x symetrická</a:t>
            </a:r>
          </a:p>
          <a:p>
            <a:pPr marL="812800" indent="-8128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marL="812800" indent="-8128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83977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908050"/>
          </a:xfrm>
        </p:spPr>
        <p:txBody>
          <a:bodyPr/>
          <a:lstStyle/>
          <a:p>
            <a:pPr algn="ctr" eaLnBrk="1" hangingPunct="1"/>
            <a:r>
              <a:rPr lang="cs-CZ" dirty="0" smtClean="0"/>
              <a:t>Sociální </a:t>
            </a:r>
            <a:r>
              <a:rPr lang="cs-CZ" dirty="0" smtClean="0"/>
              <a:t>komunikace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931150" cy="4967287"/>
          </a:xfrm>
        </p:spPr>
        <p:txBody>
          <a:bodyPr/>
          <a:lstStyle/>
          <a:p>
            <a:pPr marL="812800" indent="-812800"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b="1" dirty="0" smtClean="0"/>
              <a:t>Vývoj </a:t>
            </a:r>
            <a:r>
              <a:rPr lang="cs-CZ" sz="2400" b="1" dirty="0" smtClean="0"/>
              <a:t>sociální komunikace</a:t>
            </a:r>
            <a:r>
              <a:rPr lang="cs-CZ" sz="2400" dirty="0" smtClean="0"/>
              <a:t>: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tx1"/>
              </a:buClr>
              <a:buFontTx/>
              <a:buAutoNum type="romanUcPeriod"/>
            </a:pPr>
            <a:r>
              <a:rPr lang="cs-CZ" sz="2400" dirty="0" smtClean="0"/>
              <a:t>období řečové 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tx1"/>
              </a:buClr>
              <a:buFontTx/>
              <a:buAutoNum type="romanUcPeriod"/>
            </a:pPr>
            <a:r>
              <a:rPr lang="cs-CZ" sz="2400" dirty="0" smtClean="0"/>
              <a:t>dokumentové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dirty="0" smtClean="0"/>
              <a:t>       a) rukopisné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dirty="0" smtClean="0"/>
              <a:t>       b) tištěné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tx1"/>
              </a:buClr>
              <a:buFontTx/>
              <a:buAutoNum type="romanUcPeriod" startAt="3"/>
            </a:pPr>
            <a:r>
              <a:rPr lang="cs-CZ" sz="2400" dirty="0" smtClean="0"/>
              <a:t>elektronické</a:t>
            </a:r>
          </a:p>
          <a:p>
            <a:pPr marL="812800" indent="-812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Podobné rozlišení </a:t>
            </a:r>
            <a:r>
              <a:rPr lang="cs-CZ" sz="2400" dirty="0" err="1" smtClean="0"/>
              <a:t>McLuhan</a:t>
            </a:r>
            <a:r>
              <a:rPr lang="cs-CZ" sz="2400" dirty="0" smtClean="0"/>
              <a:t>: doba orální (I), fonetická (</a:t>
            </a:r>
            <a:r>
              <a:rPr lang="cs-CZ" sz="2400" dirty="0" err="1" smtClean="0"/>
              <a:t>IIa</a:t>
            </a:r>
            <a:r>
              <a:rPr lang="cs-CZ" sz="2400" dirty="0" smtClean="0"/>
              <a:t>),</a:t>
            </a:r>
          </a:p>
          <a:p>
            <a:pPr marL="812800" indent="-812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elektronická (III). Médii jsou řeč, písmo, elektřina. </a:t>
            </a:r>
          </a:p>
        </p:txBody>
      </p:sp>
    </p:spTree>
    <p:extLst>
      <p:ext uri="{BB962C8B-B14F-4D97-AF65-F5344CB8AC3E}">
        <p14:creationId xmlns:p14="http://schemas.microsoft.com/office/powerpoint/2010/main" val="380230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08050"/>
          </a:xfrm>
        </p:spPr>
        <p:txBody>
          <a:bodyPr/>
          <a:lstStyle/>
          <a:p>
            <a:pPr algn="ctr" eaLnBrk="1" hangingPunct="1"/>
            <a:r>
              <a:rPr lang="cs-CZ" smtClean="0"/>
              <a:t>Vývoj sociální komunikace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Vymezení podle McLuhana:</a:t>
            </a:r>
          </a:p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b="1" smtClean="0"/>
              <a:t>I. doba orální</a:t>
            </a:r>
            <a:r>
              <a:rPr lang="cs-CZ" sz="2400" smtClean="0"/>
              <a:t> – doba jednoho smyslu – sluch, velký význam má paměť. Negramotní lidé – žijí ve světě přísloví, pořekadel, podobenství, mýtů, pohádek. Přirozený jazyk bohatý na pojmenování deště, větru, chůze apod. Jazyk odráží život společenství, jeho projevy jsou i ozdoby, tetuáže …</a:t>
            </a:r>
          </a:p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b="1" smtClean="0"/>
              <a:t>II. doba fonetická</a:t>
            </a:r>
            <a:r>
              <a:rPr lang="cs-CZ" sz="2400" smtClean="0"/>
              <a:t> – fonetické písmo (abeceda) na rozdíl od písma obrázkového odděluje vizuální kód od sémantického významu – doba zraku. </a:t>
            </a:r>
            <a:endParaRPr lang="cs-CZ" sz="240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1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765175"/>
          </a:xfrm>
        </p:spPr>
        <p:txBody>
          <a:bodyPr/>
          <a:lstStyle/>
          <a:p>
            <a:pPr algn="ctr" eaLnBrk="1" hangingPunct="1"/>
            <a:r>
              <a:rPr lang="cs-CZ" smtClean="0"/>
              <a:t>Vývoj sociální komunikace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Psané slovo: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- ovlivňuje řeč, gramatiku, syntax,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  artikulaci i společenské použití jazyka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- vede k odstupu od řeči, možno se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  zabývat myšlením </a:t>
            </a:r>
            <a:r>
              <a:rPr lang="cs-CZ" dirty="0" smtClean="0">
                <a:cs typeface="Arial" charset="0"/>
              </a:rPr>
              <a:t>→ filosofie, věda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- individualizace, myšlení v posloupnosti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- historie se neděje již ve spirále, ale v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  přímce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- psané slovo získává na věrohodnosti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  - mechanizace, abstrakce, </a:t>
            </a:r>
            <a:r>
              <a:rPr lang="cs-CZ" dirty="0" err="1" smtClean="0"/>
              <a:t>fragmentarizace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099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650"/>
            <a:ext cx="8229600" cy="889070"/>
          </a:xfrm>
        </p:spPr>
        <p:txBody>
          <a:bodyPr/>
          <a:lstStyle/>
          <a:p>
            <a:r>
              <a:rPr lang="cs-CZ" dirty="0" smtClean="0"/>
              <a:t>Informační 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949280"/>
          </a:xfrm>
        </p:spPr>
        <p:txBody>
          <a:bodyPr>
            <a:normAutofit/>
          </a:bodyPr>
          <a:lstStyle/>
          <a:p>
            <a:r>
              <a:rPr lang="cs-CZ" dirty="0" smtClean="0"/>
              <a:t>14. stol. – právní smysl pojmu informace: soubor aktů, které vedou k prokázání trestného činu, poskytnutí evidence</a:t>
            </a:r>
          </a:p>
          <a:p>
            <a:r>
              <a:rPr lang="cs-CZ" b="1" dirty="0" smtClean="0"/>
              <a:t>informační akt </a:t>
            </a:r>
            <a:r>
              <a:rPr lang="cs-CZ" dirty="0" smtClean="0"/>
              <a:t>– projev mluvený</a:t>
            </a:r>
            <a:r>
              <a:rPr lang="cs-CZ" dirty="0"/>
              <a:t> </a:t>
            </a:r>
            <a:r>
              <a:rPr lang="cs-CZ" dirty="0" smtClean="0"/>
              <a:t>či psaný </a:t>
            </a:r>
          </a:p>
          <a:p>
            <a:r>
              <a:rPr lang="cs-CZ" dirty="0" smtClean="0"/>
              <a:t>účelný – př. učení, obhajoba</a:t>
            </a:r>
          </a:p>
          <a:p>
            <a:r>
              <a:rPr lang="cs-CZ" dirty="0" smtClean="0"/>
              <a:t>k pochopení informačního aktu je potřeba uvažovat nad aktérem, samotným aktem, předmětem aktu</a:t>
            </a:r>
          </a:p>
          <a:p>
            <a:r>
              <a:rPr lang="cs-CZ" dirty="0" smtClean="0"/>
              <a:t>informační akt – sekvence 3 komponent: záměr, provedení, efekt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36643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/>
              <a:t>Informační 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61662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účastníci, komunikační kanál</a:t>
            </a:r>
          </a:p>
          <a:p>
            <a:r>
              <a:rPr lang="cs-CZ" b="1" dirty="0"/>
              <a:t>interpersonální</a:t>
            </a:r>
            <a:r>
              <a:rPr lang="cs-CZ" dirty="0"/>
              <a:t> komunikace – jedna osoba komunikuje s druhou, nebo se skupinou, očekávána zpětná vazba</a:t>
            </a:r>
          </a:p>
          <a:p>
            <a:r>
              <a:rPr lang="cs-CZ" dirty="0"/>
              <a:t>jiné druhy komunikace: </a:t>
            </a:r>
          </a:p>
          <a:p>
            <a:r>
              <a:rPr lang="cs-CZ" b="1" dirty="0"/>
              <a:t>masová</a:t>
            </a:r>
            <a:r>
              <a:rPr lang="cs-CZ" dirty="0"/>
              <a:t> – jedna nebo pár osob informuje velký počet lidí, bez očekávání zpětné vazby</a:t>
            </a:r>
          </a:p>
          <a:p>
            <a:r>
              <a:rPr lang="cs-CZ" dirty="0"/>
              <a:t>v obou případech očekávána změna u příjemce, jinak komunikace </a:t>
            </a:r>
            <a:r>
              <a:rPr lang="cs-CZ" b="1" dirty="0"/>
              <a:t>neefektivní</a:t>
            </a:r>
            <a:endParaRPr lang="cs-CZ" dirty="0"/>
          </a:p>
          <a:p>
            <a:r>
              <a:rPr lang="cs-CZ" b="1" dirty="0"/>
              <a:t>vědecká</a:t>
            </a:r>
            <a:r>
              <a:rPr lang="cs-CZ" dirty="0"/>
              <a:t> – jeden nebo víc lidí v zájmové komunitě se vzájemně informují o oblasti zájmu pomocí formálních kanálů</a:t>
            </a:r>
          </a:p>
          <a:p>
            <a:r>
              <a:rPr lang="cs-CZ" dirty="0"/>
              <a:t>studie zkoumající evidenci v artefaktech jako např. citace pro odvození vztahů mezi jednotlivci, skupinami a komunitami – </a:t>
            </a:r>
            <a:r>
              <a:rPr lang="cs-CZ" dirty="0" err="1"/>
              <a:t>bibliometrie</a:t>
            </a:r>
            <a:r>
              <a:rPr lang="cs-CZ" dirty="0"/>
              <a:t>, </a:t>
            </a:r>
            <a:r>
              <a:rPr lang="cs-CZ" dirty="0" err="1"/>
              <a:t>infometrie</a:t>
            </a:r>
            <a:r>
              <a:rPr lang="cs-CZ" dirty="0"/>
              <a:t>, </a:t>
            </a:r>
            <a:r>
              <a:rPr lang="cs-CZ" dirty="0" err="1"/>
              <a:t>kybermetrie</a:t>
            </a:r>
            <a:r>
              <a:rPr lang="cs-CZ" dirty="0"/>
              <a:t>, </a:t>
            </a:r>
            <a:r>
              <a:rPr lang="cs-CZ" dirty="0" err="1"/>
              <a:t>webometrie</a:t>
            </a:r>
            <a:endParaRPr lang="cs-CZ" dirty="0"/>
          </a:p>
          <a:p>
            <a:r>
              <a:rPr lang="cs-CZ" dirty="0"/>
              <a:t>vztahy z citací </a:t>
            </a:r>
            <a:r>
              <a:rPr lang="cs-CZ" dirty="0" err="1"/>
              <a:t>aplikováný</a:t>
            </a:r>
            <a:r>
              <a:rPr lang="cs-CZ" dirty="0"/>
              <a:t> na </a:t>
            </a:r>
            <a:r>
              <a:rPr lang="cs-CZ" dirty="0" err="1"/>
              <a:t>hyperlinky</a:t>
            </a:r>
            <a:r>
              <a:rPr lang="cs-CZ" dirty="0"/>
              <a:t> ve WWW, základ algoritmů vyhledávačů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42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Sociální 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vzrůstající význam sociálních médií ve WWW</a:t>
            </a:r>
          </a:p>
          <a:p>
            <a:r>
              <a:rPr lang="cs-CZ" dirty="0" smtClean="0"/>
              <a:t>lidé tvoří sociální sítě za účelem spolupráce, vyjádření účasti, podnikání společných aktivit</a:t>
            </a:r>
          </a:p>
          <a:p>
            <a:r>
              <a:rPr lang="cs-CZ" dirty="0" smtClean="0"/>
              <a:t>wiki, blogy, softwarové nástroje pro podporu spolupráce (</a:t>
            </a:r>
            <a:r>
              <a:rPr lang="cs-CZ" dirty="0" err="1" smtClean="0"/>
              <a:t>groupware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wikipédie</a:t>
            </a:r>
            <a:r>
              <a:rPr lang="cs-CZ" dirty="0" smtClean="0"/>
              <a:t> – nástroj pro </a:t>
            </a:r>
            <a:r>
              <a:rPr lang="cs-CZ" dirty="0" err="1" smtClean="0"/>
              <a:t>kolaborativní</a:t>
            </a:r>
            <a:r>
              <a:rPr lang="cs-CZ" dirty="0" smtClean="0"/>
              <a:t> sdílení znalostí</a:t>
            </a:r>
          </a:p>
          <a:p>
            <a:r>
              <a:rPr lang="en-US" dirty="0" smtClean="0"/>
              <a:t>The Sloan Digital Sky Survey</a:t>
            </a:r>
            <a:r>
              <a:rPr lang="cs-CZ" dirty="0"/>
              <a:t> </a:t>
            </a:r>
            <a:r>
              <a:rPr lang="cs-CZ" dirty="0" smtClean="0"/>
              <a:t>- občanská věda (</a:t>
            </a:r>
            <a:r>
              <a:rPr lang="cs-CZ" dirty="0" smtClean="0">
                <a:hlinkClick r:id="rId2"/>
              </a:rPr>
              <a:t>http://www.sdss.org/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GenBank</a:t>
            </a:r>
            <a:r>
              <a:rPr lang="cs-CZ" dirty="0" smtClean="0"/>
              <a:t> – kolektivní úsilí vědců sdílet data o genových sekvencích a spojených proteinech - (</a:t>
            </a:r>
            <a:r>
              <a:rPr lang="cs-CZ" dirty="0" smtClean="0">
                <a:hlinkClick r:id="rId3"/>
              </a:rPr>
              <a:t>http://www.ncbi.nlm.nih.gov/</a:t>
            </a:r>
            <a:r>
              <a:rPr lang="cs-CZ" dirty="0" err="1" smtClean="0">
                <a:hlinkClick r:id="rId3"/>
              </a:rPr>
              <a:t>genbank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Facebook</a:t>
            </a:r>
            <a:r>
              <a:rPr lang="cs-CZ" dirty="0" smtClean="0"/>
              <a:t> apod. –služby podporující všeobecnou komunikaci</a:t>
            </a:r>
          </a:p>
          <a:p>
            <a:r>
              <a:rPr lang="cs-CZ" dirty="0" smtClean="0"/>
              <a:t>sociální sítě urychlovány výpočetními agenty – identifikují a zvýrazňují nové druhy možných vztahů (např. přítel přítele) – nový druh sociálního procesu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370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1011</Words>
  <Application>Microsoft Office PowerPoint</Application>
  <PresentationFormat>Předvádění na obrazovce (4:3)</PresentationFormat>
  <Paragraphs>97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Informace jako komunikační proces</vt:lpstr>
      <vt:lpstr>Komunikace</vt:lpstr>
      <vt:lpstr>Sociální komunikace</vt:lpstr>
      <vt:lpstr>Sociální komunikace</vt:lpstr>
      <vt:lpstr>Vývoj sociální komunikace</vt:lpstr>
      <vt:lpstr>Vývoj sociální komunikace</vt:lpstr>
      <vt:lpstr>Informační akt</vt:lpstr>
      <vt:lpstr>Informační akt</vt:lpstr>
      <vt:lpstr>Sociální média</vt:lpstr>
      <vt:lpstr>Design</vt:lpstr>
      <vt:lpstr>Sociální potřeby</vt:lpstr>
      <vt:lpstr>Sociální potřeby</vt:lpstr>
      <vt:lpstr>Záměr</vt:lpstr>
      <vt:lpstr>Prezentace aplikace PowerPoint</vt:lpstr>
      <vt:lpstr>Záměr</vt:lpstr>
      <vt:lpstr>Záměr</vt:lpstr>
      <vt:lpstr>Záměr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Lorenz</dc:creator>
  <cp:lastModifiedBy>Michal Lorenz</cp:lastModifiedBy>
  <cp:revision>15</cp:revision>
  <cp:lastPrinted>2012-10-19T10:28:01Z</cp:lastPrinted>
  <dcterms:created xsi:type="dcterms:W3CDTF">2012-10-18T11:46:12Z</dcterms:created>
  <dcterms:modified xsi:type="dcterms:W3CDTF">2012-10-19T12:09:27Z</dcterms:modified>
</cp:coreProperties>
</file>