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3" r:id="rId10"/>
    <p:sldId id="267" r:id="rId11"/>
    <p:sldId id="264" r:id="rId12"/>
    <p:sldId id="268" r:id="rId13"/>
    <p:sldId id="270" r:id="rId14"/>
    <p:sldId id="271" r:id="rId15"/>
    <p:sldId id="269" r:id="rId16"/>
    <p:sldId id="265" r:id="rId1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CDD070D-36C3-4AD3-9087-1736DC525086}" type="datetimeFigureOut">
              <a:rPr lang="cs-CZ" smtClean="0"/>
              <a:t>6.12.2013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9D0F9F2-AD78-4DB5-86C5-48E4AA8279EA}" type="slidenum">
              <a:rPr lang="cs-CZ" smtClean="0"/>
              <a:t>‹#›</a:t>
            </a:fld>
            <a:endParaRPr lang="cs-CZ"/>
          </a:p>
        </p:txBody>
      </p:sp>
    </p:spTree>
    <p:extLst>
      <p:ext uri="{BB962C8B-B14F-4D97-AF65-F5344CB8AC3E}">
        <p14:creationId xmlns:p14="http://schemas.microsoft.com/office/powerpoint/2010/main" val="1759457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CDD070D-36C3-4AD3-9087-1736DC525086}" type="datetimeFigureOut">
              <a:rPr lang="cs-CZ" smtClean="0"/>
              <a:t>6.12.2013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9D0F9F2-AD78-4DB5-86C5-48E4AA8279EA}" type="slidenum">
              <a:rPr lang="cs-CZ" smtClean="0"/>
              <a:t>‹#›</a:t>
            </a:fld>
            <a:endParaRPr lang="cs-CZ"/>
          </a:p>
        </p:txBody>
      </p:sp>
    </p:spTree>
    <p:extLst>
      <p:ext uri="{BB962C8B-B14F-4D97-AF65-F5344CB8AC3E}">
        <p14:creationId xmlns:p14="http://schemas.microsoft.com/office/powerpoint/2010/main" val="228067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CDD070D-36C3-4AD3-9087-1736DC525086}" type="datetimeFigureOut">
              <a:rPr lang="cs-CZ" smtClean="0"/>
              <a:t>6.12.2013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9D0F9F2-AD78-4DB5-86C5-48E4AA8279EA}" type="slidenum">
              <a:rPr lang="cs-CZ" smtClean="0"/>
              <a:t>‹#›</a:t>
            </a:fld>
            <a:endParaRPr lang="cs-CZ"/>
          </a:p>
        </p:txBody>
      </p:sp>
    </p:spTree>
    <p:extLst>
      <p:ext uri="{BB962C8B-B14F-4D97-AF65-F5344CB8AC3E}">
        <p14:creationId xmlns:p14="http://schemas.microsoft.com/office/powerpoint/2010/main" val="189001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CDD070D-36C3-4AD3-9087-1736DC525086}" type="datetimeFigureOut">
              <a:rPr lang="cs-CZ" smtClean="0"/>
              <a:t>6.12.2013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9D0F9F2-AD78-4DB5-86C5-48E4AA8279EA}" type="slidenum">
              <a:rPr lang="cs-CZ" smtClean="0"/>
              <a:t>‹#›</a:t>
            </a:fld>
            <a:endParaRPr lang="cs-CZ"/>
          </a:p>
        </p:txBody>
      </p:sp>
    </p:spTree>
    <p:extLst>
      <p:ext uri="{BB962C8B-B14F-4D97-AF65-F5344CB8AC3E}">
        <p14:creationId xmlns:p14="http://schemas.microsoft.com/office/powerpoint/2010/main" val="2953836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CDD070D-36C3-4AD3-9087-1736DC525086}" type="datetimeFigureOut">
              <a:rPr lang="cs-CZ" smtClean="0"/>
              <a:t>6.12.2013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9D0F9F2-AD78-4DB5-86C5-48E4AA8279EA}" type="slidenum">
              <a:rPr lang="cs-CZ" smtClean="0"/>
              <a:t>‹#›</a:t>
            </a:fld>
            <a:endParaRPr lang="cs-CZ"/>
          </a:p>
        </p:txBody>
      </p:sp>
    </p:spTree>
    <p:extLst>
      <p:ext uri="{BB962C8B-B14F-4D97-AF65-F5344CB8AC3E}">
        <p14:creationId xmlns:p14="http://schemas.microsoft.com/office/powerpoint/2010/main" val="3088303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CDD070D-36C3-4AD3-9087-1736DC525086}" type="datetimeFigureOut">
              <a:rPr lang="cs-CZ" smtClean="0"/>
              <a:t>6.12.2013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9D0F9F2-AD78-4DB5-86C5-48E4AA8279EA}" type="slidenum">
              <a:rPr lang="cs-CZ" smtClean="0"/>
              <a:t>‹#›</a:t>
            </a:fld>
            <a:endParaRPr lang="cs-CZ"/>
          </a:p>
        </p:txBody>
      </p:sp>
    </p:spTree>
    <p:extLst>
      <p:ext uri="{BB962C8B-B14F-4D97-AF65-F5344CB8AC3E}">
        <p14:creationId xmlns:p14="http://schemas.microsoft.com/office/powerpoint/2010/main" val="711906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CDD070D-36C3-4AD3-9087-1736DC525086}" type="datetimeFigureOut">
              <a:rPr lang="cs-CZ" smtClean="0"/>
              <a:t>6.12.2013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9D0F9F2-AD78-4DB5-86C5-48E4AA8279EA}" type="slidenum">
              <a:rPr lang="cs-CZ" smtClean="0"/>
              <a:t>‹#›</a:t>
            </a:fld>
            <a:endParaRPr lang="cs-CZ"/>
          </a:p>
        </p:txBody>
      </p:sp>
    </p:spTree>
    <p:extLst>
      <p:ext uri="{BB962C8B-B14F-4D97-AF65-F5344CB8AC3E}">
        <p14:creationId xmlns:p14="http://schemas.microsoft.com/office/powerpoint/2010/main" val="209939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CDD070D-36C3-4AD3-9087-1736DC525086}" type="datetimeFigureOut">
              <a:rPr lang="cs-CZ" smtClean="0"/>
              <a:t>6.12.2013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9D0F9F2-AD78-4DB5-86C5-48E4AA8279EA}" type="slidenum">
              <a:rPr lang="cs-CZ" smtClean="0"/>
              <a:t>‹#›</a:t>
            </a:fld>
            <a:endParaRPr lang="cs-CZ"/>
          </a:p>
        </p:txBody>
      </p:sp>
    </p:spTree>
    <p:extLst>
      <p:ext uri="{BB962C8B-B14F-4D97-AF65-F5344CB8AC3E}">
        <p14:creationId xmlns:p14="http://schemas.microsoft.com/office/powerpoint/2010/main" val="95044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CDD070D-36C3-4AD3-9087-1736DC525086}" type="datetimeFigureOut">
              <a:rPr lang="cs-CZ" smtClean="0"/>
              <a:t>6.12.2013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9D0F9F2-AD78-4DB5-86C5-48E4AA8279EA}" type="slidenum">
              <a:rPr lang="cs-CZ" smtClean="0"/>
              <a:t>‹#›</a:t>
            </a:fld>
            <a:endParaRPr lang="cs-CZ"/>
          </a:p>
        </p:txBody>
      </p:sp>
    </p:spTree>
    <p:extLst>
      <p:ext uri="{BB962C8B-B14F-4D97-AF65-F5344CB8AC3E}">
        <p14:creationId xmlns:p14="http://schemas.microsoft.com/office/powerpoint/2010/main" val="372782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CDD070D-36C3-4AD3-9087-1736DC525086}" type="datetimeFigureOut">
              <a:rPr lang="cs-CZ" smtClean="0"/>
              <a:t>6.12.2013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9D0F9F2-AD78-4DB5-86C5-48E4AA8279EA}" type="slidenum">
              <a:rPr lang="cs-CZ" smtClean="0"/>
              <a:t>‹#›</a:t>
            </a:fld>
            <a:endParaRPr lang="cs-CZ"/>
          </a:p>
        </p:txBody>
      </p:sp>
    </p:spTree>
    <p:extLst>
      <p:ext uri="{BB962C8B-B14F-4D97-AF65-F5344CB8AC3E}">
        <p14:creationId xmlns:p14="http://schemas.microsoft.com/office/powerpoint/2010/main" val="3942907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CDD070D-36C3-4AD3-9087-1736DC525086}" type="datetimeFigureOut">
              <a:rPr lang="cs-CZ" smtClean="0"/>
              <a:t>6.12.2013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9D0F9F2-AD78-4DB5-86C5-48E4AA8279EA}" type="slidenum">
              <a:rPr lang="cs-CZ" smtClean="0"/>
              <a:t>‹#›</a:t>
            </a:fld>
            <a:endParaRPr lang="cs-CZ"/>
          </a:p>
        </p:txBody>
      </p:sp>
    </p:spTree>
    <p:extLst>
      <p:ext uri="{BB962C8B-B14F-4D97-AF65-F5344CB8AC3E}">
        <p14:creationId xmlns:p14="http://schemas.microsoft.com/office/powerpoint/2010/main" val="375042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D070D-36C3-4AD3-9087-1736DC525086}" type="datetimeFigureOut">
              <a:rPr lang="cs-CZ" smtClean="0"/>
              <a:t>6.12.2013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0F9F2-AD78-4DB5-86C5-48E4AA8279EA}" type="slidenum">
              <a:rPr lang="cs-CZ" smtClean="0"/>
              <a:t>‹#›</a:t>
            </a:fld>
            <a:endParaRPr lang="cs-CZ"/>
          </a:p>
        </p:txBody>
      </p:sp>
    </p:spTree>
    <p:extLst>
      <p:ext uri="{BB962C8B-B14F-4D97-AF65-F5344CB8AC3E}">
        <p14:creationId xmlns:p14="http://schemas.microsoft.com/office/powerpoint/2010/main" val="2776222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Informace jako osobnost v kyberprostoru</a:t>
            </a:r>
            <a:endParaRPr lang="cs-CZ" dirty="0"/>
          </a:p>
        </p:txBody>
      </p:sp>
      <p:sp>
        <p:nvSpPr>
          <p:cNvPr id="3" name="Podnadpis 2"/>
          <p:cNvSpPr>
            <a:spLocks noGrp="1"/>
          </p:cNvSpPr>
          <p:nvPr>
            <p:ph type="subTitle" idx="1"/>
          </p:nvPr>
        </p:nvSpPr>
        <p:spPr/>
        <p:txBody>
          <a:bodyPr/>
          <a:lstStyle/>
          <a:p>
            <a:r>
              <a:rPr lang="cs-CZ" dirty="0" err="1" smtClean="0"/>
              <a:t>Proflekse</a:t>
            </a:r>
            <a:r>
              <a:rPr lang="cs-CZ" dirty="0" smtClean="0"/>
              <a:t> osobnosti</a:t>
            </a:r>
            <a:endParaRPr lang="cs-CZ" dirty="0"/>
          </a:p>
        </p:txBody>
      </p:sp>
    </p:spTree>
    <p:extLst>
      <p:ext uri="{BB962C8B-B14F-4D97-AF65-F5344CB8AC3E}">
        <p14:creationId xmlns:p14="http://schemas.microsoft.com/office/powerpoint/2010/main" val="281598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Projekce, reflexe, </a:t>
            </a:r>
            <a:r>
              <a:rPr lang="cs-CZ" dirty="0" err="1"/>
              <a:t>proflekse</a:t>
            </a:r>
            <a:r>
              <a:rPr lang="cs-CZ" dirty="0"/>
              <a:t> identity</a:t>
            </a:r>
          </a:p>
        </p:txBody>
      </p:sp>
      <p:sp>
        <p:nvSpPr>
          <p:cNvPr id="3" name="Zástupný symbol pro obsah 2"/>
          <p:cNvSpPr>
            <a:spLocks noGrp="1"/>
          </p:cNvSpPr>
          <p:nvPr>
            <p:ph idx="1"/>
          </p:nvPr>
        </p:nvSpPr>
        <p:spPr/>
        <p:txBody>
          <a:bodyPr>
            <a:normAutofit fontScale="70000" lnSpcReduction="20000"/>
          </a:bodyPr>
          <a:lstStyle/>
          <a:p>
            <a:r>
              <a:rPr lang="cs-CZ" dirty="0"/>
              <a:t>naši identitu do okolí projektujeme, elektronická média kvalitativně mění rozsah této projekce – v kyberprostoru projektujeme úmyslně i neúmyslně pomocí informačních toků. Projektovaná informace analyzována, transformována, uložena, replikována, anotována a interpretována lidmi i stroji, které neznáme</a:t>
            </a:r>
          </a:p>
          <a:p>
            <a:r>
              <a:rPr lang="cs-CZ" dirty="0"/>
              <a:t>Jako projekce naší identity slouží </a:t>
            </a:r>
            <a:r>
              <a:rPr lang="cs-CZ" dirty="0" err="1"/>
              <a:t>exformace</a:t>
            </a:r>
            <a:endParaRPr lang="cs-CZ" dirty="0"/>
          </a:p>
          <a:p>
            <a:r>
              <a:rPr lang="cs-CZ" dirty="0"/>
              <a:t>každé chování v kyberprostoru je informační akt, který získává svoji </a:t>
            </a:r>
            <a:r>
              <a:rPr lang="cs-CZ" dirty="0" smtClean="0"/>
              <a:t>historii </a:t>
            </a:r>
            <a:r>
              <a:rPr lang="cs-CZ" dirty="0"/>
              <a:t>– reflektuje naši </a:t>
            </a:r>
            <a:r>
              <a:rPr lang="cs-CZ" dirty="0" smtClean="0"/>
              <a:t>identitu</a:t>
            </a:r>
          </a:p>
          <a:p>
            <a:r>
              <a:rPr lang="cs-CZ" dirty="0" smtClean="0"/>
              <a:t>lidé mohou o nás tvořit artefakty (komentáře k naší projekci, </a:t>
            </a:r>
            <a:r>
              <a:rPr lang="cs-CZ" dirty="0" err="1" smtClean="0"/>
              <a:t>tagy</a:t>
            </a:r>
            <a:r>
              <a:rPr lang="cs-CZ" dirty="0" smtClean="0"/>
              <a:t>, odkazy na naše artefakty), programoví agenti tvoří artefakty o nás (spamové filtry, nákupní profily). Tyto reflexe naší identity spolu s našimi projekcemi reprezentují </a:t>
            </a:r>
            <a:r>
              <a:rPr lang="cs-CZ" dirty="0" err="1" smtClean="0"/>
              <a:t>profleksi</a:t>
            </a:r>
            <a:r>
              <a:rPr lang="cs-CZ" dirty="0" smtClean="0"/>
              <a:t> našeho já – nové pojetí informace</a:t>
            </a:r>
            <a:endParaRPr lang="cs-CZ" dirty="0"/>
          </a:p>
          <a:p>
            <a:endParaRPr lang="cs-CZ" dirty="0"/>
          </a:p>
        </p:txBody>
      </p:sp>
    </p:spTree>
    <p:extLst>
      <p:ext uri="{BB962C8B-B14F-4D97-AF65-F5344CB8AC3E}">
        <p14:creationId xmlns:p14="http://schemas.microsoft.com/office/powerpoint/2010/main" val="3527748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6632"/>
            <a:ext cx="8229600" cy="1143000"/>
          </a:xfrm>
        </p:spPr>
        <p:txBody>
          <a:bodyPr>
            <a:normAutofit/>
          </a:bodyPr>
          <a:lstStyle/>
          <a:p>
            <a:r>
              <a:rPr lang="cs-CZ" dirty="0" smtClean="0"/>
              <a:t>Projekce, reflexe, </a:t>
            </a:r>
            <a:r>
              <a:rPr lang="cs-CZ" dirty="0" err="1" smtClean="0"/>
              <a:t>proflekse</a:t>
            </a:r>
            <a:r>
              <a:rPr lang="cs-CZ" dirty="0" smtClean="0"/>
              <a:t> identity</a:t>
            </a:r>
            <a:endParaRPr lang="cs-CZ" dirty="0"/>
          </a:p>
        </p:txBody>
      </p:sp>
      <p:sp>
        <p:nvSpPr>
          <p:cNvPr id="3" name="Zástupný symbol pro obsah 2"/>
          <p:cNvSpPr>
            <a:spLocks noGrp="1"/>
          </p:cNvSpPr>
          <p:nvPr>
            <p:ph idx="1"/>
          </p:nvPr>
        </p:nvSpPr>
        <p:spPr>
          <a:xfrm>
            <a:off x="457200" y="1268760"/>
            <a:ext cx="8229600" cy="2952328"/>
          </a:xfrm>
        </p:spPr>
        <p:txBody>
          <a:bodyPr>
            <a:normAutofit fontScale="62500" lnSpcReduction="20000"/>
          </a:bodyPr>
          <a:lstStyle/>
          <a:p>
            <a:r>
              <a:rPr lang="cs-CZ" dirty="0" smtClean="0"/>
              <a:t>množství informačních artefaktů jednotlivých typů – chybí ale empirická data</a:t>
            </a:r>
          </a:p>
          <a:p>
            <a:r>
              <a:rPr lang="cs-CZ" dirty="0" smtClean="0"/>
              <a:t>předpoklad: stejné množství cílených a náhodných artefaktů</a:t>
            </a:r>
          </a:p>
          <a:p>
            <a:r>
              <a:rPr lang="cs-CZ" dirty="0" smtClean="0"/>
              <a:t>cílené projekce – osobní webové stránky, profil na sociálních médiích, náhodné – čas a místo spojené s aktivitou na mobilu. Jsme si vědomi  stavu projekce</a:t>
            </a:r>
          </a:p>
          <a:p>
            <a:r>
              <a:rPr lang="cs-CZ" dirty="0" smtClean="0"/>
              <a:t>můžeme zapomenout nebo automaticky nastavit toky cílené informace. Nejsme si vědomi většiny náhodného toku</a:t>
            </a:r>
          </a:p>
          <a:p>
            <a:r>
              <a:rPr lang="cs-CZ" dirty="0"/>
              <a:t>n</a:t>
            </a:r>
            <a:r>
              <a:rPr lang="cs-CZ" dirty="0" smtClean="0"/>
              <a:t>aše reflexe tvoří lidé a agenti (většina) – nejme si vědomi většiny našich reflexí</a:t>
            </a:r>
            <a:endParaRPr lang="cs-CZ"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4278657" y="3237141"/>
            <a:ext cx="2716084" cy="425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785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Projekce</a:t>
            </a:r>
            <a:endParaRPr lang="cs-CZ" dirty="0"/>
          </a:p>
        </p:txBody>
      </p:sp>
      <p:sp>
        <p:nvSpPr>
          <p:cNvPr id="3" name="Zástupný symbol pro obsah 2"/>
          <p:cNvSpPr>
            <a:spLocks noGrp="1"/>
          </p:cNvSpPr>
          <p:nvPr>
            <p:ph idx="1"/>
          </p:nvPr>
        </p:nvSpPr>
        <p:spPr>
          <a:xfrm>
            <a:off x="457200" y="1600200"/>
            <a:ext cx="8229600" cy="5141168"/>
          </a:xfrm>
        </p:spPr>
        <p:txBody>
          <a:bodyPr>
            <a:normAutofit fontScale="70000" lnSpcReduction="20000"/>
          </a:bodyPr>
          <a:lstStyle/>
          <a:p>
            <a:r>
              <a:rPr lang="cs-CZ" dirty="0" smtClean="0"/>
              <a:t>naše myšlenky nejsou pozorovatelné přímo (stav mysli) – odvozování na základě našeho chování. Př. návštěva restaurace v drahém oblečení – číšník udělá rychlé pozorování (sběr informací) a na tomto základě jedná podle odhadu o mně, pokud přijdu v otrhaných šatech, jeho jednání se může lišit, i když jsem ta stejná osoba</a:t>
            </a:r>
          </a:p>
          <a:p>
            <a:r>
              <a:rPr lang="cs-CZ" dirty="0" smtClean="0"/>
              <a:t>dospělí jsou si vědomi většiny nevědomé informace, kterou produkují - selektivní projekce: selektivně předvádíme a věnujeme pozornost informacím. Čím více veřejná projekce, tím více jí věnujeme pozornost. </a:t>
            </a:r>
            <a:endParaRPr lang="cs-CZ" dirty="0"/>
          </a:p>
          <a:p>
            <a:r>
              <a:rPr lang="cs-CZ" dirty="0" smtClean="0"/>
              <a:t>Extrémní případ – politická korektnost</a:t>
            </a:r>
          </a:p>
          <a:p>
            <a:r>
              <a:rPr lang="cs-CZ" dirty="0" smtClean="0"/>
              <a:t>paradox selektivity v kyberprostoru – dvojitá selekce – filtrujeme naše aktivity stejně jako zdroje. Ve fyzickém prostoru jsme často sami na veřejném místě (kavárna), pozornost je upřena na polosoukromou obrazovku či klávesnici (</a:t>
            </a:r>
            <a:r>
              <a:rPr lang="cs-CZ" dirty="0" err="1" smtClean="0"/>
              <a:t>iPad</a:t>
            </a:r>
            <a:r>
              <a:rPr lang="cs-CZ" dirty="0" smtClean="0"/>
              <a:t>, mobil) – jednáme jako v soukromí, mnoho veřejných podnětů je potlačeno. </a:t>
            </a:r>
            <a:r>
              <a:rPr lang="cs-CZ" dirty="0" err="1" smtClean="0"/>
              <a:t>Perceptuální</a:t>
            </a:r>
            <a:r>
              <a:rPr lang="cs-CZ" dirty="0" smtClean="0"/>
              <a:t> systém vnímá soukromí, i když jednáme v masivně veřejném prostoru.</a:t>
            </a:r>
            <a:endParaRPr lang="cs-CZ" dirty="0"/>
          </a:p>
        </p:txBody>
      </p:sp>
    </p:spTree>
    <p:extLst>
      <p:ext uri="{BB962C8B-B14F-4D97-AF65-F5344CB8AC3E}">
        <p14:creationId xmlns:p14="http://schemas.microsoft.com/office/powerpoint/2010/main" val="1276729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Projekce</a:t>
            </a:r>
          </a:p>
        </p:txBody>
      </p:sp>
      <p:sp>
        <p:nvSpPr>
          <p:cNvPr id="3" name="Zástupný symbol pro obsah 2"/>
          <p:cNvSpPr>
            <a:spLocks noGrp="1"/>
          </p:cNvSpPr>
          <p:nvPr>
            <p:ph idx="1"/>
          </p:nvPr>
        </p:nvSpPr>
        <p:spPr/>
        <p:txBody>
          <a:bodyPr>
            <a:normAutofit fontScale="77500" lnSpcReduction="20000"/>
          </a:bodyPr>
          <a:lstStyle/>
          <a:p>
            <a:r>
              <a:rPr lang="cs-CZ" dirty="0" smtClean="0"/>
              <a:t>nemáme vědomí o všech pozorovatelích v kyberprostoru, fyzické podněty jsou ochuzeny, malé ukazatele kontroly nad </a:t>
            </a:r>
            <a:r>
              <a:rPr lang="cs-CZ" dirty="0" err="1" smtClean="0"/>
              <a:t>exoinformacemi</a:t>
            </a:r>
            <a:r>
              <a:rPr lang="cs-CZ" dirty="0" smtClean="0"/>
              <a:t> – musíme předpokládat, že jednáme před celým světem, umělé pro naši běžnou zkušenost</a:t>
            </a:r>
          </a:p>
          <a:p>
            <a:r>
              <a:rPr lang="cs-CZ" dirty="0" smtClean="0"/>
              <a:t>v informačních kanálech s nízkou věrností (např. e-mail) relativně snadné (ačkoli rozpaky, když pošleme osobní mail určený jedinci celému elektronickému listu)</a:t>
            </a:r>
          </a:p>
          <a:p>
            <a:r>
              <a:rPr lang="cs-CZ" dirty="0" smtClean="0"/>
              <a:t>mail je malým kouskem naší identity, může být uložen a přeposlán jiným bez našeho vědomí, může se stát částí naší značky</a:t>
            </a:r>
          </a:p>
          <a:p>
            <a:r>
              <a:rPr lang="cs-CZ" dirty="0" smtClean="0"/>
              <a:t>kyberprostor s vysokou věrností (webkamery, senzory pro lokaci, časové známky) – porozumění co projektujeme a komu stále problémovější</a:t>
            </a:r>
            <a:endParaRPr lang="cs-CZ" dirty="0"/>
          </a:p>
        </p:txBody>
      </p:sp>
    </p:spTree>
    <p:extLst>
      <p:ext uri="{BB962C8B-B14F-4D97-AF65-F5344CB8AC3E}">
        <p14:creationId xmlns:p14="http://schemas.microsoft.com/office/powerpoint/2010/main" val="4171416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Projekce</a:t>
            </a:r>
          </a:p>
        </p:txBody>
      </p:sp>
      <p:sp>
        <p:nvSpPr>
          <p:cNvPr id="3" name="Zástupný symbol pro obsah 2"/>
          <p:cNvSpPr>
            <a:spLocks noGrp="1"/>
          </p:cNvSpPr>
          <p:nvPr>
            <p:ph idx="1"/>
          </p:nvPr>
        </p:nvSpPr>
        <p:spPr/>
        <p:txBody>
          <a:bodyPr>
            <a:normAutofit fontScale="77500" lnSpcReduction="20000"/>
          </a:bodyPr>
          <a:lstStyle/>
          <a:p>
            <a:r>
              <a:rPr lang="cs-CZ" dirty="0" smtClean="0"/>
              <a:t>zhoršení situace – růst senzorů v prostředí a strojů programovaných k monitoringu našeho chování</a:t>
            </a:r>
          </a:p>
          <a:p>
            <a:r>
              <a:rPr lang="cs-CZ" dirty="0" smtClean="0"/>
              <a:t>př. </a:t>
            </a:r>
            <a:r>
              <a:rPr lang="cs-CZ" dirty="0" err="1" smtClean="0"/>
              <a:t>exoinformace</a:t>
            </a:r>
            <a:r>
              <a:rPr lang="cs-CZ" dirty="0" smtClean="0"/>
              <a:t> v pekárně</a:t>
            </a:r>
          </a:p>
          <a:p>
            <a:r>
              <a:rPr lang="cs-CZ" dirty="0" smtClean="0"/>
              <a:t>hodnotné – obchody lépe kontrolují inventář – mohou být přeuspořádány, agregování informací dalšími obchodníky, umožňuje zacílit mě s konkrétním produktem zasláním informace o prodávaném zboží</a:t>
            </a:r>
          </a:p>
          <a:p>
            <a:r>
              <a:rPr lang="cs-CZ" dirty="0" smtClean="0"/>
              <a:t>obchodování s reflexemi – sofistikované profily mého nákupního chování, vytěžování vzorů z agregovaných dat, reorganizace nákupních regálů k optimalizaci prodeje</a:t>
            </a:r>
          </a:p>
          <a:p>
            <a:r>
              <a:rPr lang="cs-CZ" dirty="0" smtClean="0"/>
              <a:t>lidé ochotni prodávat </a:t>
            </a:r>
            <a:r>
              <a:rPr lang="cs-CZ" dirty="0" err="1" smtClean="0"/>
              <a:t>exoinformace</a:t>
            </a:r>
            <a:r>
              <a:rPr lang="cs-CZ" dirty="0" smtClean="0"/>
              <a:t> za účelem šetření, ale ztráta kontroly nad výslednými reflexemi</a:t>
            </a:r>
            <a:endParaRPr lang="cs-CZ" dirty="0"/>
          </a:p>
        </p:txBody>
      </p:sp>
    </p:spTree>
    <p:extLst>
      <p:ext uri="{BB962C8B-B14F-4D97-AF65-F5344CB8AC3E}">
        <p14:creationId xmlns:p14="http://schemas.microsoft.com/office/powerpoint/2010/main" val="642711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Reflexe</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t>kyberprostor – obydlený lidmi i agenty pozorujícími naše chování. Zasíláme informace, prosakují o nás informace, ostatní o nás tvoří informace – části naší identity (př. biografie a nové updaty o známých lidech)</a:t>
            </a:r>
          </a:p>
          <a:p>
            <a:r>
              <a:rPr lang="cs-CZ" dirty="0" smtClean="0"/>
              <a:t>Kyberprostor demokratizuje vztahy s veřejností. Každý kdo pracuje a hraje si v kyberprostoru – subjekt proudu komentářů, </a:t>
            </a:r>
            <a:r>
              <a:rPr lang="cs-CZ" dirty="0" err="1" smtClean="0"/>
              <a:t>tagů</a:t>
            </a:r>
            <a:r>
              <a:rPr lang="cs-CZ" dirty="0" smtClean="0"/>
              <a:t>, anotací, odkazů na naše projekce, stejně jako pošty o nás, která se netýká naší projekce</a:t>
            </a:r>
          </a:p>
          <a:p>
            <a:r>
              <a:rPr lang="cs-CZ" dirty="0" smtClean="0"/>
              <a:t>reflexe ve vědeckém světě – vědci citují práci ostatních – druh vztahu: indexy citací, </a:t>
            </a:r>
            <a:r>
              <a:rPr lang="cs-CZ" dirty="0" err="1" smtClean="0"/>
              <a:t>kocitace</a:t>
            </a:r>
            <a:r>
              <a:rPr lang="cs-CZ" dirty="0" smtClean="0"/>
              <a:t> a další vzorce – hodnocení vlivu a odhalení ovlivnění vědců</a:t>
            </a:r>
          </a:p>
          <a:p>
            <a:r>
              <a:rPr lang="cs-CZ" dirty="0" smtClean="0"/>
              <a:t>kyberprostor – snadné najít a analyzovat stejný typ vztahů mezi přáteli na sociálních sítích</a:t>
            </a:r>
            <a:endParaRPr lang="cs-CZ" dirty="0"/>
          </a:p>
        </p:txBody>
      </p:sp>
    </p:spTree>
    <p:extLst>
      <p:ext uri="{BB962C8B-B14F-4D97-AF65-F5344CB8AC3E}">
        <p14:creationId xmlns:p14="http://schemas.microsoft.com/office/powerpoint/2010/main" val="3493110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1195" y="0"/>
            <a:ext cx="8229600" cy="906596"/>
          </a:xfrm>
        </p:spPr>
        <p:txBody>
          <a:bodyPr/>
          <a:lstStyle/>
          <a:p>
            <a:r>
              <a:rPr lang="cs-CZ" dirty="0"/>
              <a:t>Reflexe</a:t>
            </a:r>
          </a:p>
        </p:txBody>
      </p:sp>
      <p:sp>
        <p:nvSpPr>
          <p:cNvPr id="3" name="Zástupný symbol pro obsah 2"/>
          <p:cNvSpPr>
            <a:spLocks noGrp="1"/>
          </p:cNvSpPr>
          <p:nvPr>
            <p:ph idx="1"/>
          </p:nvPr>
        </p:nvSpPr>
        <p:spPr>
          <a:xfrm>
            <a:off x="457200" y="2636913"/>
            <a:ext cx="8229600" cy="4176464"/>
          </a:xfrm>
        </p:spPr>
        <p:txBody>
          <a:bodyPr>
            <a:normAutofit fontScale="62500" lnSpcReduction="20000"/>
          </a:bodyPr>
          <a:lstStyle/>
          <a:p>
            <a:r>
              <a:rPr lang="cs-CZ" dirty="0" smtClean="0"/>
              <a:t>všechny publikace autora – projekce, slouží tvorbě citačních indexů – reflexe autorovy identity</a:t>
            </a:r>
          </a:p>
          <a:p>
            <a:r>
              <a:rPr lang="cs-CZ" dirty="0" smtClean="0"/>
              <a:t>př. jeden index poskytuje údaje o počtu publikací, citace těchto publikací, indexy vlivu (h-index, impakt faktor)</a:t>
            </a:r>
          </a:p>
          <a:p>
            <a:r>
              <a:rPr lang="cs-CZ" dirty="0" smtClean="0"/>
              <a:t>různé typy služeb citačního indexování (Web </a:t>
            </a:r>
            <a:r>
              <a:rPr lang="cs-CZ" dirty="0" err="1" smtClean="0"/>
              <a:t>of</a:t>
            </a:r>
            <a:r>
              <a:rPr lang="cs-CZ" dirty="0" smtClean="0"/>
              <a:t> Science, </a:t>
            </a:r>
            <a:r>
              <a:rPr lang="cs-CZ" dirty="0" err="1" smtClean="0"/>
              <a:t>Scopus</a:t>
            </a:r>
            <a:r>
              <a:rPr lang="cs-CZ" dirty="0" smtClean="0"/>
              <a:t>, </a:t>
            </a:r>
            <a:r>
              <a:rPr lang="cs-CZ" dirty="0" err="1" smtClean="0"/>
              <a:t>google</a:t>
            </a:r>
            <a:r>
              <a:rPr lang="cs-CZ" dirty="0" smtClean="0"/>
              <a:t>) – vlastní patentované technologie pro hledání publikací a citací. Každá služba má poněkud jiný obraz vlivu autora – různé reflexe autorovy identity</a:t>
            </a:r>
          </a:p>
          <a:p>
            <a:r>
              <a:rPr lang="cs-CZ" dirty="0" err="1" smtClean="0"/>
              <a:t>Facebook</a:t>
            </a:r>
            <a:r>
              <a:rPr lang="cs-CZ" dirty="0" smtClean="0"/>
              <a:t> – ze sto přítel má každý poněkud jiný pohled na mě, pohledy mají stejné prvky (můj profil, moje zeď), někteří mají soukromé pohledy (výměna soukromých zpráv), někteří mají částečnou shodu (společní známí, skupinová interakce). Každý má na mě jedinečný pohled.</a:t>
            </a:r>
          </a:p>
          <a:p>
            <a:r>
              <a:rPr lang="cs-CZ" dirty="0" smtClean="0"/>
              <a:t>žádná osoba nemá přístup k všem  100 jedinečným pohledům na moji identitu, sociální média neumožňují vytěžování </a:t>
            </a:r>
            <a:r>
              <a:rPr lang="cs-CZ" dirty="0" err="1" smtClean="0"/>
              <a:t>proflekse</a:t>
            </a:r>
            <a:r>
              <a:rPr lang="cs-CZ" dirty="0" smtClean="0"/>
              <a:t> k všeobecným cílům</a:t>
            </a:r>
            <a:endParaRPr lang="cs-CZ"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076981" y="-344741"/>
            <a:ext cx="202958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0984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lstStyle/>
          <a:p>
            <a:r>
              <a:rPr lang="cs-CZ" dirty="0" smtClean="0"/>
              <a:t>Agenti</a:t>
            </a:r>
            <a:endParaRPr lang="cs-CZ" dirty="0"/>
          </a:p>
        </p:txBody>
      </p:sp>
      <p:sp>
        <p:nvSpPr>
          <p:cNvPr id="3" name="Zástupný symbol pro obsah 2"/>
          <p:cNvSpPr>
            <a:spLocks noGrp="1"/>
          </p:cNvSpPr>
          <p:nvPr>
            <p:ph idx="1"/>
          </p:nvPr>
        </p:nvSpPr>
        <p:spPr>
          <a:xfrm>
            <a:off x="457200" y="1196752"/>
            <a:ext cx="8229600" cy="5472608"/>
          </a:xfrm>
        </p:spPr>
        <p:txBody>
          <a:bodyPr>
            <a:normAutofit fontScale="85000" lnSpcReduction="20000"/>
          </a:bodyPr>
          <a:lstStyle/>
          <a:p>
            <a:r>
              <a:rPr lang="cs-CZ" dirty="0" smtClean="0"/>
              <a:t>počítačoví agenti – programy věnující se vykonávání specifického druhu aktivit, které běžně dělávají lidé</a:t>
            </a:r>
          </a:p>
          <a:p>
            <a:r>
              <a:rPr lang="cs-CZ" dirty="0" smtClean="0"/>
              <a:t>softwaroví agenti (elektronické informační artefakty) – jednají naším jménem v různých situacích. Jednáme s lidmi, objekty a informacemi pomocí informačních artefaktů</a:t>
            </a:r>
          </a:p>
          <a:p>
            <a:r>
              <a:rPr lang="cs-CZ" dirty="0" smtClean="0"/>
              <a:t>tvoříme a trénujeme agenty explicitně i implicitně</a:t>
            </a:r>
          </a:p>
          <a:p>
            <a:r>
              <a:rPr lang="cs-CZ" dirty="0" smtClean="0"/>
              <a:t>explicitně – seřídíme parametry a přidáme hodnoty</a:t>
            </a:r>
          </a:p>
          <a:p>
            <a:r>
              <a:rPr lang="cs-CZ" dirty="0" smtClean="0"/>
              <a:t>implicitně – systém sleduje naše chování a přizpůsobuje mu agenta (např. rekomendační systémy). Často nevíme, že agent existuje (profily v e-</a:t>
            </a:r>
            <a:r>
              <a:rPr lang="cs-CZ" dirty="0" err="1" smtClean="0"/>
              <a:t>shopu</a:t>
            </a:r>
            <a:r>
              <a:rPr lang="cs-CZ" dirty="0" smtClean="0"/>
              <a:t>)</a:t>
            </a:r>
          </a:p>
          <a:p>
            <a:r>
              <a:rPr lang="cs-CZ" dirty="0" smtClean="0"/>
              <a:t>příklady – od jednoduchých (automatická odpověď „nejsem přítomen v práci“ v mailu) po sofistikované spamové filtry přizpůsobující se tomu, co si prohlížíme a </a:t>
            </a:r>
            <a:r>
              <a:rPr lang="cs-CZ" dirty="0" err="1" smtClean="0"/>
              <a:t>updatovanou</a:t>
            </a:r>
            <a:r>
              <a:rPr lang="cs-CZ" dirty="0" smtClean="0"/>
              <a:t> antivirovou ochranu </a:t>
            </a:r>
            <a:endParaRPr lang="cs-CZ" dirty="0"/>
          </a:p>
        </p:txBody>
      </p:sp>
    </p:spTree>
    <p:extLst>
      <p:ext uri="{BB962C8B-B14F-4D97-AF65-F5344CB8AC3E}">
        <p14:creationId xmlns:p14="http://schemas.microsoft.com/office/powerpoint/2010/main" val="3736643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43000"/>
          </a:xfrm>
        </p:spPr>
        <p:txBody>
          <a:bodyPr/>
          <a:lstStyle/>
          <a:p>
            <a:r>
              <a:rPr lang="cs-CZ" dirty="0" err="1" smtClean="0"/>
              <a:t>Agentové</a:t>
            </a:r>
            <a:r>
              <a:rPr lang="cs-CZ" dirty="0" smtClean="0"/>
              <a:t> technologie v e-komerci</a:t>
            </a:r>
            <a:endParaRPr lang="cs-CZ" dirty="0"/>
          </a:p>
        </p:txBody>
      </p:sp>
      <p:sp>
        <p:nvSpPr>
          <p:cNvPr id="3" name="Zástupný symbol pro obsah 2"/>
          <p:cNvSpPr>
            <a:spLocks noGrp="1"/>
          </p:cNvSpPr>
          <p:nvPr>
            <p:ph idx="1"/>
          </p:nvPr>
        </p:nvSpPr>
        <p:spPr>
          <a:xfrm>
            <a:off x="457200" y="1052736"/>
            <a:ext cx="8229600" cy="5688632"/>
          </a:xfrm>
        </p:spPr>
        <p:txBody>
          <a:bodyPr>
            <a:normAutofit fontScale="62500" lnSpcReduction="20000"/>
          </a:bodyPr>
          <a:lstStyle/>
          <a:p>
            <a:r>
              <a:rPr lang="cs-CZ" dirty="0" smtClean="0"/>
              <a:t>e-komerční agenti – optimalizují nákupní efektivitu</a:t>
            </a:r>
          </a:p>
          <a:p>
            <a:r>
              <a:rPr lang="cs-CZ" dirty="0" smtClean="0"/>
              <a:t>profily tvořeny podle našich nákupů a jejich spojení s chováním dalších nakupujících – při další návštěvě nabídky. Má vliv na lidské chování – stále větší snaha zkoumat a předpovídat lidské chování</a:t>
            </a:r>
          </a:p>
          <a:p>
            <a:r>
              <a:rPr lang="cs-CZ" dirty="0" smtClean="0"/>
              <a:t>obchodníci </a:t>
            </a:r>
            <a:r>
              <a:rPr lang="cs-CZ" dirty="0"/>
              <a:t>najímají společnosti </a:t>
            </a:r>
            <a:r>
              <a:rPr lang="cs-CZ" dirty="0" smtClean="0"/>
              <a:t>pro optimalizaci </a:t>
            </a:r>
            <a:r>
              <a:rPr lang="cs-CZ" dirty="0"/>
              <a:t>internetových stránek pro internetové </a:t>
            </a:r>
            <a:r>
              <a:rPr lang="cs-CZ" dirty="0" smtClean="0"/>
              <a:t>vyhledávače (SEO). Využití analýzy vyhledávání – zvyšuje prodej a podporuje marketingová rozhodnutí</a:t>
            </a:r>
          </a:p>
          <a:p>
            <a:r>
              <a:rPr lang="cs-CZ" dirty="0" smtClean="0"/>
              <a:t>techniky šetří náš čas a peníze, současně </a:t>
            </a:r>
            <a:r>
              <a:rPr lang="cs-CZ" dirty="0" err="1" smtClean="0"/>
              <a:t>stereotypizují</a:t>
            </a:r>
            <a:r>
              <a:rPr lang="cs-CZ" dirty="0" smtClean="0"/>
              <a:t> a homogenizují nás s druhými. Nutná interakce s agenty, aby se stali efektivními, musíme se učit agenty kontrolovat – nový druh interakce (př. přenos filtru trénovaného v mém </a:t>
            </a:r>
            <a:r>
              <a:rPr lang="cs-CZ" dirty="0" err="1" smtClean="0"/>
              <a:t>iPadu</a:t>
            </a:r>
            <a:r>
              <a:rPr lang="cs-CZ" dirty="0" smtClean="0"/>
              <a:t> do počítače v nové kanceláři)</a:t>
            </a:r>
          </a:p>
          <a:p>
            <a:r>
              <a:rPr lang="cs-CZ" dirty="0" smtClean="0"/>
              <a:t>informační entity – získávají historii, mění hodnotu, jsou přístupné současně více lidem, interagují mezi sebou</a:t>
            </a:r>
          </a:p>
          <a:p>
            <a:r>
              <a:rPr lang="cs-CZ" dirty="0" smtClean="0"/>
              <a:t>pomáhají při všech druzích činností – bankovnictví, bezpečnost, doprava, optimalizace spotřeby domácí energie apod.</a:t>
            </a:r>
          </a:p>
          <a:p>
            <a:r>
              <a:rPr lang="cs-CZ" dirty="0" smtClean="0"/>
              <a:t>levná </a:t>
            </a:r>
            <a:r>
              <a:rPr lang="cs-CZ" dirty="0" err="1" smtClean="0"/>
              <a:t>konentivita</a:t>
            </a:r>
            <a:r>
              <a:rPr lang="cs-CZ" dirty="0" smtClean="0"/>
              <a:t> a skladování umožňuje </a:t>
            </a:r>
            <a:r>
              <a:rPr lang="cs-CZ" dirty="0"/>
              <a:t>u</a:t>
            </a:r>
            <a:r>
              <a:rPr lang="cs-CZ" dirty="0" smtClean="0"/>
              <a:t>ložit jednoduché interakce, shromáždit je a později vydolovat pro nové interakce</a:t>
            </a:r>
          </a:p>
          <a:p>
            <a:r>
              <a:rPr lang="cs-CZ" dirty="0" smtClean="0"/>
              <a:t>zařízení (např. sporák, auto) přidávají data z dalších zařízení a od dalších lidí, aby vyvinula lepší služby přímo pro vás</a:t>
            </a:r>
            <a:endParaRPr lang="cs-CZ" dirty="0"/>
          </a:p>
        </p:txBody>
      </p:sp>
    </p:spTree>
    <p:extLst>
      <p:ext uri="{BB962C8B-B14F-4D97-AF65-F5344CB8AC3E}">
        <p14:creationId xmlns:p14="http://schemas.microsoft.com/office/powerpoint/2010/main" val="3245748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Úrovně interakce</a:t>
            </a:r>
            <a:endParaRPr lang="cs-CZ" dirty="0"/>
          </a:p>
        </p:txBody>
      </p:sp>
      <p:sp>
        <p:nvSpPr>
          <p:cNvPr id="3" name="Zástupný symbol pro obsah 2"/>
          <p:cNvSpPr>
            <a:spLocks noGrp="1"/>
          </p:cNvSpPr>
          <p:nvPr>
            <p:ph idx="1"/>
          </p:nvPr>
        </p:nvSpPr>
        <p:spPr/>
        <p:txBody>
          <a:bodyPr>
            <a:normAutofit fontScale="62500" lnSpcReduction="20000"/>
          </a:bodyPr>
          <a:lstStyle/>
          <a:p>
            <a:r>
              <a:rPr lang="cs-CZ" b="1" dirty="0" smtClean="0"/>
              <a:t>pracovní úroveň </a:t>
            </a:r>
            <a:r>
              <a:rPr lang="cs-CZ" dirty="0" smtClean="0"/>
              <a:t>– provozní cíle jako kolaborace, konkurence, transformace a pozorování řídí reciproční činnosti definující interakce</a:t>
            </a:r>
          </a:p>
          <a:p>
            <a:r>
              <a:rPr lang="cs-CZ" dirty="0" smtClean="0"/>
              <a:t>interakce: lidé pozorují a transformují informační artefakty, informační artefakty pozorují (monitorovací činnost) a mění (ovlivňování, informování) lidi. Konkurence při hraní her. Kolaborace v kyberprostoru masivně sociální</a:t>
            </a:r>
          </a:p>
          <a:p>
            <a:r>
              <a:rPr lang="cs-CZ" dirty="0" smtClean="0"/>
              <a:t>lidé mění při každé aktivitě </a:t>
            </a:r>
            <a:r>
              <a:rPr lang="cs-CZ" dirty="0" err="1" smtClean="0"/>
              <a:t>inf</a:t>
            </a:r>
            <a:r>
              <a:rPr lang="cs-CZ" dirty="0" smtClean="0"/>
              <a:t>. systémy (záznam mého profilu při interakci), systémy lidi (doporučení na základě posledního nákupu) – tvorba cyklů činnosti</a:t>
            </a:r>
          </a:p>
          <a:p>
            <a:r>
              <a:rPr lang="cs-CZ" b="1" dirty="0" smtClean="0"/>
              <a:t>strategická úroveň </a:t>
            </a:r>
            <a:r>
              <a:rPr lang="cs-CZ" dirty="0" smtClean="0"/>
              <a:t>– při hledání vhodné a levné trasy, strategický výběr konkrétní služby, kterou použijeme (</a:t>
            </a:r>
            <a:r>
              <a:rPr lang="cs-CZ" dirty="0" err="1" smtClean="0"/>
              <a:t>metavyhledávací</a:t>
            </a:r>
            <a:r>
              <a:rPr lang="cs-CZ" dirty="0" smtClean="0"/>
              <a:t> služby), organizování série dotazů systematicky zkoumajících různé alternativy časů příjezdu a odjezdu</a:t>
            </a:r>
          </a:p>
          <a:p>
            <a:r>
              <a:rPr lang="cs-CZ" dirty="0" smtClean="0"/>
              <a:t>strategická činnost zahrnuje výběr interfejsu, který bude prezentován uživateli podle jeho IP adresy a osobního profilu, založení protokolu usnadňujícího zpětnou vazbu v interakčním cyklu</a:t>
            </a:r>
          </a:p>
        </p:txBody>
      </p:sp>
    </p:spTree>
    <p:extLst>
      <p:ext uri="{BB962C8B-B14F-4D97-AF65-F5344CB8AC3E}">
        <p14:creationId xmlns:p14="http://schemas.microsoft.com/office/powerpoint/2010/main" val="3589730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Úrovně interakce</a:t>
            </a:r>
          </a:p>
        </p:txBody>
      </p:sp>
      <p:sp>
        <p:nvSpPr>
          <p:cNvPr id="3" name="Zástupný symbol pro obsah 2"/>
          <p:cNvSpPr>
            <a:spLocks noGrp="1"/>
          </p:cNvSpPr>
          <p:nvPr>
            <p:ph idx="1"/>
          </p:nvPr>
        </p:nvSpPr>
        <p:spPr>
          <a:xfrm>
            <a:off x="539552" y="1484784"/>
            <a:ext cx="8229600" cy="5184576"/>
          </a:xfrm>
        </p:spPr>
        <p:txBody>
          <a:bodyPr>
            <a:normAutofit fontScale="62500" lnSpcReduction="20000"/>
          </a:bodyPr>
          <a:lstStyle/>
          <a:p>
            <a:r>
              <a:rPr lang="cs-CZ" b="1" dirty="0"/>
              <a:t>taktická </a:t>
            </a:r>
            <a:r>
              <a:rPr lang="cs-CZ" b="1" dirty="0" smtClean="0"/>
              <a:t>úroveň </a:t>
            </a:r>
            <a:r>
              <a:rPr lang="cs-CZ" dirty="0" smtClean="0"/>
              <a:t>– účelová činnost aktérů a entit</a:t>
            </a:r>
          </a:p>
          <a:p>
            <a:r>
              <a:rPr lang="cs-CZ" dirty="0" smtClean="0"/>
              <a:t>př. psaní kódu letiště do textového rámečku, získání výsledků, odeslání správně zformátované části uživateli informační entitou</a:t>
            </a:r>
          </a:p>
          <a:p>
            <a:r>
              <a:rPr lang="cs-CZ" dirty="0" smtClean="0"/>
              <a:t>úroveň důležitá pro výzkum v HII – nejnižší úroveň vědomé pozornosti většiny lidské interakce se systémem. Psaní či vyslovení věty – běžná taktická činnost</a:t>
            </a:r>
            <a:endParaRPr lang="cs-CZ" dirty="0"/>
          </a:p>
          <a:p>
            <a:r>
              <a:rPr lang="cs-CZ" b="1" dirty="0"/>
              <a:t>pohybová </a:t>
            </a:r>
            <a:r>
              <a:rPr lang="cs-CZ" b="1" dirty="0" smtClean="0"/>
              <a:t>úroveň </a:t>
            </a:r>
            <a:r>
              <a:rPr lang="cs-CZ" dirty="0" smtClean="0"/>
              <a:t>– jemnější úroveň aktivity – pohyb jako rozeznatelná čin. Gesta, verbální intonace, rytmus stlačení klávesy, kliknutí myší, pohyby očí apod. Většinu pohybů lidí vykonává svalová paměť – rutinní činnost sloužící taktice, poloautomatická. Pozorovatel shromažďuje akty a používá je k odvozování taktik a strategií</a:t>
            </a:r>
          </a:p>
          <a:p>
            <a:r>
              <a:rPr lang="cs-CZ" dirty="0" smtClean="0"/>
              <a:t>zobrazení stránky, přijetí požadavku – pohyby z perspektivy informačního artefaktu. Optimalizace transakčních pohybů – problém </a:t>
            </a:r>
            <a:r>
              <a:rPr lang="cs-CZ" dirty="0" err="1" smtClean="0"/>
              <a:t>inženýringu</a:t>
            </a:r>
            <a:r>
              <a:rPr lang="cs-CZ" dirty="0" smtClean="0"/>
              <a:t> a designu. Stroje efektivní na pohybové úrovni, lidé myslí a jednají na strategické a taktické úrovni.</a:t>
            </a:r>
            <a:endParaRPr lang="cs-CZ" dirty="0"/>
          </a:p>
          <a:p>
            <a:r>
              <a:rPr lang="cs-CZ" b="1" dirty="0"/>
              <a:t>další </a:t>
            </a:r>
            <a:r>
              <a:rPr lang="cs-CZ" b="1" dirty="0" smtClean="0"/>
              <a:t>úrovně </a:t>
            </a:r>
            <a:r>
              <a:rPr lang="cs-CZ" dirty="0" smtClean="0"/>
              <a:t>– jemnější činnosti aktérů – různé mentální a fyziologické činnosti vedoucí ke kliknutí myší, vyslovení slova či entit – softwarové a hardwarové činnosti nezbytné k výpočtům, odesílání a přijímání senzorických dat z různých sítí</a:t>
            </a:r>
            <a:endParaRPr lang="cs-CZ" dirty="0"/>
          </a:p>
          <a:p>
            <a:endParaRPr lang="cs-CZ" dirty="0"/>
          </a:p>
        </p:txBody>
      </p:sp>
    </p:spTree>
    <p:extLst>
      <p:ext uri="{BB962C8B-B14F-4D97-AF65-F5344CB8AC3E}">
        <p14:creationId xmlns:p14="http://schemas.microsoft.com/office/powerpoint/2010/main" val="907974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Osobní identita</a:t>
            </a:r>
            <a:endParaRPr lang="cs-CZ" dirty="0"/>
          </a:p>
        </p:txBody>
      </p:sp>
      <p:sp>
        <p:nvSpPr>
          <p:cNvPr id="3" name="Zástupný symbol pro obsah 2"/>
          <p:cNvSpPr>
            <a:spLocks noGrp="1"/>
          </p:cNvSpPr>
          <p:nvPr>
            <p:ph idx="1"/>
          </p:nvPr>
        </p:nvSpPr>
        <p:spPr>
          <a:xfrm>
            <a:off x="457200" y="1600200"/>
            <a:ext cx="8229600" cy="5069160"/>
          </a:xfrm>
        </p:spPr>
        <p:txBody>
          <a:bodyPr>
            <a:normAutofit fontScale="62500" lnSpcReduction="20000"/>
          </a:bodyPr>
          <a:lstStyle/>
          <a:p>
            <a:r>
              <a:rPr lang="cs-CZ" dirty="0" smtClean="0"/>
              <a:t>u Aristotela – substrát esence, která zůstává i když se tělo v čase mění</a:t>
            </a:r>
          </a:p>
          <a:p>
            <a:r>
              <a:rPr lang="cs-CZ" dirty="0" smtClean="0"/>
              <a:t>Locke – paměťový stav jako esence identity. Osobní identita je definovaná tím, co si pamatujeme, identita je informační (koncept v naší hlavě)</a:t>
            </a:r>
          </a:p>
          <a:p>
            <a:r>
              <a:rPr lang="cs-CZ" dirty="0" smtClean="0"/>
              <a:t>lingvistika – zájmena jako indikátor identity v jazyce a myšlení – já, mě, můj, tvůj, náš</a:t>
            </a:r>
          </a:p>
          <a:p>
            <a:r>
              <a:rPr lang="cs-CZ" dirty="0" smtClean="0"/>
              <a:t>sociální identita – ovlivňuje naši osobní identitu. Naše regionální a národní historie a kontext ovlivňuje jak se chováme, vidíme sami sebe, jsme vnímání ostatními</a:t>
            </a:r>
          </a:p>
          <a:p>
            <a:r>
              <a:rPr lang="cs-CZ" dirty="0" smtClean="0"/>
              <a:t>koncept identity souvisí s problémy klonování, technologickou </a:t>
            </a:r>
            <a:r>
              <a:rPr lang="cs-CZ" dirty="0" err="1" smtClean="0"/>
              <a:t>sebetransformací</a:t>
            </a:r>
            <a:r>
              <a:rPr lang="cs-CZ" dirty="0" smtClean="0"/>
              <a:t> – steroidy, plastická chirurgie, genetické inženýrství – lidé modifikují své tělo a designují své děti</a:t>
            </a:r>
          </a:p>
          <a:p>
            <a:r>
              <a:rPr lang="cs-CZ" dirty="0" smtClean="0"/>
              <a:t>osobní identita – jak se vidíme – formována činnostmi, které děláme a reakcemi druhých na tyto činnosti, zvláště rodiny a přátel</a:t>
            </a:r>
          </a:p>
          <a:p>
            <a:r>
              <a:rPr lang="cs-CZ" dirty="0" smtClean="0"/>
              <a:t>adolescenti bojují, aby se separovali od rodičů a vytvořili si vlastní identitu, větší kruhy přátel a známých</a:t>
            </a:r>
          </a:p>
          <a:p>
            <a:r>
              <a:rPr lang="cs-CZ" dirty="0" smtClean="0"/>
              <a:t>sociální média – technologické působení rozšiřuje rozsah lidí, kteří potvrzují, zrcadlí a ovlivňují osobní identitu</a:t>
            </a:r>
            <a:endParaRPr lang="cs-CZ" dirty="0"/>
          </a:p>
        </p:txBody>
      </p:sp>
    </p:spTree>
    <p:extLst>
      <p:ext uri="{BB962C8B-B14F-4D97-AF65-F5344CB8AC3E}">
        <p14:creationId xmlns:p14="http://schemas.microsoft.com/office/powerpoint/2010/main" val="2755936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Osobní identita</a:t>
            </a:r>
          </a:p>
        </p:txBody>
      </p:sp>
      <p:sp>
        <p:nvSpPr>
          <p:cNvPr id="3" name="Zástupný symbol pro obsah 2"/>
          <p:cNvSpPr>
            <a:spLocks noGrp="1"/>
          </p:cNvSpPr>
          <p:nvPr>
            <p:ph idx="1"/>
          </p:nvPr>
        </p:nvSpPr>
        <p:spPr>
          <a:xfrm>
            <a:off x="539552" y="1412777"/>
            <a:ext cx="8229600" cy="2592288"/>
          </a:xfrm>
        </p:spPr>
        <p:txBody>
          <a:bodyPr>
            <a:normAutofit fontScale="70000" lnSpcReduction="20000"/>
          </a:bodyPr>
          <a:lstStyle/>
          <a:p>
            <a:r>
              <a:rPr lang="cs-CZ" dirty="0" smtClean="0"/>
              <a:t>jak žijeme, tak jednáme – volíme co si obléct, kam jít, jak se chovat – a tvoříme produkty – pracovní, zábavní, náhodné (zanecháváme stopy jednání)</a:t>
            </a:r>
          </a:p>
          <a:p>
            <a:r>
              <a:rPr lang="cs-CZ" dirty="0" smtClean="0"/>
              <a:t>soubor našich činností a produktů formuje naši identitu, každý produkt reflektuje naše vnímání sebe sama – stáváme se tím, co děláme</a:t>
            </a:r>
          </a:p>
          <a:p>
            <a:r>
              <a:rPr lang="cs-CZ" dirty="0" smtClean="0"/>
              <a:t>činnost ovlivňují </a:t>
            </a:r>
            <a:r>
              <a:rPr lang="cs-CZ" dirty="0"/>
              <a:t>pozorování </a:t>
            </a:r>
            <a:r>
              <a:rPr lang="cs-CZ" dirty="0" smtClean="0"/>
              <a:t>druhých a záznamy našich činností, které omezují a posilují naše aktivity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283242" y="2269486"/>
            <a:ext cx="2477588" cy="580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8320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Veřejná identita</a:t>
            </a:r>
          </a:p>
        </p:txBody>
      </p:sp>
      <p:sp>
        <p:nvSpPr>
          <p:cNvPr id="3" name="Zástupný symbol pro obsah 2"/>
          <p:cNvSpPr>
            <a:spLocks noGrp="1"/>
          </p:cNvSpPr>
          <p:nvPr>
            <p:ph idx="1"/>
          </p:nvPr>
        </p:nvSpPr>
        <p:spPr/>
        <p:txBody>
          <a:bodyPr>
            <a:normAutofit fontScale="62500" lnSpcReduction="20000"/>
          </a:bodyPr>
          <a:lstStyle/>
          <a:p>
            <a:r>
              <a:rPr lang="cs-CZ" dirty="0"/>
              <a:t>definuje naše činnosti, reakce druhých na naše činnosti a záznamy – oblečením, které nosíme, způsob jak formujeme naše tělo (posilování, líčení), slova která říkáme a píšeme, aktivity - základ dojmu, kterým na ostatní působíme</a:t>
            </a:r>
          </a:p>
          <a:p>
            <a:r>
              <a:rPr lang="cs-CZ" dirty="0"/>
              <a:t>ostatní hodnotí, validují a používají naši identitu jako základ pro interakci</a:t>
            </a:r>
          </a:p>
          <a:p>
            <a:r>
              <a:rPr lang="cs-CZ" dirty="0"/>
              <a:t>veřejná identita je to, co si o nás pozorovatel myslí</a:t>
            </a:r>
          </a:p>
          <a:p>
            <a:r>
              <a:rPr lang="cs-CZ" dirty="0" smtClean="0"/>
              <a:t>naše </a:t>
            </a:r>
            <a:r>
              <a:rPr lang="cs-CZ" dirty="0"/>
              <a:t>vnímání identity může být zcela </a:t>
            </a:r>
            <a:r>
              <a:rPr lang="cs-CZ" dirty="0" smtClean="0"/>
              <a:t>jiné od vnímání naší identity ostatními</a:t>
            </a:r>
          </a:p>
          <a:p>
            <a:r>
              <a:rPr lang="cs-CZ" dirty="0" smtClean="0"/>
              <a:t>public relations – pomáhá veřejně známým osobnostem formovat vnímání jejich identity ostatními</a:t>
            </a:r>
          </a:p>
          <a:p>
            <a:r>
              <a:rPr lang="cs-CZ" dirty="0" smtClean="0"/>
              <a:t>pro interakci s cizinci společnost vyvinula hodnosti jako náhražku osobního pozorování identity – např. diplomati, tituly</a:t>
            </a:r>
          </a:p>
          <a:p>
            <a:r>
              <a:rPr lang="cs-CZ" dirty="0" smtClean="0"/>
              <a:t>v kyberprostoru informační artefakty snadno sdíleny – nový druh pozorování. Mnoho artefaktů vzniká automaticky bez naší kontroly – formování identity ovlivněno kyberprostorem </a:t>
            </a:r>
            <a:r>
              <a:rPr lang="cs-CZ" dirty="0" smtClean="0">
                <a:sym typeface="Wingdings 3"/>
              </a:rPr>
              <a:t> identita </a:t>
            </a:r>
            <a:r>
              <a:rPr lang="cs-CZ" dirty="0" smtClean="0"/>
              <a:t>novým druhem </a:t>
            </a:r>
            <a:r>
              <a:rPr lang="cs-CZ" dirty="0" smtClean="0"/>
              <a:t>fenoménu </a:t>
            </a:r>
            <a:endParaRPr lang="cs-CZ" dirty="0"/>
          </a:p>
          <a:p>
            <a:endParaRPr lang="cs-CZ" dirty="0"/>
          </a:p>
        </p:txBody>
      </p:sp>
    </p:spTree>
    <p:extLst>
      <p:ext uri="{BB962C8B-B14F-4D97-AF65-F5344CB8AC3E}">
        <p14:creationId xmlns:p14="http://schemas.microsoft.com/office/powerpoint/2010/main" val="4260141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Veřejná identita</a:t>
            </a:r>
            <a:endParaRPr lang="cs-CZ" dirty="0"/>
          </a:p>
        </p:txBody>
      </p:sp>
      <p:sp>
        <p:nvSpPr>
          <p:cNvPr id="3" name="Zástupný symbol pro obsah 2"/>
          <p:cNvSpPr>
            <a:spLocks noGrp="1"/>
          </p:cNvSpPr>
          <p:nvPr>
            <p:ph idx="1"/>
          </p:nvPr>
        </p:nvSpPr>
        <p:spPr>
          <a:xfrm>
            <a:off x="457200" y="1600201"/>
            <a:ext cx="8229600" cy="2692896"/>
          </a:xfrm>
        </p:spPr>
        <p:txBody>
          <a:bodyPr>
            <a:normAutofit fontScale="62500" lnSpcReduction="20000"/>
          </a:bodyPr>
          <a:lstStyle/>
          <a:p>
            <a:r>
              <a:rPr lang="cs-CZ" dirty="0" smtClean="0"/>
              <a:t>naše osobní identita v hlavě – mnoho variant veřejné identity méně konzistentní s naší, ostatní mají mentální identitu nás v méně definované formě, mění se individuálně</a:t>
            </a:r>
          </a:p>
          <a:p>
            <a:r>
              <a:rPr lang="cs-CZ" dirty="0" smtClean="0"/>
              <a:t>preindustriální doba – obě identity formovány lokální komunitou a kulturou – stejnost spíše než diverzita </a:t>
            </a:r>
            <a:r>
              <a:rPr lang="cs-CZ" dirty="0" smtClean="0">
                <a:sym typeface="Wingdings 3"/>
              </a:rPr>
              <a:t> m</a:t>
            </a:r>
            <a:r>
              <a:rPr lang="cs-CZ" dirty="0" smtClean="0"/>
              <a:t>ěsta, globální cestování, masmédia </a:t>
            </a:r>
            <a:r>
              <a:rPr lang="cs-CZ" dirty="0"/>
              <a:t>– nutné spravovat širší sbírku identit mezi lidmi, které </a:t>
            </a:r>
            <a:r>
              <a:rPr lang="cs-CZ" dirty="0" smtClean="0"/>
              <a:t>potkáváme</a:t>
            </a:r>
          </a:p>
          <a:p>
            <a:r>
              <a:rPr lang="cs-CZ" dirty="0" smtClean="0"/>
              <a:t>v kyberprostoru ještě širší kulturní zátěž spojená s managementem – vznikají záznamové instituce – vládní agentury, náboženské instituce, kulturní organizace – shromažďují a ověřují tyto identity</a:t>
            </a:r>
            <a:endParaRPr lang="cs-CZ"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638902" y="3645476"/>
            <a:ext cx="2298243"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810497"/>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1930</Words>
  <Application>Microsoft Office PowerPoint</Application>
  <PresentationFormat>Předvádění na obrazovce (4:3)</PresentationFormat>
  <Paragraphs>94</Paragraphs>
  <Slides>16</Slides>
  <Notes>0</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Motiv systému Office</vt:lpstr>
      <vt:lpstr>Informace jako osobnost v kyberprostoru</vt:lpstr>
      <vt:lpstr>Agenti</vt:lpstr>
      <vt:lpstr>Agentové technologie v e-komerci</vt:lpstr>
      <vt:lpstr>Úrovně interakce</vt:lpstr>
      <vt:lpstr>Úrovně interakce</vt:lpstr>
      <vt:lpstr>Osobní identita</vt:lpstr>
      <vt:lpstr>Osobní identita</vt:lpstr>
      <vt:lpstr>Veřejná identita</vt:lpstr>
      <vt:lpstr>Veřejná identita</vt:lpstr>
      <vt:lpstr>Projekce, reflexe, proflekse identity</vt:lpstr>
      <vt:lpstr>Projekce, reflexe, proflekse identity</vt:lpstr>
      <vt:lpstr>Projekce</vt:lpstr>
      <vt:lpstr>Projekce</vt:lpstr>
      <vt:lpstr>Projekce</vt:lpstr>
      <vt:lpstr>Reflexe</vt:lpstr>
      <vt:lpstr>Reflexe</vt:lpstr>
    </vt:vector>
  </TitlesOfParts>
  <Company>ATC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Michal Lorenz</dc:creator>
  <cp:lastModifiedBy>Michal Lorenz</cp:lastModifiedBy>
  <cp:revision>33</cp:revision>
  <dcterms:created xsi:type="dcterms:W3CDTF">2012-10-18T11:46:12Z</dcterms:created>
  <dcterms:modified xsi:type="dcterms:W3CDTF">2013-12-06T14:20:46Z</dcterms:modified>
</cp:coreProperties>
</file>