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8"/>
  </p:notesMasterIdLst>
  <p:handoutMasterIdLst>
    <p:handoutMasterId r:id="rId69"/>
  </p:handoutMasterIdLst>
  <p:sldIdLst>
    <p:sldId id="462" r:id="rId2"/>
    <p:sldId id="402" r:id="rId3"/>
    <p:sldId id="426" r:id="rId4"/>
    <p:sldId id="430" r:id="rId5"/>
    <p:sldId id="429" r:id="rId6"/>
    <p:sldId id="463" r:id="rId7"/>
    <p:sldId id="369" r:id="rId8"/>
    <p:sldId id="431" r:id="rId9"/>
    <p:sldId id="464" r:id="rId10"/>
    <p:sldId id="460" r:id="rId11"/>
    <p:sldId id="432" r:id="rId12"/>
    <p:sldId id="433" r:id="rId13"/>
    <p:sldId id="366" r:id="rId14"/>
    <p:sldId id="434" r:id="rId15"/>
    <p:sldId id="437" r:id="rId16"/>
    <p:sldId id="436" r:id="rId17"/>
    <p:sldId id="435" r:id="rId18"/>
    <p:sldId id="418" r:id="rId19"/>
    <p:sldId id="419" r:id="rId20"/>
    <p:sldId id="441" r:id="rId21"/>
    <p:sldId id="439" r:id="rId22"/>
    <p:sldId id="442" r:id="rId23"/>
    <p:sldId id="443" r:id="rId24"/>
    <p:sldId id="445" r:id="rId25"/>
    <p:sldId id="446" r:id="rId26"/>
    <p:sldId id="447" r:id="rId27"/>
    <p:sldId id="448" r:id="rId28"/>
    <p:sldId id="449" r:id="rId29"/>
    <p:sldId id="465" r:id="rId30"/>
    <p:sldId id="450" r:id="rId31"/>
    <p:sldId id="444" r:id="rId32"/>
    <p:sldId id="440" r:id="rId33"/>
    <p:sldId id="451" r:id="rId34"/>
    <p:sldId id="466" r:id="rId35"/>
    <p:sldId id="458" r:id="rId36"/>
    <p:sldId id="473" r:id="rId37"/>
    <p:sldId id="452" r:id="rId38"/>
    <p:sldId id="467" r:id="rId39"/>
    <p:sldId id="453" r:id="rId40"/>
    <p:sldId id="470" r:id="rId41"/>
    <p:sldId id="469" r:id="rId42"/>
    <p:sldId id="472" r:id="rId43"/>
    <p:sldId id="454" r:id="rId44"/>
    <p:sldId id="455" r:id="rId45"/>
    <p:sldId id="456" r:id="rId46"/>
    <p:sldId id="457" r:id="rId47"/>
    <p:sldId id="459" r:id="rId48"/>
    <p:sldId id="476" r:id="rId49"/>
    <p:sldId id="481" r:id="rId50"/>
    <p:sldId id="482" r:id="rId51"/>
    <p:sldId id="483" r:id="rId52"/>
    <p:sldId id="484" r:id="rId53"/>
    <p:sldId id="485" r:id="rId54"/>
    <p:sldId id="486" r:id="rId55"/>
    <p:sldId id="487" r:id="rId56"/>
    <p:sldId id="488" r:id="rId57"/>
    <p:sldId id="489" r:id="rId58"/>
    <p:sldId id="490" r:id="rId59"/>
    <p:sldId id="474" r:id="rId60"/>
    <p:sldId id="475" r:id="rId61"/>
    <p:sldId id="477" r:id="rId62"/>
    <p:sldId id="478" r:id="rId63"/>
    <p:sldId id="479" r:id="rId64"/>
    <p:sldId id="480" r:id="rId65"/>
    <p:sldId id="491" r:id="rId66"/>
    <p:sldId id="461" r:id="rId67"/>
  </p:sldIdLst>
  <p:sldSz cx="9144000" cy="6858000" type="screen4x3"/>
  <p:notesSz cx="6858000" cy="9144000"/>
  <p:custDataLst>
    <p:tags r:id="rId70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 varScale="1">
        <p:scale>
          <a:sx n="86" d="100"/>
          <a:sy n="86" d="100"/>
        </p:scale>
        <p:origin x="153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gs" Target="tags/tag1.xml"/><Relationship Id="rId75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4963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Click to edit Master text styles</a:t>
            </a:r>
          </a:p>
          <a:p>
            <a:pPr lvl="1"/>
            <a:r>
              <a:rPr lang="ru-RU" noProof="0"/>
              <a:t>Second level</a:t>
            </a:r>
          </a:p>
          <a:p>
            <a:pPr lvl="2"/>
            <a:r>
              <a:rPr lang="ru-RU" noProof="0"/>
              <a:t>Third level</a:t>
            </a:r>
          </a:p>
          <a:p>
            <a:pPr lvl="3"/>
            <a:r>
              <a:rPr lang="ru-RU" noProof="0"/>
              <a:t>Fourth level</a:t>
            </a:r>
          </a:p>
          <a:p>
            <a:pPr lvl="4"/>
            <a:r>
              <a:rPr lang="ru-RU" noProof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1EF64AA-C7F1-4B2A-8271-3D2BAD91DE5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7262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825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36B6290-75B5-4151-AF7E-027E01750225}" type="slidenum">
              <a:rPr lang="ru-RU"/>
              <a:pPr eaLnBrk="1" hangingPunct="1"/>
              <a:t>2</a:t>
            </a:fld>
            <a:endParaRPr lang="ru-RU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626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765E36F-6725-4840-9F53-595F0E632438}" type="slidenum">
              <a:rPr lang="ru-RU"/>
              <a:pPr eaLnBrk="1" hangingPunct="1"/>
              <a:t>7</a:t>
            </a:fld>
            <a:endParaRPr lang="ru-RU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1812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BB84432-28E8-481A-8675-CC6127F32198}" type="slidenum">
              <a:rPr lang="ru-RU"/>
              <a:pPr eaLnBrk="1" hangingPunct="1"/>
              <a:t>13</a:t>
            </a:fld>
            <a:endParaRPr lang="ru-RU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1098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954A336-492D-4225-8ACB-BE95A89F8572}" type="slidenum">
              <a:rPr lang="ru-RU"/>
              <a:pPr eaLnBrk="1" hangingPunct="1"/>
              <a:t>18</a:t>
            </a:fld>
            <a:endParaRPr lang="ru-RU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4438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3607E3A3-8297-469C-A306-B8BFDFD9F1B9}" type="slidenum">
              <a:rPr lang="ru-RU" sz="1200"/>
              <a:pPr algn="r" eaLnBrk="1" hangingPunct="1"/>
              <a:t>20</a:t>
            </a:fld>
            <a:endParaRPr lang="ru-RU" sz="120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4418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16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3934385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645757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850403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167451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53301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766636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230401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477637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47863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1529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309288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253527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Klepnutím lze upravit styly předlohy textu.</a:t>
            </a:r>
          </a:p>
          <a:p>
            <a:pPr lvl="1"/>
            <a:r>
              <a:rPr lang="ru-RU"/>
              <a:t>Druhá úroveň</a:t>
            </a:r>
          </a:p>
          <a:p>
            <a:pPr lvl="2"/>
            <a:r>
              <a:rPr lang="ru-RU"/>
              <a:t>Třetí úroveň</a:t>
            </a:r>
          </a:p>
          <a:p>
            <a:pPr lvl="3"/>
            <a:r>
              <a:rPr lang="ru-RU"/>
              <a:t>Čtvrtá úroveň</a:t>
            </a:r>
          </a:p>
          <a:p>
            <a:pPr lvl="4"/>
            <a:r>
              <a:rPr lang="ru-RU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  <p:sldLayoutId id="214748366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kp.cz/pages/weba_vyhlaskapv_neper.htm" TargetMode="External"/><Relationship Id="rId2" Type="http://schemas.openxmlformats.org/officeDocument/2006/relationships/hyperlink" Target="http://www.nkp.cz/pages/weba_zakonpv_neper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git.cz/pages/sbirkatxt.asp?zdroj=sb00101&amp;cd=76&amp;typ=r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oou.cz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business.center.cz/business/pravo/zakony/verejne-zakazky/" TargetMode="External"/><Relationship Id="rId3" Type="http://schemas.openxmlformats.org/officeDocument/2006/relationships/hyperlink" Target="http://www.cz-museums.cz/amg/UserFiles/File/Deni%20v%20oboru/Legislativa/122.pdf" TargetMode="External"/><Relationship Id="rId7" Type="http://schemas.openxmlformats.org/officeDocument/2006/relationships/hyperlink" Target="http://www.sagit.cz/pages/uz.asp?tema_id=19&amp;cd=43&amp;typ=r&amp;det=61&amp;levelid=502493" TargetMode="External"/><Relationship Id="rId2" Type="http://schemas.openxmlformats.org/officeDocument/2006/relationships/hyperlink" Target="http://knihovnam.nkp.cz/docs/Zakon_273_1993_audiovizualni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bcanskyzakonik.justice.cz/cz/uvodni-stranka.html" TargetMode="External"/><Relationship Id="rId5" Type="http://schemas.openxmlformats.org/officeDocument/2006/relationships/hyperlink" Target="http://www.msmt.cz/uploads/soubory/zakony/VKZakonplatnezneni111_1998.pdf" TargetMode="External"/><Relationship Id="rId4" Type="http://schemas.openxmlformats.org/officeDocument/2006/relationships/hyperlink" Target="http://www.sagit.cz/pages/sbirkatxt.asp?zdroj=sb01067&amp;cd=76&amp;typ=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knihovnam.nkp.cz/docs/Koncepce04_10.doc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dk.cz/koncepce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koncepce.knihovna.cz" TargetMode="External"/><Relationship Id="rId2" Type="http://schemas.openxmlformats.org/officeDocument/2006/relationships/hyperlink" Target="http://www.svkos.cz/data/xinha/sdruk/ks2010/koncepce_2011-2014.pdf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kp.cz/o_knihovnach/AutZak/Index.htm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knihovnam.nkp.cz/sekce.php3?page=03_Leg/01_LegPod/MetodVKIS_2011.htm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nihovny.cz/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kp.cz/o_knihovnach/AutZak/Index.htm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kp.cz/o_knihovnach/AutZak/Index.htm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kcr.cz/cz/autorske-pravo/navrh-novely-autorskeho-zakona-predlozen-vlade-171520/" TargetMode="Externa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hyperlink" Target="http://files.ukr.knihovna.cz/200000240-eb067ec003/KoncepceUchovDigit2016.docx" TargetMode="External"/><Relationship Id="rId2" Type="http://schemas.openxmlformats.org/officeDocument/2006/relationships/hyperlink" Target="http://files.u-k-r.webnode.cz/200000237-9ef279fed4/KoncepceCZV_2016_DEF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r.knihovna.cz/koncepce-rozvoje-knihoven-cr-na-leta-2017-2020/" TargetMode="Externa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kp.cz/o-knihovne/odborne-cinnosti/oddeleni-periodik/povinny-vytisk/zakonypv" TargetMode="External"/><Relationship Id="rId2" Type="http://schemas.openxmlformats.org/officeDocument/2006/relationships/hyperlink" Target="http://knihovnam.nkp.cz/sekce.php3?page=03_Leg/01_LegPod/Zakon46.ht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kp.cz/o-knihovne/odborne-cinnosti/oddeleni-periodik/povinny-vytisk/prijemp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>
              <a:lnSpc>
                <a:spcPct val="120000"/>
              </a:lnSpc>
            </a:pPr>
            <a:r>
              <a:rPr lang="cs-CZ" sz="4800">
                <a:solidFill>
                  <a:srgbClr val="FFFF00"/>
                </a:solidFill>
              </a:rPr>
              <a:t>Metody knihovnické práce (VIKBA04)</a:t>
            </a:r>
            <a:endParaRPr lang="uk-UA" sz="4800">
              <a:solidFill>
                <a:srgbClr val="FFFF00"/>
              </a:solidFill>
            </a:endParaRP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marL="0" indent="0" algn="r">
              <a:lnSpc>
                <a:spcPct val="100000"/>
              </a:lnSpc>
              <a:buFontTx/>
              <a:buNone/>
            </a:pPr>
            <a:r>
              <a:rPr lang="cs-CZ" sz="2400" b="1">
                <a:solidFill>
                  <a:schemeClr val="bg1"/>
                </a:solidFill>
              </a:rPr>
              <a:t>Martin Krčál</a:t>
            </a:r>
            <a:endParaRPr lang="uk-UA" sz="2400" b="1">
              <a:solidFill>
                <a:schemeClr val="bg1"/>
              </a:solidFill>
            </a:endParaRPr>
          </a:p>
        </p:txBody>
      </p: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395288" y="6165850"/>
            <a:ext cx="43926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>
                <a:latin typeface="Tahoma" panose="020B0604030504040204" pitchFamily="34" charset="0"/>
              </a:rPr>
              <a:t>MKP- kurz pro studenty KISK FF MU</a:t>
            </a:r>
          </a:p>
        </p:txBody>
      </p: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b="1" dirty="0">
                <a:latin typeface="Tahoma" panose="020B0604030504040204" pitchFamily="34" charset="0"/>
              </a:rPr>
              <a:t>Brno, 19. října 2017</a:t>
            </a:r>
            <a:endParaRPr lang="cs-CZ" dirty="0">
              <a:latin typeface="Tahoma" panose="020B0604030504040204" pitchFamily="34" charset="0"/>
            </a:endParaRPr>
          </a:p>
        </p:txBody>
      </p:sp>
      <p:sp>
        <p:nvSpPr>
          <p:cNvPr id="112646" name="Text Box 6"/>
          <p:cNvSpPr txBox="1">
            <a:spLocks noChangeArrowheads="1"/>
          </p:cNvSpPr>
          <p:nvPr/>
        </p:nvSpPr>
        <p:spPr bwMode="auto">
          <a:xfrm>
            <a:off x="684213" y="3068638"/>
            <a:ext cx="7920037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 b="1">
                <a:solidFill>
                  <a:schemeClr val="bg1"/>
                </a:solidFill>
                <a:latin typeface="Verdana" panose="020B0604030504040204" pitchFamily="34" charset="0"/>
              </a:rPr>
              <a:t>4. Další legislativa a koncepce rozvoje knihoven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>
                <a:hlinkClick r:id="rId2"/>
              </a:rPr>
              <a:t>Neperiodický tisk</a:t>
            </a:r>
            <a:endParaRPr lang="cs-CZ" sz="320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zákon 37/1995 ze dne 8. února 1995 o </a:t>
            </a:r>
            <a:r>
              <a:rPr lang="cs-CZ" b="1"/>
              <a:t>neperiodických</a:t>
            </a:r>
            <a:r>
              <a:rPr lang="cs-CZ"/>
              <a:t> publikacích</a:t>
            </a:r>
          </a:p>
          <a:p>
            <a:pPr lvl="1"/>
            <a:r>
              <a:rPr lang="cs-CZ"/>
              <a:t>§3 a §4, sankce §5</a:t>
            </a:r>
          </a:p>
          <a:p>
            <a:r>
              <a:rPr lang="cs-CZ"/>
              <a:t>do 30 dnů</a:t>
            </a:r>
          </a:p>
          <a:p>
            <a:r>
              <a:rPr lang="cs-CZ"/>
              <a:t>nesplnění povinnosti</a:t>
            </a:r>
          </a:p>
          <a:p>
            <a:pPr lvl="1"/>
            <a:r>
              <a:rPr lang="cs-CZ"/>
              <a:t>pokuta 15000Kč</a:t>
            </a:r>
          </a:p>
          <a:p>
            <a:pPr eaLnBrk="1" hangingPunct="1"/>
            <a:r>
              <a:rPr lang="cs-CZ" sz="2800"/>
              <a:t>realizováno vyhláškou</a:t>
            </a:r>
          </a:p>
          <a:p>
            <a:pPr lvl="1" eaLnBrk="1" hangingPunct="1"/>
            <a:r>
              <a:rPr lang="cs-CZ" sz="2200">
                <a:hlinkClick r:id="rId3"/>
              </a:rPr>
              <a:t>252/1995 Sb.</a:t>
            </a:r>
            <a:endParaRPr lang="cs-CZ"/>
          </a:p>
          <a:p>
            <a:endParaRPr lang="cs-CZ"/>
          </a:p>
          <a:p>
            <a:pPr>
              <a:buFontTx/>
              <a:buNone/>
            </a:pPr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/>
              <a:t>Povinné výtisky – kdo má právo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800"/>
              <a:t>2x Národní knihovna ČR</a:t>
            </a:r>
          </a:p>
          <a:p>
            <a:pPr eaLnBrk="1" hangingPunct="1"/>
            <a:r>
              <a:rPr lang="cs-CZ" sz="2800"/>
              <a:t>1x MZK v Brně</a:t>
            </a:r>
          </a:p>
          <a:p>
            <a:pPr eaLnBrk="1" hangingPunct="1"/>
            <a:r>
              <a:rPr lang="cs-CZ" sz="2800"/>
              <a:t>1x Státní vědecká knihovna v Olomouci</a:t>
            </a:r>
          </a:p>
          <a:p>
            <a:pPr eaLnBrk="1" hangingPunct="1"/>
            <a:r>
              <a:rPr lang="cs-CZ" sz="2800"/>
              <a:t>1x krajské knihovně dle sídla vydavatele </a:t>
            </a:r>
          </a:p>
          <a:p>
            <a:pPr eaLnBrk="1" hangingPunct="1"/>
            <a:r>
              <a:rPr lang="cs-CZ" sz="2800"/>
              <a:t>1x Knihovna a tiskárna pro nevidomé K. E. Macana v Praze</a:t>
            </a:r>
            <a:endParaRPr lang="cs-CZ"/>
          </a:p>
          <a:p>
            <a:pPr lvl="1" eaLnBrk="1" hangingPunct="1"/>
            <a:r>
              <a:rPr lang="cs-CZ"/>
              <a:t>jen pokud je určeno pro nevidomé a slabozraké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/>
              <a:t>Písemně nabídnout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Knihovna AV ČR</a:t>
            </a:r>
          </a:p>
          <a:p>
            <a:pPr eaLnBrk="1" hangingPunct="1"/>
            <a:r>
              <a:rPr lang="cs-CZ"/>
              <a:t>Parlamentní knihovna</a:t>
            </a:r>
          </a:p>
          <a:p>
            <a:pPr eaLnBrk="1" hangingPunct="1"/>
            <a:r>
              <a:rPr lang="cs-CZ"/>
              <a:t>Národní technická knihovna v Praze</a:t>
            </a:r>
          </a:p>
          <a:p>
            <a:pPr eaLnBrk="1" hangingPunct="1"/>
            <a:r>
              <a:rPr lang="cs-CZ"/>
              <a:t>Knihovna Národního muzea</a:t>
            </a:r>
          </a:p>
          <a:p>
            <a:pPr eaLnBrk="1" hangingPunct="1"/>
            <a:r>
              <a:rPr lang="cs-CZ"/>
              <a:t>Knihovna Památníku písemnictví</a:t>
            </a:r>
          </a:p>
          <a:p>
            <a:pPr eaLnBrk="1" hangingPunct="1"/>
            <a:r>
              <a:rPr lang="cs-CZ"/>
              <a:t>všechny krajské vědecké knihovny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6600">
                <a:solidFill>
                  <a:srgbClr val="FFFF00"/>
                </a:solidFill>
              </a:rPr>
              <a:t>Zákon na ochranu osobních údajů</a:t>
            </a:r>
            <a:endParaRPr lang="uk-UA" sz="66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/>
              <a:t>Ochrana osobních údajů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dirty="0"/>
              <a:t>zákon </a:t>
            </a:r>
            <a:r>
              <a:rPr lang="cs-CZ" dirty="0">
                <a:hlinkClick r:id="rId2"/>
              </a:rPr>
              <a:t>101/2000 Sb.</a:t>
            </a:r>
            <a:r>
              <a:rPr lang="cs-CZ" dirty="0"/>
              <a:t>, o ochraně osobních údajů a o změně některých zákonů </a:t>
            </a:r>
          </a:p>
          <a:p>
            <a:pPr eaLnBrk="1" hangingPunct="1">
              <a:lnSpc>
                <a:spcPct val="110000"/>
              </a:lnSpc>
            </a:pPr>
            <a:r>
              <a:rPr lang="cs-CZ" dirty="0"/>
              <a:t>osobní údaje zpracovávané: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/>
              <a:t>státními orgány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/>
              <a:t>orgány územní samosprávy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/>
              <a:t>jiné orgány veřejné moci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/>
              <a:t>fyzické a právnické osoby</a:t>
            </a:r>
          </a:p>
          <a:p>
            <a:pPr eaLnBrk="1" hangingPunct="1">
              <a:lnSpc>
                <a:spcPct val="110000"/>
              </a:lnSpc>
            </a:pPr>
            <a:r>
              <a:rPr lang="cs-CZ" dirty="0"/>
              <a:t>automatizovaně nebo jinak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/>
              <a:t>ucelená DB, ne nahodile nebo pro sebe</a:t>
            </a:r>
          </a:p>
          <a:p>
            <a:pPr eaLnBrk="1" hangingPunct="1">
              <a:lnSpc>
                <a:spcPct val="110000"/>
              </a:lnSpc>
            </a:pPr>
            <a:r>
              <a:rPr lang="cs-CZ" dirty="0"/>
              <a:t>práva a povinnosti správce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povinnosti správce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>
                <a:latin typeface="Arial" panose="020B0604020202020204" pitchFamily="34" charset="0"/>
              </a:rPr>
              <a:t>stanovit pro jaké účely zpracovává údaje</a:t>
            </a:r>
          </a:p>
          <a:p>
            <a:pPr>
              <a:lnSpc>
                <a:spcPct val="110000"/>
              </a:lnSpc>
            </a:pPr>
            <a:r>
              <a:rPr lang="cs-CZ">
                <a:latin typeface="Arial" panose="020B0604020202020204" pitchFamily="34" charset="0"/>
              </a:rPr>
              <a:t>stanovit prostředky a způsob zpracování</a:t>
            </a:r>
          </a:p>
          <a:p>
            <a:pPr>
              <a:lnSpc>
                <a:spcPct val="110000"/>
              </a:lnSpc>
            </a:pPr>
            <a:r>
              <a:rPr lang="cs-CZ">
                <a:latin typeface="Arial" panose="020B0604020202020204" pitchFamily="34" charset="0"/>
              </a:rPr>
              <a:t>zajistit přesné zpracování údajů</a:t>
            </a:r>
          </a:p>
          <a:p>
            <a:pPr>
              <a:lnSpc>
                <a:spcPct val="110000"/>
              </a:lnSpc>
            </a:pPr>
            <a:r>
              <a:rPr lang="cs-CZ">
                <a:latin typeface="Arial" panose="020B0604020202020204" pitchFamily="34" charset="0"/>
              </a:rPr>
              <a:t>zajistit aktualizaci/opravu údajů</a:t>
            </a:r>
          </a:p>
          <a:p>
            <a:pPr>
              <a:lnSpc>
                <a:spcPct val="110000"/>
              </a:lnSpc>
            </a:pPr>
            <a:r>
              <a:rPr lang="cs-CZ">
                <a:latin typeface="Arial" panose="020B0604020202020204" pitchFamily="34" charset="0"/>
              </a:rPr>
              <a:t>uchovávat údaje pouze po dobu nezbytnou ke zpracování</a:t>
            </a:r>
          </a:p>
          <a:p>
            <a:pPr>
              <a:lnSpc>
                <a:spcPct val="110000"/>
              </a:lnSpc>
            </a:pPr>
            <a:r>
              <a:rPr lang="cs-CZ">
                <a:latin typeface="Arial" panose="020B0604020202020204" pitchFamily="34" charset="0"/>
              </a:rPr>
              <a:t>shromažďovat pouze údaje k danému účelu (k čemu byl udělen </a:t>
            </a:r>
            <a:r>
              <a:rPr lang="cs-CZ" b="1">
                <a:latin typeface="Arial" panose="020B0604020202020204" pitchFamily="34" charset="0"/>
              </a:rPr>
              <a:t>souhlas</a:t>
            </a:r>
            <a:r>
              <a:rPr lang="cs-CZ">
                <a:latin typeface="Arial" panose="020B0604020202020204" pitchFamily="34" charset="0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cs-CZ">
                <a:latin typeface="Arial" panose="020B0604020202020204" pitchFamily="34" charset="0"/>
              </a:rPr>
              <a:t>nesdružovat údaje získané pro jiné účely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zpracování bez souhlasu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600">
                <a:latin typeface="Arial" panose="020B0604020202020204" pitchFamily="34" charset="0"/>
              </a:rPr>
              <a:t>zpracování nezbytné pro dodržení právní povinnosti správce</a:t>
            </a:r>
          </a:p>
          <a:p>
            <a:pPr>
              <a:lnSpc>
                <a:spcPct val="100000"/>
              </a:lnSpc>
            </a:pPr>
            <a:r>
              <a:rPr lang="cs-CZ" sz="2600">
                <a:latin typeface="Arial" panose="020B0604020202020204" pitchFamily="34" charset="0"/>
              </a:rPr>
              <a:t>zpracování pro plnění smlouvy</a:t>
            </a:r>
          </a:p>
          <a:p>
            <a:pPr>
              <a:lnSpc>
                <a:spcPct val="100000"/>
              </a:lnSpc>
            </a:pPr>
            <a:r>
              <a:rPr lang="cs-CZ" sz="2600">
                <a:latin typeface="Arial" panose="020B0604020202020204" pitchFamily="34" charset="0"/>
              </a:rPr>
              <a:t>pro ochranu práv a právem chráněných zájmů správce, příjemce nebo jiné dotčené osoby</a:t>
            </a:r>
          </a:p>
          <a:p>
            <a:pPr lvl="1">
              <a:lnSpc>
                <a:spcPct val="80000"/>
              </a:lnSpc>
            </a:pPr>
            <a:r>
              <a:rPr lang="cs-CZ" sz="2000">
                <a:latin typeface="Arial" panose="020B0604020202020204" pitchFamily="34" charset="0"/>
              </a:rPr>
              <a:t>musí být nezbytné</a:t>
            </a:r>
          </a:p>
          <a:p>
            <a:pPr>
              <a:lnSpc>
                <a:spcPct val="100000"/>
              </a:lnSpc>
            </a:pPr>
            <a:r>
              <a:rPr lang="cs-CZ" sz="2600">
                <a:latin typeface="Arial" panose="020B0604020202020204" pitchFamily="34" charset="0"/>
              </a:rPr>
              <a:t>osobní údaje o veřejně činné osobě, funkcionáři či zaměstnanci veřejné správy, které vypovídají o jeho veřejné anebo úřední činnosti, o jeho funkčním nebo pracovním zařazení</a:t>
            </a:r>
          </a:p>
          <a:p>
            <a:pPr>
              <a:lnSpc>
                <a:spcPct val="100000"/>
              </a:lnSpc>
            </a:pPr>
            <a:r>
              <a:rPr lang="cs-CZ" sz="2600">
                <a:latin typeface="Arial" panose="020B0604020202020204" pitchFamily="34" charset="0"/>
              </a:rPr>
              <a:t>zpracování pro účely archivnictví podle zvláštního zákona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/>
              <a:t>Ochrana osobních údajů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likvidace osobních údajů</a:t>
            </a:r>
          </a:p>
          <a:p>
            <a:pPr eaLnBrk="1" hangingPunct="1"/>
            <a:r>
              <a:rPr lang="cs-CZ"/>
              <a:t>sankce</a:t>
            </a:r>
          </a:p>
          <a:p>
            <a:pPr eaLnBrk="1" hangingPunct="1"/>
            <a:r>
              <a:rPr lang="cs-CZ"/>
              <a:t>působnost, organizace a činnosti </a:t>
            </a:r>
            <a:r>
              <a:rPr lang="cs-CZ">
                <a:hlinkClick r:id="rId2"/>
              </a:rPr>
              <a:t>Úřadu pro ochranu osobních údajů</a:t>
            </a:r>
            <a:endParaRPr lang="cs-CZ"/>
          </a:p>
          <a:p>
            <a:pPr eaLnBrk="1" hangingPunct="1"/>
            <a:r>
              <a:rPr lang="cs-CZ"/>
              <a:t>více info: http://www.oou.cz/</a:t>
            </a:r>
          </a:p>
          <a:p>
            <a:pPr eaLnBrk="1" hangingPunct="1"/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6600">
                <a:solidFill>
                  <a:srgbClr val="FFFF00"/>
                </a:solidFill>
              </a:rPr>
              <a:t>Další zákony</a:t>
            </a:r>
            <a:endParaRPr lang="uk-UA" sz="66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Další zákony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sz="2000">
                <a:hlinkClick r:id="rId2"/>
              </a:rPr>
              <a:t>Zákon č. 273/1993 Sb., o některých podmínkách výroby, šíření a archivování audiovizuálních děl</a:t>
            </a:r>
            <a:endParaRPr lang="cs-CZ" sz="2000"/>
          </a:p>
          <a:p>
            <a:pPr eaLnBrk="1" hangingPunct="1">
              <a:lnSpc>
                <a:spcPct val="110000"/>
              </a:lnSpc>
            </a:pPr>
            <a:r>
              <a:rPr lang="cs-CZ" sz="2000">
                <a:hlinkClick r:id="rId3" tooltip="Odkaz se otevře v novém okně"/>
              </a:rPr>
              <a:t>Zákon č. 122/2000 Sb., o ochraně sbírek muzejní povahy a o změně některých dalších zákonů, ve znění pozdějších předpisů</a:t>
            </a:r>
            <a:endParaRPr lang="cs-CZ" sz="2000"/>
          </a:p>
          <a:p>
            <a:pPr eaLnBrk="1" hangingPunct="1">
              <a:lnSpc>
                <a:spcPct val="110000"/>
              </a:lnSpc>
            </a:pPr>
            <a:r>
              <a:rPr lang="cs-CZ" sz="2000">
                <a:hlinkClick r:id="rId4"/>
              </a:rPr>
              <a:t>Zákon 67/2001 Sb. o požární ochraně </a:t>
            </a:r>
            <a:endParaRPr lang="cs-CZ" sz="2000"/>
          </a:p>
          <a:p>
            <a:pPr eaLnBrk="1" hangingPunct="1">
              <a:lnSpc>
                <a:spcPct val="110000"/>
              </a:lnSpc>
            </a:pPr>
            <a:r>
              <a:rPr lang="cs-CZ" sz="2000">
                <a:hlinkClick r:id="rId5"/>
              </a:rPr>
              <a:t>Zákon č. 111/1998 Sb., o vysokých školách</a:t>
            </a:r>
            <a:endParaRPr lang="cs-CZ" sz="2000"/>
          </a:p>
          <a:p>
            <a:pPr eaLnBrk="1" hangingPunct="1">
              <a:lnSpc>
                <a:spcPct val="110000"/>
              </a:lnSpc>
            </a:pPr>
            <a:r>
              <a:rPr lang="cs-CZ" sz="2000">
                <a:hlinkClick r:id="rId6"/>
              </a:rPr>
              <a:t>Občanský zákoník</a:t>
            </a:r>
            <a:endParaRPr lang="cs-CZ" sz="2000"/>
          </a:p>
          <a:p>
            <a:pPr eaLnBrk="1" hangingPunct="1">
              <a:lnSpc>
                <a:spcPct val="110000"/>
              </a:lnSpc>
            </a:pPr>
            <a:r>
              <a:rPr lang="cs-CZ" sz="2000">
                <a:hlinkClick r:id="rId7"/>
              </a:rPr>
              <a:t>Zákon 480/2004 Sb.</a:t>
            </a:r>
            <a:r>
              <a:rPr lang="cs-CZ" sz="2000">
                <a:latin typeface="Arial" panose="020B0604020202020204" pitchFamily="34" charset="0"/>
                <a:hlinkClick r:id="rId7"/>
              </a:rPr>
              <a:t>,</a:t>
            </a:r>
            <a:r>
              <a:rPr lang="cs-CZ" sz="2000">
                <a:hlinkClick r:id="rId7"/>
              </a:rPr>
              <a:t> o některých službách informační společnosti a o změně některých zákonů (zákon o některých službách informační společnosti) </a:t>
            </a:r>
            <a:endParaRPr lang="cs-CZ" sz="2000"/>
          </a:p>
          <a:p>
            <a:pPr eaLnBrk="1" hangingPunct="1">
              <a:lnSpc>
                <a:spcPct val="110000"/>
              </a:lnSpc>
            </a:pPr>
            <a:r>
              <a:rPr lang="cs-CZ" sz="2100">
                <a:latin typeface="Arial" panose="020B0604020202020204" pitchFamily="34" charset="0"/>
                <a:hlinkClick r:id="rId8"/>
              </a:rPr>
              <a:t>Zákon č. 137/2006 Sb., o veřejných zakázkách</a:t>
            </a:r>
            <a:endParaRPr lang="cs-CZ" sz="2100">
              <a:latin typeface="Arial" panose="020B0604020202020204" pitchFamily="3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cs-CZ" sz="2000"/>
              <a:t>daňové zákony (např. DPH)</a:t>
            </a:r>
          </a:p>
          <a:p>
            <a:pPr eaLnBrk="1" hangingPunct="1">
              <a:lnSpc>
                <a:spcPct val="110000"/>
              </a:lnSpc>
            </a:pPr>
            <a:r>
              <a:rPr lang="cs-CZ" sz="2000"/>
              <a:t>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7200">
                <a:solidFill>
                  <a:srgbClr val="FFFF00"/>
                </a:solidFill>
              </a:rPr>
              <a:t>Autorský zákon</a:t>
            </a:r>
            <a:endParaRPr lang="uk-UA" sz="72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6600">
                <a:solidFill>
                  <a:srgbClr val="FFFF00"/>
                </a:solidFill>
              </a:rPr>
              <a:t>Koncepce rozvoje knihoven</a:t>
            </a:r>
            <a:endParaRPr lang="uk-UA" sz="66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Koncepce knihoven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strategický dokument</a:t>
            </a:r>
          </a:p>
          <a:p>
            <a:r>
              <a:rPr lang="cs-CZ" dirty="0"/>
              <a:t>fungování knihoven</a:t>
            </a:r>
          </a:p>
          <a:p>
            <a:pPr lvl="1"/>
            <a:r>
              <a:rPr lang="cs-CZ" dirty="0"/>
              <a:t>cíle</a:t>
            </a:r>
            <a:r>
              <a:rPr lang="cs-CZ" dirty="0">
                <a:latin typeface="Arial" panose="020B0604020202020204" pitchFamily="34" charset="0"/>
              </a:rPr>
              <a:t> na určité období</a:t>
            </a:r>
          </a:p>
          <a:p>
            <a:r>
              <a:rPr lang="cs-CZ" dirty="0"/>
              <a:t>připravuje Ústřední knihovnická rada</a:t>
            </a:r>
          </a:p>
          <a:p>
            <a:r>
              <a:rPr lang="cs-CZ" dirty="0"/>
              <a:t>schvaluje vláda</a:t>
            </a:r>
            <a:endParaRPr lang="cs-CZ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>
                <a:hlinkClick r:id="rId2"/>
              </a:rPr>
              <a:t>Koncepce 2004-2010</a:t>
            </a:r>
            <a:endParaRPr lang="cs-CZ" sz="3200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/>
              <a:t>rovný přístup pro všechny</a:t>
            </a:r>
          </a:p>
          <a:p>
            <a:pPr lvl="1">
              <a:lnSpc>
                <a:spcPct val="90000"/>
              </a:lnSpc>
            </a:pPr>
            <a:r>
              <a:rPr lang="cs-CZ"/>
              <a:t>k publikovaným dokumentům</a:t>
            </a:r>
          </a:p>
          <a:p>
            <a:pPr lvl="1">
              <a:lnSpc>
                <a:spcPct val="90000"/>
              </a:lnSpc>
            </a:pPr>
            <a:r>
              <a:rPr lang="cs-CZ"/>
              <a:t>k informačním zdrojům</a:t>
            </a:r>
          </a:p>
          <a:p>
            <a:pPr lvl="1">
              <a:lnSpc>
                <a:spcPct val="90000"/>
              </a:lnSpc>
            </a:pPr>
            <a:r>
              <a:rPr lang="cs-CZ"/>
              <a:t>prostřednictvím knihovního systému</a:t>
            </a:r>
          </a:p>
          <a:p>
            <a:pPr>
              <a:lnSpc>
                <a:spcPct val="110000"/>
              </a:lnSpc>
            </a:pPr>
            <a:r>
              <a:rPr lang="cs-CZ"/>
              <a:t>tvorba informační infrastruktury pro</a:t>
            </a:r>
          </a:p>
          <a:p>
            <a:pPr lvl="1">
              <a:lnSpc>
                <a:spcPct val="90000"/>
              </a:lnSpc>
            </a:pPr>
            <a:r>
              <a:rPr lang="cs-CZ"/>
              <a:t>výchovu</a:t>
            </a:r>
          </a:p>
          <a:p>
            <a:pPr lvl="1">
              <a:lnSpc>
                <a:spcPct val="90000"/>
              </a:lnSpc>
            </a:pPr>
            <a:r>
              <a:rPr lang="cs-CZ"/>
              <a:t>celoživotní vzdělávání</a:t>
            </a:r>
          </a:p>
          <a:p>
            <a:pPr lvl="1">
              <a:lnSpc>
                <a:spcPct val="90000"/>
              </a:lnSpc>
            </a:pPr>
            <a:r>
              <a:rPr lang="cs-CZ"/>
              <a:t>uspokojování kulturních zájmů občanů</a:t>
            </a:r>
          </a:p>
          <a:p>
            <a:pPr lvl="1">
              <a:lnSpc>
                <a:spcPct val="90000"/>
              </a:lnSpc>
            </a:pPr>
            <a:r>
              <a:rPr lang="cs-CZ"/>
              <a:t>výzkum a vývoj</a:t>
            </a:r>
          </a:p>
          <a:p>
            <a:pPr>
              <a:lnSpc>
                <a:spcPct val="110000"/>
              </a:lnSpc>
            </a:pPr>
            <a:r>
              <a:rPr lang="cs-CZ"/>
              <a:t>podílet se na</a:t>
            </a:r>
          </a:p>
          <a:p>
            <a:pPr lvl="1">
              <a:lnSpc>
                <a:spcPct val="90000"/>
              </a:lnSpc>
            </a:pPr>
            <a:r>
              <a:rPr lang="cs-CZ"/>
              <a:t>ekonomických aktivitách jednotlivce</a:t>
            </a:r>
          </a:p>
          <a:p>
            <a:pPr lvl="1">
              <a:lnSpc>
                <a:spcPct val="90000"/>
              </a:lnSpc>
            </a:pPr>
            <a:r>
              <a:rPr lang="cs-CZ"/>
              <a:t>nezávislém rozhodování jednotlivce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Dílčí cíle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formování knihovního systému</a:t>
            </a:r>
          </a:p>
          <a:p>
            <a:pPr lvl="1"/>
            <a:r>
              <a:rPr lang="cs-CZ"/>
              <a:t>spolupráce mezi knihovnami</a:t>
            </a:r>
          </a:p>
          <a:p>
            <a:pPr lvl="1"/>
            <a:r>
              <a:rPr lang="cs-CZ"/>
              <a:t>mezinárodní zapojení</a:t>
            </a:r>
          </a:p>
          <a:p>
            <a:pPr lvl="1"/>
            <a:r>
              <a:rPr lang="cs-CZ"/>
              <a:t>využití ICT</a:t>
            </a:r>
          </a:p>
          <a:p>
            <a:pPr lvl="1"/>
            <a:r>
              <a:rPr lang="cs-CZ"/>
              <a:t>sdílená katalogizace, souborné katalogy, portály</a:t>
            </a:r>
          </a:p>
          <a:p>
            <a:pPr lvl="1"/>
            <a:r>
              <a:rPr lang="cs-CZ"/>
              <a:t>fungující systém podpory regionálních funkcí knihoven</a:t>
            </a:r>
          </a:p>
          <a:p>
            <a:pPr lvl="1"/>
            <a:r>
              <a:rPr lang="cs-CZ"/>
              <a:t>nedaří se začlenit knihovny do výuky (na školách)</a:t>
            </a:r>
          </a:p>
          <a:p>
            <a:pPr lvl="1"/>
            <a:r>
              <a:rPr lang="cs-CZ"/>
              <a:t>nedaří se mezioborová spolupráce na úrovni krajů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Rovný přístup k VKIS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legislativa</a:t>
            </a:r>
          </a:p>
          <a:p>
            <a:pPr lvl="1"/>
            <a:r>
              <a:rPr lang="cs-CZ"/>
              <a:t>nutná novela AZ – 2006 = stanovila princip odměn za výpůjčky (hradí NK ČR)</a:t>
            </a:r>
          </a:p>
          <a:p>
            <a:pPr lvl="1"/>
            <a:r>
              <a:rPr lang="cs-CZ"/>
              <a:t>neřešena problematika digitalizace, osiřelá díla</a:t>
            </a:r>
          </a:p>
          <a:p>
            <a:pPr lvl="1"/>
            <a:r>
              <a:rPr lang="cs-CZ"/>
              <a:t>absenční půjčování AV záznamů – nutný souhlas nositele práv, obtížné získat, prezenční půjčování na místě samém</a:t>
            </a:r>
          </a:p>
          <a:p>
            <a:r>
              <a:rPr lang="cs-CZ"/>
              <a:t>ICT</a:t>
            </a:r>
          </a:p>
          <a:p>
            <a:pPr lvl="1"/>
            <a:r>
              <a:rPr lang="cs-CZ"/>
              <a:t>zlepšit vybavenost knihoven ICT, daří se</a:t>
            </a:r>
          </a:p>
          <a:p>
            <a:pPr lvl="1"/>
            <a:r>
              <a:rPr lang="cs-CZ"/>
              <a:t>internet, školení (CŽV) – bariéry, digital divide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Rovný přístup k VKIS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e-government</a:t>
            </a:r>
          </a:p>
          <a:p>
            <a:pPr lvl="1"/>
            <a:r>
              <a:rPr lang="cs-CZ"/>
              <a:t>zapojit knihovny</a:t>
            </a:r>
          </a:p>
          <a:p>
            <a:pPr lvl="1"/>
            <a:r>
              <a:rPr lang="cs-CZ"/>
              <a:t>návaznost na zákon o svobodném přístupu k info</a:t>
            </a:r>
          </a:p>
          <a:p>
            <a:pPr lvl="1"/>
            <a:r>
              <a:rPr lang="cs-CZ"/>
              <a:t>knihovny jako informační centra</a:t>
            </a:r>
          </a:p>
          <a:p>
            <a:pPr lvl="1"/>
            <a:r>
              <a:rPr lang="cs-CZ"/>
              <a:t>aktivizace občanů, budování komunit v místech, zájem o veřejnou správu</a:t>
            </a:r>
          </a:p>
          <a:p>
            <a:r>
              <a:rPr lang="cs-CZ"/>
              <a:t>prostory</a:t>
            </a:r>
          </a:p>
          <a:p>
            <a:pPr lvl="1"/>
            <a:r>
              <a:rPr lang="cs-CZ"/>
              <a:t>zlepšit prostory knihoven</a:t>
            </a:r>
          </a:p>
          <a:p>
            <a:pPr lvl="1"/>
            <a:r>
              <a:rPr lang="cs-CZ"/>
              <a:t>vybavení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/>
              <a:t>Tvorba a zpracování fondů a infozdrojů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financování nákupu knihovních fondů</a:t>
            </a:r>
          </a:p>
          <a:p>
            <a:pPr lvl="1"/>
            <a:r>
              <a:rPr lang="cs-CZ"/>
              <a:t>podfinancování</a:t>
            </a:r>
          </a:p>
          <a:p>
            <a:pPr lvl="1"/>
            <a:r>
              <a:rPr lang="cs-CZ"/>
              <a:t>akviziční politiky</a:t>
            </a:r>
          </a:p>
          <a:p>
            <a:pPr lvl="1"/>
            <a:r>
              <a:rPr lang="cs-CZ"/>
              <a:t>spolupráce při akvizici</a:t>
            </a:r>
          </a:p>
          <a:p>
            <a:r>
              <a:rPr lang="cs-CZ"/>
              <a:t>zlepšit přístup k EIZ</a:t>
            </a:r>
          </a:p>
          <a:p>
            <a:pPr lvl="1"/>
            <a:r>
              <a:rPr lang="cs-CZ"/>
              <a:t>konzorcia, spolupráce</a:t>
            </a:r>
          </a:p>
          <a:p>
            <a:pPr lvl="1"/>
            <a:r>
              <a:rPr lang="cs-CZ"/>
              <a:t>spolupráce s vydavateli a distributory – vyjednávání licencí</a:t>
            </a:r>
          </a:p>
          <a:p>
            <a:pPr lvl="1"/>
            <a:r>
              <a:rPr lang="cs-CZ"/>
              <a:t>retrokatalogizace</a:t>
            </a:r>
          </a:p>
          <a:p>
            <a:pPr lvl="1"/>
            <a:r>
              <a:rPr lang="cs-CZ"/>
              <a:t>souborné katalogy a infobrány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700"/>
              <a:t>Ochrana a zpřístupnění kulturního dědictví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/>
              <a:t>katalogizace</a:t>
            </a:r>
          </a:p>
          <a:p>
            <a:pPr lvl="1">
              <a:lnSpc>
                <a:spcPct val="90000"/>
              </a:lnSpc>
            </a:pPr>
            <a:r>
              <a:rPr lang="cs-CZ"/>
              <a:t>zkvalitnit</a:t>
            </a:r>
          </a:p>
          <a:p>
            <a:pPr lvl="1">
              <a:lnSpc>
                <a:spcPct val="90000"/>
              </a:lnSpc>
            </a:pPr>
            <a:r>
              <a:rPr lang="cs-CZ"/>
              <a:t>registrace šedé literatury</a:t>
            </a:r>
          </a:p>
          <a:p>
            <a:pPr lvl="1">
              <a:lnSpc>
                <a:spcPct val="90000"/>
              </a:lnSpc>
            </a:pPr>
            <a:r>
              <a:rPr lang="cs-CZ"/>
              <a:t>podpořit vznik nových nástrojů</a:t>
            </a:r>
          </a:p>
          <a:p>
            <a:pPr lvl="1">
              <a:lnSpc>
                <a:spcPct val="90000"/>
              </a:lnSpc>
            </a:pPr>
            <a:r>
              <a:rPr lang="cs-CZ"/>
              <a:t>trvalé uchovávání</a:t>
            </a:r>
          </a:p>
          <a:p>
            <a:pPr>
              <a:lnSpc>
                <a:spcPct val="110000"/>
              </a:lnSpc>
            </a:pPr>
            <a:r>
              <a:rPr lang="cs-CZ"/>
              <a:t>koncepce trvalého uchovávání fondů a EIZ (kulturní dědictví)</a:t>
            </a:r>
          </a:p>
          <a:p>
            <a:pPr lvl="1">
              <a:lnSpc>
                <a:spcPct val="90000"/>
              </a:lnSpc>
            </a:pPr>
            <a:r>
              <a:rPr lang="cs-CZ">
                <a:hlinkClick r:id="rId2"/>
              </a:rPr>
              <a:t>http://www.ndk.cz/koncepce</a:t>
            </a:r>
            <a:endParaRPr lang="cs-CZ"/>
          </a:p>
          <a:p>
            <a:pPr lvl="1">
              <a:lnSpc>
                <a:spcPct val="90000"/>
              </a:lnSpc>
            </a:pPr>
            <a:r>
              <a:rPr lang="cs-CZ"/>
              <a:t>i2010:digitální knihovny (2005/1194) – projekt Evropské komise – doporučení k digitalizaci kulturního dědictví</a:t>
            </a:r>
          </a:p>
          <a:p>
            <a:pPr lvl="1">
              <a:lnSpc>
                <a:spcPct val="90000"/>
              </a:lnSpc>
            </a:pPr>
            <a:r>
              <a:rPr lang="cs-CZ"/>
              <a:t>pokračování digitalizace + zpřístupnění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>
                <a:hlinkClick r:id="rId2"/>
              </a:rPr>
              <a:t>Koncepce 2011-2015</a:t>
            </a:r>
            <a:endParaRPr lang="cs-CZ" sz="3200" dirty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prezentováno na Seči v září 2010</a:t>
            </a:r>
          </a:p>
          <a:p>
            <a:r>
              <a:rPr lang="cs-CZ" dirty="0"/>
              <a:t>proč ji potřebujeme???</a:t>
            </a:r>
          </a:p>
          <a:p>
            <a:pPr lvl="1"/>
            <a:r>
              <a:rPr lang="cs-CZ" dirty="0"/>
              <a:t>změny ve společnosti, rozvoj ICT,...</a:t>
            </a:r>
          </a:p>
          <a:p>
            <a:pPr lvl="1"/>
            <a:r>
              <a:rPr lang="cs-CZ" dirty="0"/>
              <a:t>potřebují lidé knihovny</a:t>
            </a:r>
          </a:p>
          <a:p>
            <a:pPr lvl="1"/>
            <a:r>
              <a:rPr lang="cs-CZ" dirty="0"/>
              <a:t>jak to udělat, aby potřebovali?</a:t>
            </a:r>
          </a:p>
          <a:p>
            <a:pPr lvl="1"/>
            <a:r>
              <a:rPr lang="cs-CZ" dirty="0"/>
              <a:t>konkurence internetu???</a:t>
            </a:r>
          </a:p>
          <a:p>
            <a:r>
              <a:rPr lang="cs-CZ" dirty="0"/>
              <a:t>spokojený čtenář</a:t>
            </a:r>
          </a:p>
          <a:p>
            <a:r>
              <a:rPr lang="cs-CZ" dirty="0"/>
              <a:t>21 priorit</a:t>
            </a:r>
          </a:p>
          <a:p>
            <a:r>
              <a:rPr lang="cs-CZ" dirty="0">
                <a:hlinkClick r:id="rId3" action="ppaction://hlinkfile"/>
              </a:rPr>
              <a:t>koncepce.knihovna.cz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České knihovny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6000 knihoven v ČR</a:t>
            </a:r>
          </a:p>
          <a:p>
            <a:r>
              <a:rPr lang="cs-CZ" dirty="0"/>
              <a:t>40% dospělé populace, většina dětí a mládeže</a:t>
            </a:r>
          </a:p>
          <a:p>
            <a:r>
              <a:rPr lang="cs-CZ" dirty="0"/>
              <a:t>72 mil. výpůjček</a:t>
            </a:r>
          </a:p>
          <a:p>
            <a:r>
              <a:rPr lang="cs-CZ" dirty="0"/>
              <a:t>22 mil. návštěvníků</a:t>
            </a:r>
          </a:p>
        </p:txBody>
      </p:sp>
    </p:spTree>
    <p:extLst>
      <p:ext uri="{BB962C8B-B14F-4D97-AF65-F5344CB8AC3E}">
        <p14:creationId xmlns:p14="http://schemas.microsoft.com/office/powerpoint/2010/main" val="3661479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>
                <a:hlinkClick r:id="rId2"/>
              </a:rPr>
              <a:t>Autorský zákon</a:t>
            </a:r>
            <a:endParaRPr lang="cs-CZ" sz="320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800"/>
              <a:t>121/2000 Sb. – zákon ze dne 7. dubna 2000 o právu autorském, o právech souvisejících s právem autorským a o změně některých zákonů (autorský zákon)</a:t>
            </a:r>
            <a:endParaRPr lang="cs-CZ"/>
          </a:p>
          <a:p>
            <a:pPr eaLnBrk="1" hangingPunct="1"/>
            <a:r>
              <a:rPr lang="cs-CZ" sz="2800"/>
              <a:t>platnost od 1.12.2000</a:t>
            </a:r>
          </a:p>
          <a:p>
            <a:pPr eaLnBrk="1" hangingPunct="1"/>
            <a:r>
              <a:rPr lang="cs-CZ" sz="2800"/>
              <a:t>novela v roce 2006 (216/2006 Sb.)</a:t>
            </a:r>
          </a:p>
          <a:p>
            <a:pPr eaLnBrk="1" hangingPunct="1"/>
            <a:r>
              <a:rPr lang="cs-CZ" sz="2800"/>
              <a:t>připravuje se další novela (2012???)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Hlavní témata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dirty="0"/>
              <a:t>knihovna jako komunitní centrum</a:t>
            </a:r>
          </a:p>
          <a:p>
            <a:r>
              <a:rPr lang="cs-CZ" sz="2800" dirty="0"/>
              <a:t>moderní a efektivní služby pro všechny</a:t>
            </a:r>
          </a:p>
          <a:p>
            <a:r>
              <a:rPr lang="cs-CZ" sz="2800" dirty="0"/>
              <a:t>„silný“ portál</a:t>
            </a:r>
          </a:p>
          <a:p>
            <a:r>
              <a:rPr lang="cs-CZ" sz="2800" dirty="0"/>
              <a:t>digitalizace a uchování kulturního dědictví</a:t>
            </a:r>
          </a:p>
          <a:p>
            <a:pPr lvl="1"/>
            <a:r>
              <a:rPr lang="cs-CZ" dirty="0"/>
              <a:t>podpora digitalizace na různých místech</a:t>
            </a:r>
          </a:p>
          <a:p>
            <a:pPr lvl="2"/>
            <a:r>
              <a:rPr lang="cs-CZ" sz="1600" dirty="0"/>
              <a:t>NDK, regiony, oborové instituce, specializované projekty</a:t>
            </a:r>
          </a:p>
          <a:p>
            <a:pPr lvl="1"/>
            <a:r>
              <a:rPr lang="cs-CZ" dirty="0"/>
              <a:t>koncepční řešení dlouhodobé ochrany elektronických dokumentů</a:t>
            </a:r>
          </a:p>
          <a:p>
            <a:pPr lvl="1"/>
            <a:r>
              <a:rPr lang="cs-CZ" dirty="0"/>
              <a:t>trvalé uchování tradičních fondů</a:t>
            </a:r>
          </a:p>
          <a:p>
            <a:pPr lvl="1"/>
            <a:r>
              <a:rPr lang="cs-CZ" dirty="0"/>
              <a:t>maximální zpřístupnění e-dokumentů</a:t>
            </a:r>
          </a:p>
          <a:p>
            <a:pPr lvl="1"/>
            <a:endParaRPr lang="cs-CZ" sz="20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Hlavní témata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800" dirty="0"/>
              <a:t>dostupnost EIZ</a:t>
            </a:r>
          </a:p>
          <a:p>
            <a:pPr lvl="1">
              <a:lnSpc>
                <a:spcPct val="110000"/>
              </a:lnSpc>
            </a:pPr>
            <a:r>
              <a:rPr lang="cs-CZ" sz="2200" dirty="0"/>
              <a:t>pro vědu a výzkum (</a:t>
            </a:r>
            <a:r>
              <a:rPr lang="cs-CZ" sz="2200" dirty="0" err="1"/>
              <a:t>VaV</a:t>
            </a:r>
            <a:r>
              <a:rPr lang="cs-CZ" sz="2200" dirty="0"/>
              <a:t>) po roce 2011</a:t>
            </a:r>
          </a:p>
          <a:p>
            <a:pPr lvl="1">
              <a:lnSpc>
                <a:spcPct val="110000"/>
              </a:lnSpc>
            </a:pPr>
            <a:r>
              <a:rPr lang="cs-CZ" sz="2200" dirty="0"/>
              <a:t>efektivní přístup k EIZ pro veřejnost</a:t>
            </a:r>
          </a:p>
          <a:p>
            <a:pPr>
              <a:lnSpc>
                <a:spcPct val="110000"/>
              </a:lnSpc>
            </a:pPr>
            <a:r>
              <a:rPr lang="cs-CZ" sz="2800" dirty="0"/>
              <a:t>rozvoj lidských zdrojů v knihovnách</a:t>
            </a:r>
          </a:p>
          <a:p>
            <a:pPr lvl="1">
              <a:lnSpc>
                <a:spcPct val="110000"/>
              </a:lnSpc>
            </a:pPr>
            <a:r>
              <a:rPr lang="cs-CZ" sz="2200" dirty="0"/>
              <a:t>koncepce CŽV pro knihovnictví</a:t>
            </a:r>
          </a:p>
          <a:p>
            <a:pPr lvl="1">
              <a:lnSpc>
                <a:spcPct val="110000"/>
              </a:lnSpc>
            </a:pPr>
            <a:r>
              <a:rPr lang="cs-CZ" sz="2200" dirty="0"/>
              <a:t>potřeby praxe</a:t>
            </a:r>
          </a:p>
          <a:p>
            <a:pPr>
              <a:lnSpc>
                <a:spcPct val="110000"/>
              </a:lnSpc>
            </a:pPr>
            <a:r>
              <a:rPr lang="cs-CZ" sz="2800" dirty="0"/>
              <a:t>vzdělávání a podpora čtenářství</a:t>
            </a:r>
          </a:p>
          <a:p>
            <a:pPr>
              <a:lnSpc>
                <a:spcPct val="110000"/>
              </a:lnSpc>
            </a:pPr>
            <a:r>
              <a:rPr lang="cs-CZ" sz="2800" dirty="0"/>
              <a:t>optimalizace struktury grantů</a:t>
            </a:r>
          </a:p>
          <a:p>
            <a:pPr>
              <a:lnSpc>
                <a:spcPct val="110000"/>
              </a:lnSpc>
            </a:pPr>
            <a:r>
              <a:rPr lang="cs-CZ" sz="2800" dirty="0"/>
              <a:t>ovlivňovat legislativní změny</a:t>
            </a:r>
          </a:p>
          <a:p>
            <a:pPr lvl="1">
              <a:lnSpc>
                <a:spcPct val="110000"/>
              </a:lnSpc>
            </a:pPr>
            <a:r>
              <a:rPr lang="cs-CZ" sz="2200" dirty="0"/>
              <a:t>AZ, OOÚ, PV, KZ,...</a:t>
            </a:r>
          </a:p>
          <a:p>
            <a:pPr>
              <a:lnSpc>
                <a:spcPct val="110000"/>
              </a:lnSpc>
            </a:pP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Koncepce 2011-2015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Pracovní skupiny:</a:t>
            </a:r>
          </a:p>
          <a:p>
            <a:pPr lvl="1"/>
            <a:r>
              <a:rPr lang="cs-CZ"/>
              <a:t>Klient a služby (Řehák)</a:t>
            </a:r>
          </a:p>
          <a:p>
            <a:pPr lvl="1"/>
            <a:r>
              <a:rPr lang="cs-CZ"/>
              <a:t>Procesy a legislativa (Lhoták)</a:t>
            </a:r>
          </a:p>
          <a:p>
            <a:pPr lvl="1"/>
            <a:r>
              <a:rPr lang="cs-CZ"/>
              <a:t>Fondy (Svoboda)</a:t>
            </a:r>
          </a:p>
          <a:p>
            <a:pPr lvl="1"/>
            <a:r>
              <a:rPr lang="cs-CZ"/>
              <a:t>Financování (Richter)</a:t>
            </a:r>
          </a:p>
          <a:p>
            <a:pPr lvl="1"/>
            <a:r>
              <a:rPr lang="cs-CZ"/>
              <a:t>Pracovníci a jejich rozvoj (Houšková)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Klient a služby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vzdálený přístup</a:t>
            </a:r>
          </a:p>
          <a:p>
            <a:pPr lvl="1"/>
            <a:r>
              <a:rPr lang="cs-CZ" dirty="0"/>
              <a:t>Kde chceme být??? Kde musíme být???</a:t>
            </a:r>
          </a:p>
          <a:p>
            <a:r>
              <a:rPr lang="cs-CZ" dirty="0"/>
              <a:t>knihovna jako komunitní centrum</a:t>
            </a:r>
          </a:p>
          <a:p>
            <a:r>
              <a:rPr lang="cs-CZ" dirty="0"/>
              <a:t>podpora regionálních funkcí</a:t>
            </a:r>
          </a:p>
          <a:p>
            <a:r>
              <a:rPr lang="cs-CZ" dirty="0"/>
              <a:t>standardizace</a:t>
            </a:r>
          </a:p>
          <a:p>
            <a:pPr lvl="1"/>
            <a:r>
              <a:rPr lang="cs-CZ" dirty="0"/>
              <a:t>nové služby na míru</a:t>
            </a:r>
          </a:p>
          <a:p>
            <a:pPr lvl="1"/>
            <a:r>
              <a:rPr lang="cs-CZ" dirty="0"/>
              <a:t>standardy kvality VKIS – např. prostory a vybavení knihoven</a:t>
            </a:r>
          </a:p>
          <a:p>
            <a:pPr lvl="1"/>
            <a:r>
              <a:rPr lang="cs-CZ" dirty="0">
                <a:hlinkClick r:id="rId2"/>
              </a:rPr>
              <a:t>metodika MK ČR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Klient a služby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marketing</a:t>
            </a:r>
          </a:p>
          <a:p>
            <a:pPr lvl="1"/>
            <a:r>
              <a:rPr lang="cs-CZ" sz="2000" dirty="0"/>
              <a:t>„Veřejnost je prostřednictvím marketingu služeb nutné přesvědčit, že knihovna již není jen půjčovna knih, ale stává se informačním, vzdělávacím, kulturním a komunitním centrem, s čímž souvisí nutná </a:t>
            </a:r>
            <a:r>
              <a:rPr lang="cs-CZ" sz="2000" b="1" dirty="0"/>
              <a:t>podpora marketingových aktivit</a:t>
            </a:r>
            <a:r>
              <a:rPr lang="cs-CZ" sz="2000" dirty="0"/>
              <a:t>.“</a:t>
            </a:r>
          </a:p>
          <a:p>
            <a:r>
              <a:rPr lang="cs-CZ" dirty="0"/>
              <a:t>výzkumy</a:t>
            </a:r>
          </a:p>
          <a:p>
            <a:pPr lvl="1"/>
            <a:r>
              <a:rPr lang="cs-CZ" dirty="0"/>
              <a:t>potřeby uživatelů, design služeb, </a:t>
            </a:r>
            <a:r>
              <a:rPr lang="cs-CZ" dirty="0" err="1"/>
              <a:t>benchmarking</a:t>
            </a:r>
            <a:r>
              <a:rPr lang="cs-CZ" dirty="0"/>
              <a:t>, datová analytika</a:t>
            </a:r>
          </a:p>
          <a:p>
            <a:pPr lvl="1"/>
            <a:r>
              <a:rPr lang="cs-CZ" dirty="0"/>
              <a:t>ROI výzkumy</a:t>
            </a:r>
          </a:p>
          <a:p>
            <a:pPr lvl="2"/>
            <a:r>
              <a:rPr lang="cs-CZ" dirty="0"/>
              <a:t>vyplatí se knihovny???</a:t>
            </a:r>
          </a:p>
          <a:p>
            <a:pPr lvl="2"/>
            <a:r>
              <a:rPr lang="cs-CZ" dirty="0"/>
              <a:t>co dávají za tu cenu společnosti????</a:t>
            </a:r>
          </a:p>
        </p:txBody>
      </p:sp>
    </p:spTree>
    <p:extLst>
      <p:ext uri="{BB962C8B-B14F-4D97-AF65-F5344CB8AC3E}">
        <p14:creationId xmlns:p14="http://schemas.microsoft.com/office/powerpoint/2010/main" val="34466527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Metodika ROI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r>
              <a:rPr lang="cs-CZ" dirty="0"/>
              <a:t>ROI = Return on </a:t>
            </a:r>
            <a:r>
              <a:rPr lang="cs-CZ" dirty="0" err="1"/>
              <a:t>Investment</a:t>
            </a:r>
            <a:endParaRPr lang="cs-CZ" dirty="0"/>
          </a:p>
          <a:p>
            <a:pPr lvl="1"/>
            <a:r>
              <a:rPr lang="cs-CZ" dirty="0"/>
              <a:t>měření návratnosti investic</a:t>
            </a:r>
          </a:p>
          <a:p>
            <a:r>
              <a:rPr lang="cs-CZ" dirty="0"/>
              <a:t>knihovnické služby převážně bezplatné</a:t>
            </a:r>
          </a:p>
          <a:p>
            <a:pPr lvl="1"/>
            <a:r>
              <a:rPr lang="cs-CZ" dirty="0"/>
              <a:t>kolik stojí???</a:t>
            </a:r>
          </a:p>
          <a:p>
            <a:pPr lvl="1"/>
            <a:r>
              <a:rPr lang="cs-CZ" dirty="0"/>
              <a:t>jaký je jejich přínos???</a:t>
            </a:r>
          </a:p>
          <a:p>
            <a:pPr lvl="1"/>
            <a:r>
              <a:rPr lang="cs-CZ" dirty="0"/>
              <a:t>lze vyjádřit v Kč???</a:t>
            </a:r>
          </a:p>
          <a:p>
            <a:r>
              <a:rPr lang="cs-CZ" dirty="0"/>
              <a:t>srovnání s konkurencí</a:t>
            </a:r>
          </a:p>
          <a:p>
            <a:pPr lvl="1"/>
            <a:r>
              <a:rPr lang="cs-CZ" dirty="0"/>
              <a:t>internet, digitalizace, firmy poskytující </a:t>
            </a:r>
            <a:r>
              <a:rPr lang="cs-CZ" dirty="0" err="1"/>
              <a:t>info</a:t>
            </a:r>
            <a:endParaRPr lang="cs-CZ" dirty="0"/>
          </a:p>
          <a:p>
            <a:pPr lvl="1"/>
            <a:r>
              <a:rPr lang="cs-CZ" dirty="0"/>
              <a:t>neumí to dělat levněji???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Rovný přístup ke službám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bezbariérové knihovny</a:t>
            </a:r>
          </a:p>
          <a:p>
            <a:pPr lvl="1"/>
            <a:r>
              <a:rPr lang="cs-CZ" dirty="0"/>
              <a:t>lidé s postižením</a:t>
            </a:r>
          </a:p>
          <a:p>
            <a:pPr lvl="1"/>
            <a:r>
              <a:rPr lang="cs-CZ" dirty="0"/>
              <a:t>národnostní menšiny</a:t>
            </a:r>
          </a:p>
          <a:p>
            <a:pPr lvl="1"/>
            <a:r>
              <a:rPr lang="cs-CZ" dirty="0"/>
              <a:t>sociálně znevýhodněné skupiny</a:t>
            </a:r>
          </a:p>
          <a:p>
            <a:r>
              <a:rPr lang="cs-CZ" dirty="0"/>
              <a:t>pomoc malým knihovnám</a:t>
            </a:r>
          </a:p>
          <a:p>
            <a:pPr lvl="1"/>
            <a:r>
              <a:rPr lang="cs-CZ" dirty="0"/>
              <a:t>koordinační činnost nadřízených knihoven</a:t>
            </a:r>
          </a:p>
          <a:p>
            <a:pPr lvl="1"/>
            <a:r>
              <a:rPr lang="cs-CZ" dirty="0"/>
              <a:t>regionální funkce knihoven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812159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Procesy a legislativa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dirty="0"/>
              <a:t>podpora silných centralizovaných služeb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odkudkoliv, kdykoliv, cokoliv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silný portál = vše na jednom místě, propojení knihoven, budování komunit, knihovna = rozhraní do systému</a:t>
            </a:r>
          </a:p>
          <a:p>
            <a:pPr lvl="2">
              <a:lnSpc>
                <a:spcPct val="90000"/>
              </a:lnSpc>
            </a:pPr>
            <a:r>
              <a:rPr lang="cs-CZ" dirty="0" err="1"/>
              <a:t>info</a:t>
            </a:r>
            <a:r>
              <a:rPr lang="cs-CZ" dirty="0"/>
              <a:t> o dokumentech</a:t>
            </a:r>
          </a:p>
          <a:p>
            <a:pPr lvl="2">
              <a:lnSpc>
                <a:spcPct val="90000"/>
              </a:lnSpc>
            </a:pPr>
            <a:r>
              <a:rPr lang="cs-CZ" dirty="0" err="1"/>
              <a:t>info</a:t>
            </a:r>
            <a:r>
              <a:rPr lang="cs-CZ" dirty="0"/>
              <a:t> o knihovnách</a:t>
            </a:r>
          </a:p>
          <a:p>
            <a:pPr lvl="2">
              <a:lnSpc>
                <a:spcPct val="90000"/>
              </a:lnSpc>
            </a:pPr>
            <a:r>
              <a:rPr lang="cs-CZ" dirty="0"/>
              <a:t>další služby – např. kontextová nabídka</a:t>
            </a:r>
          </a:p>
          <a:p>
            <a:pPr lvl="2">
              <a:lnSpc>
                <a:spcPct val="90000"/>
              </a:lnSpc>
            </a:pPr>
            <a:r>
              <a:rPr lang="cs-CZ" dirty="0">
                <a:hlinkClick r:id="rId2"/>
              </a:rPr>
              <a:t>www.knihovny.cz</a:t>
            </a:r>
            <a:endParaRPr lang="cs-CZ" dirty="0"/>
          </a:p>
          <a:p>
            <a:pPr lvl="1">
              <a:lnSpc>
                <a:spcPct val="90000"/>
              </a:lnSpc>
            </a:pPr>
            <a:r>
              <a:rPr lang="cs-CZ" dirty="0"/>
              <a:t>sdílení uživatelských identit (</a:t>
            </a:r>
            <a:r>
              <a:rPr lang="cs-CZ" dirty="0" err="1"/>
              <a:t>Shibboleth</a:t>
            </a:r>
            <a:r>
              <a:rPr lang="cs-CZ" dirty="0"/>
              <a:t>, </a:t>
            </a:r>
            <a:r>
              <a:rPr lang="cs-CZ" dirty="0" err="1"/>
              <a:t>MojeID</a:t>
            </a:r>
            <a:r>
              <a:rPr lang="cs-CZ" dirty="0"/>
              <a:t>)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centrální katalogizace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Procesy a legislativa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cs-CZ" dirty="0"/>
              <a:t>centrální povinný výtisk</a:t>
            </a:r>
          </a:p>
          <a:p>
            <a:pPr lvl="2">
              <a:lnSpc>
                <a:spcPct val="90000"/>
              </a:lnSpc>
            </a:pPr>
            <a:r>
              <a:rPr lang="cs-CZ" dirty="0"/>
              <a:t>elektronický PV, </a:t>
            </a:r>
            <a:r>
              <a:rPr lang="cs-CZ" dirty="0" err="1"/>
              <a:t>webarchiv</a:t>
            </a:r>
            <a:r>
              <a:rPr lang="cs-CZ" dirty="0"/>
              <a:t> v rámci PV, právo sklízet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nutná změna legislativy (zejména AZ)</a:t>
            </a:r>
          </a:p>
        </p:txBody>
      </p:sp>
    </p:spTree>
    <p:extLst>
      <p:ext uri="{BB962C8B-B14F-4D97-AF65-F5344CB8AC3E}">
        <p14:creationId xmlns:p14="http://schemas.microsoft.com/office/powerpoint/2010/main" val="6737542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Procesy a legislativa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online platby</a:t>
            </a:r>
          </a:p>
          <a:p>
            <a:pPr lvl="1"/>
            <a:r>
              <a:rPr lang="cs-CZ" dirty="0" err="1"/>
              <a:t>paypal</a:t>
            </a:r>
            <a:r>
              <a:rPr lang="cs-CZ" dirty="0"/>
              <a:t>, </a:t>
            </a:r>
            <a:r>
              <a:rPr lang="cs-CZ" dirty="0" err="1"/>
              <a:t>PaySec</a:t>
            </a:r>
            <a:r>
              <a:rPr lang="cs-CZ" dirty="0"/>
              <a:t>, </a:t>
            </a:r>
            <a:r>
              <a:rPr lang="cs-CZ" dirty="0" err="1"/>
              <a:t>PremiumSMS</a:t>
            </a:r>
            <a:r>
              <a:rPr lang="cs-CZ" dirty="0"/>
              <a:t>, městské karty,...</a:t>
            </a:r>
          </a:p>
          <a:p>
            <a:r>
              <a:rPr lang="cs-CZ" dirty="0"/>
              <a:t>MVS</a:t>
            </a:r>
          </a:p>
          <a:p>
            <a:pPr lvl="1"/>
            <a:r>
              <a:rPr lang="cs-CZ" dirty="0"/>
              <a:t>zaslání dokumentu poštou domů čtenáři</a:t>
            </a:r>
          </a:p>
          <a:p>
            <a:pPr lvl="1"/>
            <a:r>
              <a:rPr lang="cs-CZ" dirty="0"/>
              <a:t>dodání kopií (fyzicky, elektronicky, pošta)</a:t>
            </a:r>
          </a:p>
          <a:p>
            <a:pPr lvl="1"/>
            <a:r>
              <a:rPr lang="cs-CZ" dirty="0"/>
              <a:t>zrychlení služeb – elektronické</a:t>
            </a:r>
          </a:p>
          <a:p>
            <a:r>
              <a:rPr lang="cs-CZ" dirty="0"/>
              <a:t>financování EIZ</a:t>
            </a:r>
          </a:p>
          <a:p>
            <a:pPr lvl="1"/>
            <a:r>
              <a:rPr lang="cs-CZ" dirty="0"/>
              <a:t>efektivnost</a:t>
            </a:r>
          </a:p>
          <a:p>
            <a:pPr lvl="1"/>
            <a:r>
              <a:rPr lang="cs-CZ" dirty="0"/>
              <a:t>nutná spolupráce</a:t>
            </a:r>
          </a:p>
          <a:p>
            <a:pPr lvl="1"/>
            <a:r>
              <a:rPr lang="cs-CZ" dirty="0"/>
              <a:t>klíčové pro </a:t>
            </a:r>
            <a:r>
              <a:rPr lang="cs-CZ" dirty="0" err="1"/>
              <a:t>VaV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>
                <a:hlinkClick r:id="rId2"/>
              </a:rPr>
              <a:t>Autorský zákon</a:t>
            </a:r>
            <a:endParaRPr lang="cs-CZ" sz="320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8101012" cy="5472113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sz="2800"/>
              <a:t>definice:</a:t>
            </a:r>
          </a:p>
          <a:p>
            <a:pPr lvl="1" eaLnBrk="1" hangingPunct="1">
              <a:lnSpc>
                <a:spcPct val="80000"/>
              </a:lnSpc>
            </a:pPr>
            <a:r>
              <a:rPr lang="cs-CZ"/>
              <a:t>autor, autorství, spoluautorství, anonym, dílo, zveřejnění a vydání díla,</a:t>
            </a:r>
            <a:r>
              <a:rPr lang="cs-CZ" sz="2000"/>
              <a:t>…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/>
              <a:t>vznik a obsah práva autorského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/>
              <a:t>užití díla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/>
              <a:t>sdělování veřejnosti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/>
              <a:t>další majetková práva</a:t>
            </a:r>
          </a:p>
          <a:p>
            <a:pPr lvl="1" eaLnBrk="1" hangingPunct="1">
              <a:lnSpc>
                <a:spcPct val="80000"/>
              </a:lnSpc>
            </a:pPr>
            <a:r>
              <a:rPr lang="cs-CZ"/>
              <a:t>trvání MP, odměny, volná díla, volné užití, omezení AP, citace, katalogové licence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/>
              <a:t>ochrana práva autorského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/>
              <a:t>úprava smluvních typů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licenční smlouvy, zaměstnanecká díla, kolektivní díla, školní díla, díla na objednávku, soutěžní díla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Podpora vzdělávání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informační gramotnost</a:t>
            </a:r>
          </a:p>
          <a:p>
            <a:r>
              <a:rPr lang="cs-CZ" dirty="0"/>
              <a:t>čtenářská gramotnost</a:t>
            </a:r>
          </a:p>
          <a:p>
            <a:r>
              <a:rPr lang="cs-CZ" dirty="0"/>
              <a:t>funkční gramotnost</a:t>
            </a:r>
          </a:p>
          <a:p>
            <a:r>
              <a:rPr lang="cs-CZ" dirty="0"/>
              <a:t>počítačová gramotnost</a:t>
            </a:r>
          </a:p>
        </p:txBody>
      </p:sp>
    </p:spTree>
    <p:extLst>
      <p:ext uri="{BB962C8B-B14F-4D97-AF65-F5344CB8AC3E}">
        <p14:creationId xmlns:p14="http://schemas.microsoft.com/office/powerpoint/2010/main" val="1334121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Podpora vzdělávání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informační gramotnost</a:t>
            </a:r>
          </a:p>
          <a:p>
            <a:pPr lvl="1"/>
            <a:r>
              <a:rPr lang="cs-CZ" dirty="0"/>
              <a:t>schopnost pracovat s informacemi</a:t>
            </a:r>
          </a:p>
          <a:p>
            <a:r>
              <a:rPr lang="cs-CZ" dirty="0"/>
              <a:t>čtenářská gramotnost</a:t>
            </a:r>
          </a:p>
          <a:p>
            <a:pPr lvl="1"/>
            <a:r>
              <a:rPr lang="cs-CZ" dirty="0"/>
              <a:t>schopnost rozumět formám psaného jazyka</a:t>
            </a:r>
          </a:p>
          <a:p>
            <a:r>
              <a:rPr lang="cs-CZ" dirty="0"/>
              <a:t>funkční gramotnost</a:t>
            </a:r>
          </a:p>
          <a:p>
            <a:pPr lvl="1"/>
            <a:r>
              <a:rPr lang="cs-CZ" sz="2000" dirty="0"/>
              <a:t>literární – </a:t>
            </a:r>
            <a:r>
              <a:rPr lang="cs-CZ" sz="1800" dirty="0"/>
              <a:t>najít a porozumět </a:t>
            </a:r>
            <a:r>
              <a:rPr lang="cs-CZ" sz="1800" dirty="0" err="1"/>
              <a:t>info</a:t>
            </a:r>
            <a:r>
              <a:rPr lang="cs-CZ" sz="1800" dirty="0"/>
              <a:t> z textu</a:t>
            </a:r>
            <a:endParaRPr lang="cs-CZ" sz="2000" dirty="0"/>
          </a:p>
          <a:p>
            <a:pPr lvl="1"/>
            <a:r>
              <a:rPr lang="cs-CZ" sz="2000" dirty="0"/>
              <a:t>dokumentová – </a:t>
            </a:r>
            <a:r>
              <a:rPr lang="cs-CZ" sz="1800" dirty="0"/>
              <a:t>vyhledávání dokumentů a </a:t>
            </a:r>
            <a:r>
              <a:rPr lang="cs-CZ" sz="1800" dirty="0" err="1"/>
              <a:t>info</a:t>
            </a:r>
            <a:r>
              <a:rPr lang="cs-CZ" sz="1800" dirty="0"/>
              <a:t> v ní</a:t>
            </a:r>
          </a:p>
          <a:p>
            <a:pPr lvl="1"/>
            <a:r>
              <a:rPr lang="cs-CZ" sz="2000" dirty="0"/>
              <a:t>numerická – práce s čísly</a:t>
            </a:r>
          </a:p>
          <a:p>
            <a:r>
              <a:rPr lang="cs-CZ" dirty="0"/>
              <a:t>počítačová gramotnost</a:t>
            </a:r>
          </a:p>
          <a:p>
            <a:pPr lvl="1"/>
            <a:r>
              <a:rPr lang="cs-CZ" dirty="0"/>
              <a:t>schopnost využívat počítač v životě</a:t>
            </a:r>
          </a:p>
        </p:txBody>
      </p:sp>
    </p:spTree>
    <p:extLst>
      <p:ext uri="{BB962C8B-B14F-4D97-AF65-F5344CB8AC3E}">
        <p14:creationId xmlns:p14="http://schemas.microsoft.com/office/powerpoint/2010/main" val="108818730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Podpora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rozvoj komunitní role knihoven</a:t>
            </a:r>
          </a:p>
          <a:p>
            <a:r>
              <a:rPr lang="cs-CZ" dirty="0"/>
              <a:t>knihovna jako součást vzdělávacího systému ve školách i v celoživotním učení</a:t>
            </a:r>
          </a:p>
          <a:p>
            <a:r>
              <a:rPr lang="cs-CZ" dirty="0"/>
              <a:t>podpora čtenářské gramotnosti</a:t>
            </a:r>
          </a:p>
          <a:p>
            <a:r>
              <a:rPr lang="cs-CZ" dirty="0"/>
              <a:t>podpora zkvalitňování a stálého doplňování knihovních fondů</a:t>
            </a:r>
          </a:p>
        </p:txBody>
      </p:sp>
    </p:spTree>
    <p:extLst>
      <p:ext uri="{BB962C8B-B14F-4D97-AF65-F5344CB8AC3E}">
        <p14:creationId xmlns:p14="http://schemas.microsoft.com/office/powerpoint/2010/main" val="19568384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Fondy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druhy fondů</a:t>
            </a:r>
          </a:p>
          <a:p>
            <a:pPr lvl="1"/>
            <a:r>
              <a:rPr lang="cs-CZ"/>
              <a:t>tradiční – základní prvek</a:t>
            </a:r>
          </a:p>
          <a:p>
            <a:pPr lvl="1"/>
            <a:r>
              <a:rPr lang="cs-CZ"/>
              <a:t>digitalizované – uchovávání tradičních</a:t>
            </a:r>
          </a:p>
          <a:p>
            <a:pPr lvl="1"/>
            <a:r>
              <a:rPr lang="cs-CZ"/>
              <a:t>digital born – široká dostupnost</a:t>
            </a:r>
          </a:p>
          <a:p>
            <a:r>
              <a:rPr lang="cs-CZ"/>
              <a:t>zajistit efektivní uchovávání všech</a:t>
            </a:r>
          </a:p>
          <a:p>
            <a:r>
              <a:rPr lang="cs-CZ"/>
              <a:t>problematika digitalizace</a:t>
            </a:r>
          </a:p>
          <a:p>
            <a:pPr lvl="1"/>
            <a:r>
              <a:rPr lang="cs-CZ"/>
              <a:t>podpora na všech úrovních</a:t>
            </a:r>
          </a:p>
          <a:p>
            <a:pPr lvl="1"/>
            <a:r>
              <a:rPr lang="cs-CZ"/>
              <a:t>koncepce pro dlouhodobou ochranu</a:t>
            </a:r>
          </a:p>
          <a:p>
            <a:pPr lvl="1"/>
            <a:r>
              <a:rPr lang="cs-CZ"/>
              <a:t>maximální zpřístupnění (AZ!!!) a využívání dokumentů</a:t>
            </a:r>
          </a:p>
          <a:p>
            <a:pPr lvl="1"/>
            <a:r>
              <a:rPr lang="cs-CZ"/>
              <a:t>spolupráce knihoven při digitalizaci (AZ!)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Lidé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8101012" cy="5472113"/>
          </a:xfrm>
        </p:spPr>
        <p:txBody>
          <a:bodyPr/>
          <a:lstStyle/>
          <a:p>
            <a:r>
              <a:rPr lang="cs-CZ"/>
              <a:t>generační výměna</a:t>
            </a:r>
          </a:p>
          <a:p>
            <a:r>
              <a:rPr lang="cs-CZ"/>
              <a:t>vzdělání knihovníků</a:t>
            </a:r>
          </a:p>
          <a:p>
            <a:pPr lvl="1"/>
            <a:r>
              <a:rPr lang="cs-CZ"/>
              <a:t>knihovnictví + jiný obor</a:t>
            </a:r>
          </a:p>
          <a:p>
            <a:r>
              <a:rPr lang="cs-CZ"/>
              <a:t>nízká prestiž profese</a:t>
            </a:r>
          </a:p>
          <a:p>
            <a:r>
              <a:rPr lang="cs-CZ"/>
              <a:t>budování a rozvoj komunity</a:t>
            </a:r>
          </a:p>
          <a:p>
            <a:r>
              <a:rPr lang="cs-CZ"/>
              <a:t>analýza aktuálního stavu</a:t>
            </a:r>
          </a:p>
          <a:p>
            <a:r>
              <a:rPr lang="cs-CZ"/>
              <a:t>důraz na kvalitní a </a:t>
            </a:r>
            <a:r>
              <a:rPr lang="cs-CZ" b="1"/>
              <a:t>vstřícný</a:t>
            </a:r>
            <a:r>
              <a:rPr lang="cs-CZ"/>
              <a:t> personál</a:t>
            </a:r>
          </a:p>
          <a:p>
            <a:pPr lvl="1"/>
            <a:r>
              <a:rPr lang="cs-CZ"/>
              <a:t>motivace</a:t>
            </a:r>
          </a:p>
          <a:p>
            <a:pPr lvl="1"/>
            <a:r>
              <a:rPr lang="cs-CZ"/>
              <a:t>kvalifikace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Lidé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koncepce CŽV pro knihovnictví</a:t>
            </a:r>
          </a:p>
          <a:p>
            <a:pPr lvl="1"/>
            <a:r>
              <a:rPr lang="cs-CZ"/>
              <a:t>podporování CŽV (např. e-kurzy, rekvalifikační kurzy – sjednocení úrovně)</a:t>
            </a:r>
          </a:p>
          <a:p>
            <a:pPr lvl="1"/>
            <a:r>
              <a:rPr lang="cs-CZ"/>
              <a:t>evaluace programů CŽV</a:t>
            </a:r>
          </a:p>
          <a:p>
            <a:pPr lvl="1"/>
            <a:r>
              <a:rPr lang="cs-CZ"/>
              <a:t>akreditace programů CŽV</a:t>
            </a:r>
          </a:p>
          <a:p>
            <a:pPr lvl="2"/>
            <a:r>
              <a:rPr lang="cs-CZ"/>
              <a:t>certifikované zkoušky pro knihovnické pozice</a:t>
            </a:r>
          </a:p>
          <a:p>
            <a:pPr lvl="2"/>
            <a:r>
              <a:rPr lang="cs-CZ"/>
              <a:t>školící pracoviště</a:t>
            </a:r>
          </a:p>
          <a:p>
            <a:pPr lvl="1"/>
            <a:r>
              <a:rPr lang="cs-CZ"/>
              <a:t>zohlednit potřeby praxe</a:t>
            </a:r>
          </a:p>
          <a:p>
            <a:pPr lvl="2"/>
            <a:r>
              <a:rPr lang="cs-CZ"/>
              <a:t>katalog pracovních pozic</a:t>
            </a:r>
          </a:p>
          <a:p>
            <a:r>
              <a:rPr lang="cs-CZ"/>
              <a:t>řízení lidských zdrojů</a:t>
            </a:r>
          </a:p>
          <a:p>
            <a:pPr lvl="1"/>
            <a:r>
              <a:rPr lang="cs-CZ"/>
              <a:t>použití moderních metod</a:t>
            </a:r>
          </a:p>
          <a:p>
            <a:pPr lvl="1"/>
            <a:r>
              <a:rPr lang="cs-CZ"/>
              <a:t>školení pro vedoucí pracovníky </a:t>
            </a:r>
            <a:r>
              <a:rPr lang="cs-CZ" sz="1800"/>
              <a:t>(povinná???)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Lidé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specifikovat nové pracovní pozice</a:t>
            </a:r>
          </a:p>
          <a:p>
            <a:r>
              <a:rPr lang="cs-CZ"/>
              <a:t>využít zkušenosti ze zemí EU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Shrnutí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využití potenciálu systému knihoven</a:t>
            </a:r>
          </a:p>
          <a:p>
            <a:r>
              <a:rPr lang="cs-CZ"/>
              <a:t>nové služby</a:t>
            </a:r>
          </a:p>
          <a:p>
            <a:pPr lvl="1"/>
            <a:r>
              <a:rPr lang="cs-CZ"/>
              <a:t>potřeba neustálé inovace</a:t>
            </a:r>
          </a:p>
          <a:p>
            <a:r>
              <a:rPr lang="cs-CZ"/>
              <a:t>nové metodiky a standardy</a:t>
            </a:r>
          </a:p>
          <a:p>
            <a:r>
              <a:rPr lang="cs-CZ"/>
              <a:t>tvorba komunit</a:t>
            </a:r>
          </a:p>
          <a:p>
            <a:r>
              <a:rPr lang="cs-CZ"/>
              <a:t>zapojení moderních ICT</a:t>
            </a:r>
          </a:p>
          <a:p>
            <a:r>
              <a:rPr lang="cs-CZ"/>
              <a:t>optimalizace grantů</a:t>
            </a:r>
          </a:p>
          <a:p>
            <a:r>
              <a:rPr lang="cs-CZ" b="1"/>
              <a:t>spolupráce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6000" b="1" dirty="0">
                <a:solidFill>
                  <a:srgbClr val="00B050"/>
                </a:solidFill>
              </a:rPr>
              <a:t>Dnes</a:t>
            </a:r>
            <a:r>
              <a:rPr lang="cs-CZ" sz="6000" b="1" dirty="0"/>
              <a:t> čerpáme z </a:t>
            </a:r>
            <a:r>
              <a:rPr lang="cs-CZ" sz="6000" b="1" dirty="0">
                <a:solidFill>
                  <a:srgbClr val="00B050"/>
                </a:solidFill>
              </a:rPr>
              <a:t>minulosti</a:t>
            </a:r>
            <a:r>
              <a:rPr lang="cs-CZ" sz="6000" b="1" dirty="0"/>
              <a:t> a tvoříme </a:t>
            </a:r>
            <a:r>
              <a:rPr lang="cs-CZ" sz="6000" b="1" dirty="0">
                <a:solidFill>
                  <a:srgbClr val="00B050"/>
                </a:solidFill>
              </a:rPr>
              <a:t>budoucnost</a:t>
            </a:r>
            <a:r>
              <a:rPr lang="cs-CZ" sz="6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7114270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Nová koncepce 2016-2020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 výhledem do roku 2025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4062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>
                <a:hlinkClick r:id="rId2"/>
              </a:rPr>
              <a:t>Autorský zákon</a:t>
            </a:r>
            <a:endParaRPr lang="cs-CZ" sz="320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8101012" cy="5472113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sz="2800"/>
              <a:t>audiovizuální díla, PC programy</a:t>
            </a:r>
          </a:p>
          <a:p>
            <a:pPr lvl="1" eaLnBrk="1" hangingPunct="1">
              <a:lnSpc>
                <a:spcPct val="80000"/>
              </a:lnSpc>
            </a:pPr>
            <a:r>
              <a:rPr lang="cs-CZ"/>
              <a:t>autor, autorství, spoluautorství, anonym, dílo, zveřejnění a vydání díla,</a:t>
            </a:r>
            <a:r>
              <a:rPr lang="cs-CZ" sz="2000"/>
              <a:t>…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/>
              <a:t>výkonní umělci, výrobci zvukového záznamu, vysílatel,… 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/>
              <a:t>práva pořizovatele DB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/>
              <a:t>kolektivní správa práv</a:t>
            </a:r>
          </a:p>
          <a:p>
            <a:pPr lvl="1" eaLnBrk="1" hangingPunct="1">
              <a:lnSpc>
                <a:spcPct val="80000"/>
              </a:lnSpc>
            </a:pPr>
            <a:r>
              <a:rPr lang="cs-CZ"/>
              <a:t>kolektivní správce, práva a povinnosti, dozor, pravidla rozdělování vybraných prostředků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/>
              <a:t>změny souvisejících zákonů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/>
              <a:t>příloha – sazebník odměn</a:t>
            </a:r>
          </a:p>
          <a:p>
            <a:pPr eaLnBrk="1" hangingPunct="1">
              <a:lnSpc>
                <a:spcPct val="100000"/>
              </a:lnSpc>
            </a:pPr>
            <a:endParaRPr lang="cs-CZ" sz="280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SWOT analýza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silné stránky</a:t>
            </a:r>
          </a:p>
          <a:p>
            <a:pPr lvl="1"/>
            <a:r>
              <a:rPr lang="cs-CZ" sz="2000" dirty="0"/>
              <a:t>garance svobodného přístupu k </a:t>
            </a:r>
            <a:r>
              <a:rPr lang="cs-CZ" sz="2000" dirty="0" err="1"/>
              <a:t>info</a:t>
            </a:r>
            <a:endParaRPr lang="cs-CZ" sz="2000" dirty="0"/>
          </a:p>
          <a:p>
            <a:pPr lvl="1"/>
            <a:r>
              <a:rPr lang="cs-CZ" sz="2000" dirty="0"/>
              <a:t>poskytování nezávislých, veřejných služeb</a:t>
            </a:r>
          </a:p>
          <a:p>
            <a:pPr lvl="1"/>
            <a:r>
              <a:rPr lang="cs-CZ" sz="2000" dirty="0"/>
              <a:t>bezplatné služby rovným způsobem =  všem bez rozdílu</a:t>
            </a:r>
            <a:endParaRPr lang="cs-CZ" sz="1800" dirty="0"/>
          </a:p>
          <a:p>
            <a:pPr lvl="1"/>
            <a:r>
              <a:rPr lang="cs-CZ" sz="2000" dirty="0"/>
              <a:t>knihoven = spolehlivá, důvěryhodná a bezpečná institucí </a:t>
            </a:r>
          </a:p>
          <a:p>
            <a:pPr lvl="1"/>
            <a:r>
              <a:rPr lang="cs-CZ" sz="2000" dirty="0"/>
              <a:t>hustá síť knihoven + VKIS</a:t>
            </a:r>
            <a:endParaRPr lang="cs-CZ" sz="1800" dirty="0"/>
          </a:p>
          <a:p>
            <a:pPr lvl="1"/>
            <a:r>
              <a:rPr lang="cs-CZ" sz="2000" dirty="0"/>
              <a:t>existující legislativa</a:t>
            </a:r>
            <a:endParaRPr lang="cs-CZ" sz="1800" dirty="0"/>
          </a:p>
          <a:p>
            <a:pPr lvl="1"/>
            <a:r>
              <a:rPr lang="cs-CZ" sz="2000" dirty="0"/>
              <a:t>existence dlouhodobě budovaných, strukturovaných fondů</a:t>
            </a:r>
          </a:p>
          <a:p>
            <a:pPr lvl="1"/>
            <a:r>
              <a:rPr lang="cs-CZ" sz="2000" dirty="0"/>
              <a:t>profesionální personál + jeho motivace ke vzdělávání</a:t>
            </a:r>
            <a:endParaRPr lang="cs-CZ" sz="1800" dirty="0"/>
          </a:p>
          <a:p>
            <a:pPr lvl="1"/>
            <a:r>
              <a:rPr lang="cs-CZ" sz="2000" dirty="0"/>
              <a:t>vysoká úroveň standardizace procesů jako základ pro spolupráci budovaných systémů</a:t>
            </a:r>
            <a:endParaRPr lang="cs-CZ" sz="1800" dirty="0"/>
          </a:p>
          <a:p>
            <a:pPr lvl="1"/>
            <a:r>
              <a:rPr lang="cs-CZ" sz="2000" dirty="0"/>
              <a:t>Intenzivní digitalizace knihovních fondů na celostátní i regionální</a:t>
            </a:r>
            <a:r>
              <a:rPr lang="cs-CZ" sz="1600" dirty="0"/>
              <a:t> </a:t>
            </a:r>
            <a:r>
              <a:rPr lang="cs-CZ" sz="2000" dirty="0"/>
              <a:t>úrovni.</a:t>
            </a:r>
            <a:endParaRPr lang="cs-CZ" sz="1800" dirty="0"/>
          </a:p>
          <a:p>
            <a:pPr marL="709613" lvl="1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07739645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1800" dirty="0"/>
              <a:t>schopnost kvalifikovaně zpracovávat informace</a:t>
            </a:r>
            <a:endParaRPr lang="cs-CZ" sz="1400" dirty="0"/>
          </a:p>
          <a:p>
            <a:pPr lvl="1"/>
            <a:r>
              <a:rPr lang="cs-CZ" sz="1800" dirty="0"/>
              <a:t>schopnost vzájemné spolupráce + zkušenosti se sdílením informačních zdrojů a služeb</a:t>
            </a:r>
            <a:endParaRPr lang="cs-CZ" sz="1400" dirty="0"/>
          </a:p>
          <a:p>
            <a:pPr lvl="1"/>
            <a:r>
              <a:rPr lang="cs-CZ" sz="1800" dirty="0"/>
              <a:t>systém koordinace a podpory VKIS obecních knihoven na úrovni kraje</a:t>
            </a:r>
            <a:endParaRPr lang="cs-CZ" sz="1400" dirty="0"/>
          </a:p>
          <a:p>
            <a:pPr lvl="1"/>
            <a:r>
              <a:rPr lang="cs-CZ" sz="1800" dirty="0"/>
              <a:t>dostatečně široká nabídka zahraničních elektronických informačních zdrojů</a:t>
            </a:r>
            <a:endParaRPr lang="cs-CZ" sz="1400" dirty="0"/>
          </a:p>
          <a:p>
            <a:pPr lvl="1"/>
            <a:r>
              <a:rPr lang="cs-CZ" sz="1800" dirty="0"/>
              <a:t>existence oborového vzdělávání všech stupňů!!!</a:t>
            </a:r>
            <a:endParaRPr lang="cs-CZ" sz="1400" dirty="0"/>
          </a:p>
          <a:p>
            <a:pPr lvl="1"/>
            <a:r>
              <a:rPr lang="cs-CZ" sz="1800" dirty="0"/>
              <a:t>existence vícezdrojového financování formou dotačních programů, strukturálních fondů EU, projektové financování včetně podpory výzkumu, vývoje a inovací</a:t>
            </a:r>
            <a:endParaRPr lang="cs-CZ" sz="1400" dirty="0"/>
          </a:p>
          <a:p>
            <a:pPr lvl="1"/>
            <a:r>
              <a:rPr lang="cs-CZ" sz="1800" dirty="0"/>
              <a:t>fungující systém měření a porovnávání výkonu a činnosti knihoven včetně hodnocení ekonomické efektivnosti služeb</a:t>
            </a:r>
            <a:endParaRPr lang="cs-CZ" sz="1400" dirty="0"/>
          </a:p>
          <a:p>
            <a:pPr lvl="1"/>
            <a:r>
              <a:rPr lang="cs-CZ" sz="1800" dirty="0"/>
              <a:t>aktivní přístup občanských sdružení, asociací, poradních orgánů a neformálních sdružení knihoven a zaměstnanců při rozvoji VKIS</a:t>
            </a:r>
            <a:endParaRPr lang="cs-CZ" sz="14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642043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SWOT analýza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slabé stránky</a:t>
            </a:r>
          </a:p>
          <a:p>
            <a:pPr lvl="1"/>
            <a:r>
              <a:rPr lang="cs-CZ" sz="1600" dirty="0"/>
              <a:t>nedostatečné začlenění knihoven do systému školního i mimoškolního vzdělávání</a:t>
            </a:r>
          </a:p>
          <a:p>
            <a:pPr lvl="1"/>
            <a:r>
              <a:rPr lang="cs-CZ" sz="1600" dirty="0"/>
              <a:t>nízká úroveň spolupráce knihoven a škol v oblasti podpory čtenářské, informační a digitální gramotnosti</a:t>
            </a:r>
          </a:p>
          <a:p>
            <a:pPr lvl="1"/>
            <a:r>
              <a:rPr lang="cs-CZ" sz="1600" dirty="0"/>
              <a:t>nízká úroveň spolupráce mezi knihovnami, školami, nakladateli, knižním trhem při aktivitách na podporu čtenářství a společenské prestiže četby</a:t>
            </a:r>
          </a:p>
          <a:p>
            <a:pPr lvl="1"/>
            <a:r>
              <a:rPr lang="cs-CZ" sz="1600" dirty="0"/>
              <a:t>nedostatečná úroveň kooperace knihoven při zajištění VKIS a budování knihovních fondů</a:t>
            </a:r>
          </a:p>
          <a:p>
            <a:pPr lvl="1"/>
            <a:r>
              <a:rPr lang="cs-CZ" sz="1600" dirty="0"/>
              <a:t>málo pohotové služby, složitý a nepohodlný přístup ke zdrojům, nedostatečná nabídka mobilních aplikací, online plateb, neschopnost knihoven reagovat pružně na potřeby uživatelů</a:t>
            </a:r>
          </a:p>
          <a:p>
            <a:pPr lvl="1"/>
            <a:r>
              <a:rPr lang="cs-CZ" sz="1600" dirty="0"/>
              <a:t>roztříštěnost nabídky služeb a informačních zdrojů. Absence centrálních služeb integrujících tradiční služby i služby s digitálním obsahem</a:t>
            </a:r>
          </a:p>
          <a:p>
            <a:pPr lvl="1"/>
            <a:r>
              <a:rPr lang="cs-CZ" sz="1600" dirty="0"/>
              <a:t>omezená nabídka digitálních zdrojů a služeb určených pro širokou veřejnost, zejména v oblasti e-knih </a:t>
            </a:r>
          </a:p>
        </p:txBody>
      </p:sp>
    </p:spTree>
    <p:extLst>
      <p:ext uri="{BB962C8B-B14F-4D97-AF65-F5344CB8AC3E}">
        <p14:creationId xmlns:p14="http://schemas.microsoft.com/office/powerpoint/2010/main" val="341344406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1800" dirty="0"/>
              <a:t>omezené prostředky na nákup aktuální literatury</a:t>
            </a:r>
          </a:p>
          <a:p>
            <a:pPr lvl="1"/>
            <a:r>
              <a:rPr lang="cs-CZ" sz="1800" dirty="0"/>
              <a:t>zastaralé knihovní fondy</a:t>
            </a:r>
          </a:p>
          <a:p>
            <a:pPr lvl="1"/>
            <a:r>
              <a:rPr lang="cs-CZ" sz="1800" dirty="0"/>
              <a:t>nízká efektivnost nákupu EIZ</a:t>
            </a:r>
          </a:p>
          <a:p>
            <a:pPr lvl="1"/>
            <a:r>
              <a:rPr lang="cs-CZ" sz="1800" dirty="0"/>
              <a:t>bariéry při využívání knihoven a jejich služeb pro některé znevýhodněné sociální skupiny obyvatel</a:t>
            </a:r>
          </a:p>
          <a:p>
            <a:pPr lvl="1"/>
            <a:r>
              <a:rPr lang="cs-CZ" sz="1800" dirty="0"/>
              <a:t>nízká úroveň marketingu VKIS a public relations knihoven</a:t>
            </a:r>
          </a:p>
          <a:p>
            <a:pPr lvl="1"/>
            <a:r>
              <a:rPr lang="cs-CZ" sz="1800" dirty="0"/>
              <a:t>nedostatečné prostorové zajištění činnosti řady knihoven, složité nájemní vztahy, zastaralé vybavení interiéru a informačními technologiemi, </a:t>
            </a:r>
          </a:p>
          <a:p>
            <a:pPr lvl="1"/>
            <a:r>
              <a:rPr lang="cs-CZ" sz="1800" dirty="0"/>
              <a:t>omezená provozní doba malých knihoven</a:t>
            </a:r>
          </a:p>
          <a:p>
            <a:pPr lvl="1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91835411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Příležitosti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digitalizace a zpřístupňování fondů online</a:t>
            </a:r>
          </a:p>
          <a:p>
            <a:r>
              <a:rPr lang="cs-CZ" dirty="0"/>
              <a:t>big data, data </a:t>
            </a:r>
            <a:r>
              <a:rPr lang="cs-CZ" dirty="0" err="1"/>
              <a:t>mining</a:t>
            </a:r>
            <a:endParaRPr lang="cs-CZ" dirty="0"/>
          </a:p>
          <a:p>
            <a:r>
              <a:rPr lang="cs-CZ" dirty="0"/>
              <a:t>spolupráce se školami</a:t>
            </a:r>
          </a:p>
          <a:p>
            <a:r>
              <a:rPr lang="cs-CZ" dirty="0"/>
              <a:t>prodlužování lidského věku, více volného času (senioři)</a:t>
            </a:r>
          </a:p>
          <a:p>
            <a:r>
              <a:rPr lang="cs-CZ" dirty="0"/>
              <a:t>rozvoj občanské společnosti</a:t>
            </a:r>
          </a:p>
          <a:p>
            <a:r>
              <a:rPr lang="cs-CZ" dirty="0"/>
              <a:t>pokles čtenářské gramotnosti</a:t>
            </a:r>
          </a:p>
          <a:p>
            <a:r>
              <a:rPr lang="cs-CZ" dirty="0"/>
              <a:t>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31758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Hrozby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pokles zájmu o tradiční služby knihovny</a:t>
            </a:r>
          </a:p>
          <a:p>
            <a:r>
              <a:rPr lang="cs-CZ" dirty="0"/>
              <a:t>hyperinflace informací</a:t>
            </a:r>
          </a:p>
          <a:p>
            <a:r>
              <a:rPr lang="cs-CZ" dirty="0"/>
              <a:t>autorskoprávní problémy</a:t>
            </a:r>
          </a:p>
          <a:p>
            <a:r>
              <a:rPr lang="cs-CZ" dirty="0"/>
              <a:t>konkurence komerčních služeb</a:t>
            </a:r>
          </a:p>
          <a:p>
            <a:r>
              <a:rPr lang="cs-CZ" dirty="0"/>
              <a:t>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086786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teze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Společně tvoříme knihovny jako nabídku služeb a informačních zdrojů a otevřeného prostoru pro vzdělávání, kulturu a osobní rozvoj.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576427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směry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/>
              <a:t>P</a:t>
            </a:r>
            <a:r>
              <a:rPr lang="cs-CZ" sz="2000" dirty="0"/>
              <a:t>odpora spolupráce na různých úrovních: Já. Vy. Čtenáři. Knihovníci. Daňoví poplatníci. Baví nás to. </a:t>
            </a:r>
          </a:p>
          <a:p>
            <a:r>
              <a:rPr lang="cs-CZ" sz="2000" b="1" dirty="0"/>
              <a:t>R</a:t>
            </a:r>
            <a:r>
              <a:rPr lang="cs-CZ" sz="2000" dirty="0"/>
              <a:t>ozvoj zdrojů – knihovní fondy, data, digitalizace, elektronické informační zdroje, média.</a:t>
            </a:r>
          </a:p>
          <a:p>
            <a:r>
              <a:rPr lang="cs-CZ" sz="2000" b="1" dirty="0"/>
              <a:t>P</a:t>
            </a:r>
            <a:r>
              <a:rPr lang="cs-CZ" sz="2000" dirty="0"/>
              <a:t>rostor – podpora fyzicky existujících knihoven, služby knihoven ve virtuálním prostotu (příjemné místo pro jednoho i pro všechny, stále na blízku, pro každého bez rozdílu, se vzájemným respektem). </a:t>
            </a:r>
          </a:p>
          <a:p>
            <a:r>
              <a:rPr lang="cs-CZ" sz="2000" b="1" dirty="0"/>
              <a:t>R</a:t>
            </a:r>
            <a:r>
              <a:rPr lang="cs-CZ" sz="2000" dirty="0"/>
              <a:t>ozvoj kreativity, inspirace, využití tradic, knihovna, čtení jako zážitek. Dnes čerpáme z minulosti a tvoříme budoucnost.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247268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témata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200" dirty="0"/>
              <a:t>Knihovny ve virtuálním prostředí (centrální služby)</a:t>
            </a:r>
          </a:p>
          <a:p>
            <a:pPr lvl="0"/>
            <a:r>
              <a:rPr lang="cs-CZ" sz="2200" dirty="0"/>
              <a:t>Knihovny jako otevřená vzdělávací, kulturní, komunitní a kreativní centra </a:t>
            </a:r>
          </a:p>
          <a:p>
            <a:pPr lvl="0"/>
            <a:r>
              <a:rPr lang="cs-CZ" sz="2200" dirty="0"/>
              <a:t>Doplňování knihovních fondů a informačních zdrojů</a:t>
            </a:r>
          </a:p>
          <a:p>
            <a:pPr lvl="0"/>
            <a:r>
              <a:rPr lang="cs-CZ" sz="2200" dirty="0"/>
              <a:t>Efektivní metody trvalého uchování tradičních knihovních dokumentů </a:t>
            </a:r>
            <a:endParaRPr lang="cs-CZ" sz="2200" i="1" dirty="0"/>
          </a:p>
          <a:p>
            <a:pPr lvl="0"/>
            <a:r>
              <a:rPr lang="cs-CZ" sz="2200" dirty="0"/>
              <a:t>Výstavba knihoven, podpora infrastruktury ICT v knihovnách</a:t>
            </a:r>
          </a:p>
          <a:p>
            <a:pPr lvl="0"/>
            <a:r>
              <a:rPr lang="cs-CZ" sz="2200" dirty="0"/>
              <a:t>Systém hodnocení a marketing veřejných knihovnických a informačních služeb </a:t>
            </a:r>
            <a:endParaRPr lang="cs-CZ" sz="2200" i="1" dirty="0"/>
          </a:p>
          <a:p>
            <a:pPr lvl="0"/>
            <a:r>
              <a:rPr lang="cs-CZ" sz="2200" dirty="0"/>
              <a:t>Vzdělávání pracovníků knihoven</a:t>
            </a:r>
          </a:p>
        </p:txBody>
      </p:sp>
    </p:spTree>
    <p:extLst>
      <p:ext uri="{BB962C8B-B14F-4D97-AF65-F5344CB8AC3E}">
        <p14:creationId xmlns:p14="http://schemas.microsoft.com/office/powerpoint/2010/main" val="192102449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Nová koncepce 2017-2020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tři fáze</a:t>
            </a:r>
          </a:p>
          <a:p>
            <a:pPr lvl="1"/>
            <a:r>
              <a:rPr lang="cs-CZ" dirty="0"/>
              <a:t>diskuze o nové vizi a prioritách rozvoje knihoven</a:t>
            </a:r>
          </a:p>
          <a:p>
            <a:pPr lvl="1"/>
            <a:r>
              <a:rPr lang="cs-CZ" dirty="0"/>
              <a:t>spolupráce s Ministerstvem kultury ČR na přípravě dokumentu „Plán implementace Státní kulturní politiky na léta 2015-2020 (s výhledem do roku 2025)“</a:t>
            </a:r>
          </a:p>
          <a:p>
            <a:pPr lvl="1"/>
            <a:r>
              <a:rPr lang="cs-CZ" dirty="0"/>
              <a:t>využití strategických materiálů z jiných oblastí a rezortů, které mají vazbu na činnosti knihoven</a:t>
            </a:r>
          </a:p>
        </p:txBody>
      </p:sp>
    </p:spTree>
    <p:extLst>
      <p:ext uri="{BB962C8B-B14F-4D97-AF65-F5344CB8AC3E}">
        <p14:creationId xmlns:p14="http://schemas.microsoft.com/office/powerpoint/2010/main" val="2179204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Novela AZ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transponování EU směrnic</a:t>
            </a:r>
          </a:p>
          <a:p>
            <a:pPr lvl="1"/>
            <a:r>
              <a:rPr lang="cs-CZ" dirty="0"/>
              <a:t>směrnice o prodloužení doby ochrany práv ke </a:t>
            </a:r>
            <a:r>
              <a:rPr lang="cs-CZ" b="1" dirty="0"/>
              <a:t>zvukovým nahrávkám</a:t>
            </a:r>
          </a:p>
          <a:p>
            <a:pPr lvl="2"/>
            <a:r>
              <a:rPr lang="cs-CZ" dirty="0"/>
              <a:t>50 -</a:t>
            </a:r>
            <a:r>
              <a:rPr lang="en-US" dirty="0"/>
              <a:t>&gt;</a:t>
            </a:r>
            <a:r>
              <a:rPr lang="cs-CZ" dirty="0"/>
              <a:t> 70 let</a:t>
            </a:r>
          </a:p>
          <a:p>
            <a:pPr lvl="1"/>
            <a:r>
              <a:rPr lang="cs-CZ" dirty="0"/>
              <a:t>směrnice o některých povolených způsobech </a:t>
            </a:r>
            <a:r>
              <a:rPr lang="cs-CZ" b="1" dirty="0"/>
              <a:t>užití osiřelých děl</a:t>
            </a:r>
          </a:p>
          <a:p>
            <a:r>
              <a:rPr lang="cs-CZ" dirty="0">
                <a:hlinkClick r:id="rId2"/>
              </a:rPr>
              <a:t>více </a:t>
            </a:r>
            <a:r>
              <a:rPr lang="cs-CZ" dirty="0" err="1">
                <a:hlinkClick r:id="rId2"/>
              </a:rPr>
              <a:t>info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049022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fáze - diskuze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jednání v Třešti (27.-29.4.2015)</a:t>
            </a:r>
          </a:p>
          <a:p>
            <a:r>
              <a:rPr lang="cs-CZ" dirty="0"/>
              <a:t>snaha najít „realizovatelné“ cíle</a:t>
            </a:r>
          </a:p>
          <a:p>
            <a:r>
              <a:rPr lang="cs-CZ" dirty="0"/>
              <a:t>vize</a:t>
            </a:r>
          </a:p>
          <a:p>
            <a:pPr lvl="1"/>
            <a:r>
              <a:rPr lang="cs-CZ" dirty="0"/>
              <a:t>„Společně* tvoříme knihovny jako nabídku zdrojů** a otevřeného prostoru*** pro vzdělávání, kulturu a osobní rozvoj****.“</a:t>
            </a:r>
          </a:p>
          <a:p>
            <a:pPr lvl="1"/>
            <a:r>
              <a:rPr lang="cs-CZ" dirty="0"/>
              <a:t>* = spolupráce na různých úrovních</a:t>
            </a:r>
          </a:p>
          <a:p>
            <a:pPr lvl="1"/>
            <a:r>
              <a:rPr lang="cs-CZ" dirty="0"/>
              <a:t>** = rozvoj zdrojů (fondy, e-zdroje,…)</a:t>
            </a:r>
          </a:p>
          <a:p>
            <a:pPr lvl="1"/>
            <a:r>
              <a:rPr lang="cs-CZ" dirty="0"/>
              <a:t>*** = prostor (fyzický i virtuální)</a:t>
            </a:r>
          </a:p>
          <a:p>
            <a:pPr lvl="1"/>
            <a:r>
              <a:rPr lang="cs-CZ" dirty="0"/>
              <a:t>**** = rozvoj kreativity, osobnosti,…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406260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fáze – spolupráce s MK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duben 2015 – schválena Státní kulturní politika 2016 – 2020</a:t>
            </a:r>
          </a:p>
          <a:p>
            <a:r>
              <a:rPr lang="cs-CZ" sz="2400" dirty="0"/>
              <a:t>zahrnuta knihovnická témata </a:t>
            </a:r>
            <a:r>
              <a:rPr lang="cs-CZ" sz="1800" dirty="0"/>
              <a:t>= dotace</a:t>
            </a:r>
          </a:p>
          <a:p>
            <a:pPr lvl="1"/>
            <a:r>
              <a:rPr lang="cs-CZ" sz="1800" dirty="0"/>
              <a:t>Centrální portál knihoven (CPK)</a:t>
            </a:r>
          </a:p>
          <a:p>
            <a:pPr lvl="1"/>
            <a:r>
              <a:rPr lang="cs-CZ" sz="1800" dirty="0"/>
              <a:t>digitalizace + licence na zpřístupnění knihovních fondů v digitální podobě + zpřístupnění</a:t>
            </a:r>
          </a:p>
          <a:p>
            <a:pPr lvl="1"/>
            <a:r>
              <a:rPr lang="cs-CZ" sz="1800" dirty="0"/>
              <a:t>povinný výtisk e-dokumentů</a:t>
            </a:r>
          </a:p>
          <a:p>
            <a:pPr lvl="1"/>
            <a:r>
              <a:rPr lang="cs-CZ" sz="1800" dirty="0"/>
              <a:t>online služby</a:t>
            </a:r>
          </a:p>
          <a:p>
            <a:pPr lvl="1"/>
            <a:r>
              <a:rPr lang="cs-CZ" sz="1800" dirty="0"/>
              <a:t>knihovna jako vzdělávací, kulturní, odborné a komunitní centrum</a:t>
            </a:r>
          </a:p>
          <a:p>
            <a:pPr lvl="1"/>
            <a:r>
              <a:rPr lang="cs-CZ" sz="1800" dirty="0"/>
              <a:t>výstavba knihoven, rozvoj ICT</a:t>
            </a:r>
          </a:p>
          <a:p>
            <a:pPr lvl="1"/>
            <a:r>
              <a:rPr lang="cs-CZ" sz="1800" dirty="0"/>
              <a:t>regionální funkce knihoven</a:t>
            </a:r>
          </a:p>
          <a:p>
            <a:pPr lvl="1"/>
            <a:r>
              <a:rPr lang="cs-CZ" sz="1800" dirty="0"/>
              <a:t>měření výkonu knihoven</a:t>
            </a:r>
          </a:p>
          <a:p>
            <a:pPr lvl="1"/>
            <a:r>
              <a:rPr lang="cs-CZ" sz="1800" dirty="0"/>
              <a:t>uchovávání kulturního dědictví (texty, audio,…)</a:t>
            </a:r>
          </a:p>
          <a:p>
            <a:pPr lvl="1"/>
            <a:r>
              <a:rPr lang="cs-CZ" sz="1800" dirty="0"/>
              <a:t>rozvoj pracovníků knihoven</a:t>
            </a:r>
          </a:p>
          <a:p>
            <a:pPr lvl="1"/>
            <a:r>
              <a:rPr lang="cs-CZ" sz="18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01884811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fáze – využití v praxi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2. jednání v Třešti (jaro 2016)</a:t>
            </a:r>
          </a:p>
          <a:p>
            <a:r>
              <a:rPr lang="cs-CZ" dirty="0"/>
              <a:t>finální verze</a:t>
            </a:r>
          </a:p>
          <a:p>
            <a:r>
              <a:rPr lang="cs-CZ" dirty="0"/>
              <a:t>jak strategické dokumenty dostat do praxe a naplňovat je???</a:t>
            </a:r>
          </a:p>
          <a:p>
            <a:r>
              <a:rPr lang="cs-CZ" dirty="0"/>
              <a:t>neřeší se financování</a:t>
            </a:r>
          </a:p>
          <a:p>
            <a:r>
              <a:rPr lang="cs-CZ" dirty="0"/>
              <a:t>pouze dotační programy MK ČR</a:t>
            </a:r>
          </a:p>
          <a:p>
            <a:pPr lvl="1"/>
            <a:r>
              <a:rPr lang="cs-CZ" dirty="0"/>
              <a:t>stagnace grantů = hledat jiné cesty financování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343438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dál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Koncepce schválena 23.11.2016 Vládou ČR</a:t>
            </a:r>
          </a:p>
          <a:p>
            <a:r>
              <a:rPr lang="cs-CZ" dirty="0"/>
              <a:t>využívat potenciál knihoven při prosazování jejich zájmů</a:t>
            </a:r>
          </a:p>
          <a:p>
            <a:r>
              <a:rPr lang="cs-CZ" dirty="0"/>
              <a:t>kreativita</a:t>
            </a:r>
          </a:p>
          <a:p>
            <a:r>
              <a:rPr lang="cs-CZ" dirty="0"/>
              <a:t>nutná </a:t>
            </a:r>
            <a:r>
              <a:rPr lang="cs-CZ" b="1" dirty="0">
                <a:solidFill>
                  <a:srgbClr val="00B050"/>
                </a:solidFill>
              </a:rPr>
              <a:t>spolupráce</a:t>
            </a:r>
          </a:p>
          <a:p>
            <a:pPr marL="1028700" lvl="1" indent="-342900"/>
            <a:r>
              <a:rPr lang="cs-CZ" dirty="0"/>
              <a:t>mezi knihovnami</a:t>
            </a:r>
          </a:p>
          <a:p>
            <a:pPr marL="1028700" lvl="1" indent="-342900"/>
            <a:r>
              <a:rPr lang="cs-CZ" dirty="0"/>
              <a:t>partneři</a:t>
            </a:r>
          </a:p>
          <a:p>
            <a:pPr marL="1028700" lvl="1" indent="-342900"/>
            <a:r>
              <a:rPr lang="cs-CZ" dirty="0"/>
              <a:t>sponzoři</a:t>
            </a:r>
          </a:p>
        </p:txBody>
      </p:sp>
    </p:spTree>
    <p:extLst>
      <p:ext uri="{BB962C8B-B14F-4D97-AF65-F5344CB8AC3E}">
        <p14:creationId xmlns:p14="http://schemas.microsoft.com/office/powerpoint/2010/main" val="360421349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k zamyšlení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je podle Vás knihovna???</a:t>
            </a:r>
          </a:p>
          <a:p>
            <a:r>
              <a:rPr lang="cs-CZ" dirty="0"/>
              <a:t>Jak by měla vypadat v roce 2020???</a:t>
            </a:r>
          </a:p>
        </p:txBody>
      </p:sp>
    </p:spTree>
    <p:extLst>
      <p:ext uri="{BB962C8B-B14F-4D97-AF65-F5344CB8AC3E}">
        <p14:creationId xmlns:p14="http://schemas.microsoft.com/office/powerpoint/2010/main" val="279259951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45C714-5BAC-4F17-8C0B-778E11661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koncepce?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934BDD8-85C8-4641-8799-935709C82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hlinkClick r:id="rId2"/>
              </a:rPr>
              <a:t>Koncepce celoživotního vzdělávání knihovníků (CŽV)</a:t>
            </a:r>
            <a:endParaRPr lang="cs-CZ" sz="2800" dirty="0"/>
          </a:p>
          <a:p>
            <a:r>
              <a:rPr lang="cs-CZ" sz="2800" dirty="0">
                <a:hlinkClick r:id="rId3"/>
              </a:rPr>
              <a:t>Národní koncepce dlouhodobé ochrany digitálních dat v knihovnách</a:t>
            </a:r>
            <a:endParaRPr lang="cs-CZ" sz="2800" dirty="0"/>
          </a:p>
          <a:p>
            <a:endParaRPr lang="cs-CZ" sz="2800" dirty="0"/>
          </a:p>
          <a:p>
            <a:r>
              <a:rPr lang="cs-CZ" sz="2800" dirty="0"/>
              <a:t>další </a:t>
            </a:r>
            <a:r>
              <a:rPr lang="cs-CZ" sz="2800" dirty="0">
                <a:hlinkClick r:id="rId4"/>
              </a:rPr>
              <a:t>strategické dokumenty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5072307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979613" y="4294188"/>
            <a:ext cx="6399212" cy="719137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buFontTx/>
              <a:buNone/>
            </a:pPr>
            <a:r>
              <a:rPr lang="cs-CZ" b="1"/>
              <a:t>Děkuji Vám za pozornost</a:t>
            </a:r>
            <a:endParaRPr lang="en-US" b="1"/>
          </a:p>
        </p:txBody>
      </p:sp>
      <p:pic>
        <p:nvPicPr>
          <p:cNvPr id="110595" name="Picture 3" descr="billboar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06850" y="2062163"/>
            <a:ext cx="2284413" cy="20478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cs-CZ" sz="2000" b="1" dirty="0">
                <a:latin typeface="Verdana" panose="020B0604030504040204" pitchFamily="34" charset="0"/>
              </a:rPr>
              <a:t>Martin Krčál</a:t>
            </a:r>
          </a:p>
          <a:p>
            <a:pPr algn="r"/>
            <a:r>
              <a:rPr lang="cs-CZ" sz="2000" b="1" dirty="0">
                <a:latin typeface="Verdana" panose="020B0604030504040204" pitchFamily="34" charset="0"/>
              </a:rPr>
              <a:t>krcal@phil.muni.cz</a:t>
            </a:r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6600">
                <a:solidFill>
                  <a:srgbClr val="FFFF00"/>
                </a:solidFill>
              </a:rPr>
              <a:t>Zákon o povinném výtisku</a:t>
            </a:r>
            <a:endParaRPr lang="uk-UA" sz="6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>
                <a:hlinkClick r:id="rId2"/>
              </a:rPr>
              <a:t>Periodický tisk</a:t>
            </a:r>
            <a:endParaRPr lang="cs-CZ" sz="320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sz="2800" dirty="0"/>
              <a:t>zákon </a:t>
            </a:r>
            <a:r>
              <a:rPr lang="cs-CZ" sz="2800" dirty="0">
                <a:hlinkClick r:id="rId3"/>
              </a:rPr>
              <a:t>46/2000</a:t>
            </a:r>
            <a:r>
              <a:rPr lang="cs-CZ" sz="2800" dirty="0"/>
              <a:t> ze dne 22. února 2000 o právech a povinnostech při vydávání </a:t>
            </a:r>
            <a:r>
              <a:rPr lang="cs-CZ" sz="2800" b="1" dirty="0"/>
              <a:t>periodického</a:t>
            </a:r>
            <a:r>
              <a:rPr lang="cs-CZ" sz="2800" dirty="0"/>
              <a:t> tisku a o změně některých dalších zákonů (tiskový zákon)</a:t>
            </a:r>
          </a:p>
          <a:p>
            <a:pPr eaLnBrk="1" hangingPunct="1">
              <a:lnSpc>
                <a:spcPct val="110000"/>
              </a:lnSpc>
            </a:pPr>
            <a:r>
              <a:rPr lang="cs-CZ" sz="2800" dirty="0"/>
              <a:t>§ 9 Povinné výtisky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dirty="0"/>
              <a:t>vydavatel má povinnost dodat do 7 dnů PV do vybraných knihoven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dirty="0"/>
              <a:t>písemně nabídnout dokument ke koupi dalším vybraným knihovnám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Povinné výtisky periodik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2x Národní knihovna České republiky</a:t>
            </a:r>
          </a:p>
          <a:p>
            <a:r>
              <a:rPr lang="cs-CZ" sz="2000" dirty="0"/>
              <a:t>1x Moravská zemská knihovna v Brně</a:t>
            </a:r>
          </a:p>
          <a:p>
            <a:r>
              <a:rPr lang="cs-CZ" sz="2000" dirty="0"/>
              <a:t>1x knihovna Národního muzea v Praze</a:t>
            </a:r>
          </a:p>
          <a:p>
            <a:r>
              <a:rPr lang="cs-CZ" sz="2000" dirty="0"/>
              <a:t>1x Ministerstvo kultury ČR</a:t>
            </a:r>
          </a:p>
          <a:p>
            <a:r>
              <a:rPr lang="cs-CZ" sz="2000" dirty="0"/>
              <a:t>1x Parlamentní knihovna</a:t>
            </a:r>
          </a:p>
          <a:p>
            <a:r>
              <a:rPr lang="cs-CZ" sz="2000" dirty="0"/>
              <a:t>1x regionální povinný výtisk příslušné státní vědecké knihovně</a:t>
            </a:r>
          </a:p>
          <a:p>
            <a:r>
              <a:rPr lang="cs-CZ" sz="2000" dirty="0"/>
              <a:t>1x regionální povinný výtisk Městské knihovně hlavního města Prahy</a:t>
            </a:r>
          </a:p>
          <a:p>
            <a:r>
              <a:rPr lang="cs-CZ" sz="2000" dirty="0"/>
              <a:t>1x povinný výtisk periodického tisku, který je vydavatelem určen pro nevidomé nebo slabozraké, Knihovně a tiskárně pro nevidomé K. E. </a:t>
            </a:r>
            <a:r>
              <a:rPr lang="cs-CZ" sz="2000" dirty="0" err="1"/>
              <a:t>Macana</a:t>
            </a:r>
            <a:r>
              <a:rPr lang="cs-CZ" sz="2000" dirty="0"/>
              <a:t> v Praze</a:t>
            </a:r>
          </a:p>
        </p:txBody>
      </p:sp>
    </p:spTree>
    <p:extLst>
      <p:ext uri="{BB962C8B-B14F-4D97-AF65-F5344CB8AC3E}">
        <p14:creationId xmlns:p14="http://schemas.microsoft.com/office/powerpoint/2010/main" val="8390093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15692d3fd55e2c24c2ff703506e4f6583e4f6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4487</TotalTime>
  <Words>2528</Words>
  <Application>Microsoft Office PowerPoint</Application>
  <PresentationFormat>Předvádění na obrazovce (4:3)</PresentationFormat>
  <Paragraphs>478</Paragraphs>
  <Slides>66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66</vt:i4>
      </vt:variant>
    </vt:vector>
  </HeadingPairs>
  <TitlesOfParts>
    <vt:vector size="71" baseType="lpstr">
      <vt:lpstr>Arial</vt:lpstr>
      <vt:lpstr>Tahoma</vt:lpstr>
      <vt:lpstr>Verdana</vt:lpstr>
      <vt:lpstr>Wingdings</vt:lpstr>
      <vt:lpstr>template</vt:lpstr>
      <vt:lpstr>Metody knihovnické práce (VIKBA04)</vt:lpstr>
      <vt:lpstr>Autorský zákon</vt:lpstr>
      <vt:lpstr>Autorský zákon</vt:lpstr>
      <vt:lpstr>Autorský zákon</vt:lpstr>
      <vt:lpstr>Autorský zákon</vt:lpstr>
      <vt:lpstr>Novela AZ</vt:lpstr>
      <vt:lpstr>Zákon o povinném výtisku</vt:lpstr>
      <vt:lpstr>Periodický tisk</vt:lpstr>
      <vt:lpstr>Povinné výtisky periodik</vt:lpstr>
      <vt:lpstr>Neperiodický tisk</vt:lpstr>
      <vt:lpstr>Povinné výtisky – kdo má právo</vt:lpstr>
      <vt:lpstr>Písemně nabídnout</vt:lpstr>
      <vt:lpstr>Zákon na ochranu osobních údajů</vt:lpstr>
      <vt:lpstr>Ochrana osobních údajů</vt:lpstr>
      <vt:lpstr>povinnosti správce</vt:lpstr>
      <vt:lpstr>zpracování bez souhlasu</vt:lpstr>
      <vt:lpstr>Ochrana osobních údajů</vt:lpstr>
      <vt:lpstr>Další zákony</vt:lpstr>
      <vt:lpstr>Další zákony</vt:lpstr>
      <vt:lpstr>Koncepce rozvoje knihoven</vt:lpstr>
      <vt:lpstr>Koncepce knihoven</vt:lpstr>
      <vt:lpstr>Koncepce 2004-2010</vt:lpstr>
      <vt:lpstr>Dílčí cíle</vt:lpstr>
      <vt:lpstr>Rovný přístup k VKIS</vt:lpstr>
      <vt:lpstr>Rovný přístup k VKIS</vt:lpstr>
      <vt:lpstr>Tvorba a zpracování fondů a infozdrojů</vt:lpstr>
      <vt:lpstr>Ochrana a zpřístupnění kulturního dědictví</vt:lpstr>
      <vt:lpstr>Koncepce 2011-2015</vt:lpstr>
      <vt:lpstr>České knihovny</vt:lpstr>
      <vt:lpstr>Hlavní témata</vt:lpstr>
      <vt:lpstr>Hlavní témata</vt:lpstr>
      <vt:lpstr>Koncepce 2011-2015</vt:lpstr>
      <vt:lpstr>Klient a služby</vt:lpstr>
      <vt:lpstr>Klient a služby</vt:lpstr>
      <vt:lpstr>Metodika ROI</vt:lpstr>
      <vt:lpstr>Rovný přístup ke službám</vt:lpstr>
      <vt:lpstr>Procesy a legislativa</vt:lpstr>
      <vt:lpstr>Procesy a legislativa</vt:lpstr>
      <vt:lpstr>Procesy a legislativa</vt:lpstr>
      <vt:lpstr>Podpora vzdělávání</vt:lpstr>
      <vt:lpstr>Podpora vzdělávání</vt:lpstr>
      <vt:lpstr>Podpora vzdělávání</vt:lpstr>
      <vt:lpstr>Fondy</vt:lpstr>
      <vt:lpstr>Lidé</vt:lpstr>
      <vt:lpstr>Lidé</vt:lpstr>
      <vt:lpstr>Lidé</vt:lpstr>
      <vt:lpstr>Shrnutí</vt:lpstr>
      <vt:lpstr>Prezentace aplikace PowerPoint</vt:lpstr>
      <vt:lpstr>Nová koncepce 2016-2020</vt:lpstr>
      <vt:lpstr>SWOT analýza</vt:lpstr>
      <vt:lpstr>Prezentace aplikace PowerPoint</vt:lpstr>
      <vt:lpstr>SWOT analýza</vt:lpstr>
      <vt:lpstr>Prezentace aplikace PowerPoint</vt:lpstr>
      <vt:lpstr>Příležitosti</vt:lpstr>
      <vt:lpstr>Hrozby</vt:lpstr>
      <vt:lpstr>Hlavní teze</vt:lpstr>
      <vt:lpstr>Hlavní směry</vt:lpstr>
      <vt:lpstr>Hlavní témata</vt:lpstr>
      <vt:lpstr>Nová koncepce 2017-2020</vt:lpstr>
      <vt:lpstr>1. fáze - diskuze</vt:lpstr>
      <vt:lpstr>2. fáze – spolupráce s MK ČR</vt:lpstr>
      <vt:lpstr>3. fáze – využití v praxi</vt:lpstr>
      <vt:lpstr>Jak dál</vt:lpstr>
      <vt:lpstr>Otázky k zamyšlení</vt:lpstr>
      <vt:lpstr>Další koncepce?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</cp:lastModifiedBy>
  <cp:revision>204</cp:revision>
  <dcterms:created xsi:type="dcterms:W3CDTF">2008-06-02T21:04:14Z</dcterms:created>
  <dcterms:modified xsi:type="dcterms:W3CDTF">2017-10-19T19:51:11Z</dcterms:modified>
</cp:coreProperties>
</file>