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508" r:id="rId2"/>
    <p:sldId id="451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505" r:id="rId40"/>
    <p:sldId id="506" r:id="rId41"/>
    <p:sldId id="507" r:id="rId42"/>
    <p:sldId id="489" r:id="rId43"/>
    <p:sldId id="490" r:id="rId44"/>
    <p:sldId id="491" r:id="rId45"/>
    <p:sldId id="492" r:id="rId46"/>
    <p:sldId id="493" r:id="rId47"/>
    <p:sldId id="494" r:id="rId48"/>
    <p:sldId id="495" r:id="rId49"/>
    <p:sldId id="496" r:id="rId50"/>
    <p:sldId id="497" r:id="rId51"/>
    <p:sldId id="498" r:id="rId52"/>
    <p:sldId id="499" r:id="rId53"/>
    <p:sldId id="500" r:id="rId54"/>
    <p:sldId id="501" r:id="rId55"/>
    <p:sldId id="502" r:id="rId56"/>
    <p:sldId id="503" r:id="rId57"/>
    <p:sldId id="504" r:id="rId58"/>
    <p:sldId id="509" r:id="rId59"/>
  </p:sldIdLst>
  <p:sldSz cx="9144000" cy="6858000" type="screen4x3"/>
  <p:notesSz cx="6858000" cy="9144000"/>
  <p:custDataLst>
    <p:tags r:id="rId6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061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87D53F-7683-42A9-AA7C-3B1D10AC89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58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00E0B-763C-4D32-863A-30201EC82AE1}" type="slidenum">
              <a:rPr lang="ru-RU"/>
              <a:pPr/>
              <a:t>1</a:t>
            </a:fld>
            <a:endParaRPr lang="ru-RU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51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A72F2-A10F-4454-958B-BB1A8911FEAC}" type="slidenum">
              <a:rPr lang="ru-RU"/>
              <a:pPr/>
              <a:t>2</a:t>
            </a:fld>
            <a:endParaRPr lang="ru-RU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52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AAC19-A093-498C-B326-8CB9DBE68947}" type="slidenum">
              <a:rPr lang="ru-RU"/>
              <a:pPr/>
              <a:t>35</a:t>
            </a:fld>
            <a:endParaRPr lang="ru-RU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1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180AC-003F-4A06-98CB-02A4E241297F}" type="slidenum">
              <a:rPr lang="ru-RU"/>
              <a:pPr/>
              <a:t>58</a:t>
            </a:fld>
            <a:endParaRPr lang="ru-RU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31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7030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15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78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72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380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455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7406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022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34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35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6951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anose="020B0604030504040204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hyperlink" Target="http://www.tydenik-knihy.cz/" TargetMode="External"/><Relationship Id="rId7" Type="http://schemas.openxmlformats.org/officeDocument/2006/relationships/hyperlink" Target="http://www.ulrichsweb.com/" TargetMode="External"/><Relationship Id="rId12" Type="http://schemas.openxmlformats.org/officeDocument/2006/relationships/image" Target="../media/image16.png"/><Relationship Id="rId2" Type="http://schemas.openxmlformats.org/officeDocument/2006/relationships/hyperlink" Target="http://www.sckn.cz/ceskeknih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manachlabyrint.cz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www.krevue.cz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sigma.nkp.cz/web/ok.htm" TargetMode="Externa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letrhdetskeknihy.cz/" TargetMode="External"/><Relationship Id="rId2" Type="http://schemas.openxmlformats.org/officeDocument/2006/relationships/hyperlink" Target="http://www.bookworld.cz/cz/menu/uvodni-informac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eipziger-buchmesse.de/" TargetMode="External"/><Relationship Id="rId4" Type="http://schemas.openxmlformats.org/officeDocument/2006/relationships/hyperlink" Target="http://www.buchmesse.d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183270092-knizni-svet/21154215602/obsah/141446-na-uvod-prumerna-cena-ceske-knihy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weco.cz/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hyperlink" Target="http://www.phoenixbooks.co.uk/" TargetMode="External"/><Relationship Id="rId2" Type="http://schemas.openxmlformats.org/officeDocument/2006/relationships/hyperlink" Target="http://bohemia.starman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s.cz/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hyperlink" Target="http://www.devar.cz/" TargetMode="External"/><Relationship Id="rId4" Type="http://schemas.openxmlformats.org/officeDocument/2006/relationships/hyperlink" Target="http://www.minerva.at/csp/miw/vmiw/vhomepage.csp" TargetMode="External"/><Relationship Id="rId9" Type="http://schemas.openxmlformats.org/officeDocument/2006/relationships/image" Target="../media/image21.png"/><Relationship Id="rId14" Type="http://schemas.openxmlformats.org/officeDocument/2006/relationships/hyperlink" Target="http://www.euromedia.cz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s.cz/" TargetMode="External"/><Relationship Id="rId7" Type="http://schemas.openxmlformats.org/officeDocument/2006/relationships/hyperlink" Target="http://www.euromedia.cz/" TargetMode="External"/><Relationship Id="rId2" Type="http://schemas.openxmlformats.org/officeDocument/2006/relationships/hyperlink" Target="http://bohemia.starman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hoenixbooks.co.uk/" TargetMode="External"/><Relationship Id="rId5" Type="http://schemas.openxmlformats.org/officeDocument/2006/relationships/hyperlink" Target="http://www.devar.cz/" TargetMode="External"/><Relationship Id="rId4" Type="http://schemas.openxmlformats.org/officeDocument/2006/relationships/hyperlink" Target="http://www.suweco.cz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knihy.abz.cz/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hyperlink" Target="http://www.kosmas.cz/" TargetMode="External"/><Relationship Id="rId2" Type="http://schemas.openxmlformats.org/officeDocument/2006/relationships/hyperlink" Target="http://www.barvic-novotny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nihycz.cz/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://www.knizniweb.cz/" TargetMode="External"/><Relationship Id="rId4" Type="http://schemas.openxmlformats.org/officeDocument/2006/relationships/hyperlink" Target="http://knihy.cpress.cz/" TargetMode="External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knihovna.fss.muni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enixbooks.co.uk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sigma.nkp.cz/F/?func=file&amp;file_name=find-b&amp;local_base=CN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konspekt.nkp.cz/" TargetMode="External"/><Relationship Id="rId2" Type="http://schemas.openxmlformats.org/officeDocument/2006/relationships/hyperlink" Target="http://konspekt.nkp.cz/konspekt.pht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?func=file&amp;file_name=find-a&amp;local_base=aut" TargetMode="External"/><Relationship Id="rId2" Type="http://schemas.openxmlformats.org/officeDocument/2006/relationships/hyperlink" Target="http://autority.nkp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af.org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predmety/predmet.pl?id=567132;zpet=../predmety/./katalog.pl?fakulta%3D1423;hledret%3Dselek%C4%8Dn%C3%AD%20jazyky;hledv%3Dnaz;fak%3D1421;uhledat%3D1;zpet_text=Zp%C4%9Bt%20na%20v%C3%BDb%C4%9Br%20p%C5%99edm%C4%9Bt%C5%AF" TargetMode="External"/><Relationship Id="rId2" Type="http://schemas.openxmlformats.org/officeDocument/2006/relationships/hyperlink" Target="https://is.muni.cz/auth/predmety/predmet.pl?id=621984;zpet=../predmety/./katalog.pl?fakulta%3D1423;hledret%3DKadlec;hledv%3Dnaz;hledv%3Dvyu;hledv%3Dkod;fak%3D1421;uhledat%3D1;zpet_text=Zp%C4%9Bt%20na%20v%C3%BDb%C4%9Br%20p%C5%99edm%C4%9Bt%C5%A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kli.cz/_data/afm-uploads/region/katalogizace.ppt" TargetMode="External"/><Relationship Id="rId2" Type="http://schemas.openxmlformats.org/officeDocument/2006/relationships/hyperlink" Target="http://texty.jinonice.c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fbz.cz/DOWNLOAD/km_prirucka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ortal-vz.cz/getdoc/972f9bfa-69d5-43bc-a8de-055f11d0301d/tes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4400">
                <a:solidFill>
                  <a:srgbClr val="FFFF00"/>
                </a:solidFill>
              </a:rPr>
              <a:t>Metody knihovnické práce (VIKBA04)</a:t>
            </a:r>
            <a:endParaRPr lang="uk-UA" sz="4400">
              <a:solidFill>
                <a:srgbClr val="FFFF00"/>
              </a:solidFill>
            </a:endParaRP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sz="2000"/>
              <a:t>Martin Krčál</a:t>
            </a:r>
            <a:endParaRPr lang="uk-UA" sz="2000"/>
          </a:p>
        </p:txBody>
      </p:sp>
      <p:sp>
        <p:nvSpPr>
          <p:cNvPr id="729092" name="Text Box 4"/>
          <p:cNvSpPr txBox="1">
            <a:spLocks noChangeArrowheads="1"/>
          </p:cNvSpPr>
          <p:nvPr/>
        </p:nvSpPr>
        <p:spPr bwMode="auto">
          <a:xfrm>
            <a:off x="395288" y="6165850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729093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3. listopadu 2017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7920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5. Hlavní činnosti knihoven 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000"/>
              <a:t>Povinnosti vydavatelů v ČR</a:t>
            </a:r>
            <a:endParaRPr lang="cs-CZ" sz="4400"/>
          </a:p>
        </p:txBody>
      </p:sp>
      <p:sp>
        <p:nvSpPr>
          <p:cNvPr id="67789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4 povinné výtisky</a:t>
            </a:r>
          </a:p>
          <a:p>
            <a:pPr marL="1041400" lvl="1">
              <a:tabLst/>
            </a:pPr>
            <a:r>
              <a:rPr lang="cs-CZ" sz="2800"/>
              <a:t>NK (2x), MZK, SVK Olomouc</a:t>
            </a:r>
          </a:p>
          <a:p>
            <a:pPr marL="361950" indent="-361950">
              <a:tabLst/>
            </a:pPr>
            <a:r>
              <a:rPr lang="cs-CZ" sz="3200"/>
              <a:t>regionální povinný výtisk</a:t>
            </a:r>
          </a:p>
          <a:p>
            <a:pPr marL="1041400" lvl="1">
              <a:tabLst/>
            </a:pPr>
            <a:r>
              <a:rPr lang="cs-CZ" sz="2800"/>
              <a:t>příslušné SVK</a:t>
            </a:r>
          </a:p>
          <a:p>
            <a:pPr marL="361950" indent="-361950">
              <a:tabLst/>
            </a:pPr>
            <a:r>
              <a:rPr lang="cs-CZ" sz="3200"/>
              <a:t>písemná nabídka 19 knihovnám ke koupi </a:t>
            </a:r>
            <a:r>
              <a:rPr lang="cs-CZ" sz="2800"/>
              <a:t>(vyhláška MK)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sankce až 50 000 Kč</a:t>
            </a:r>
          </a:p>
          <a:p>
            <a:pPr marL="361950" indent="-361950">
              <a:tabLst/>
            </a:pPr>
            <a:r>
              <a:rPr lang="cs-CZ" sz="3200"/>
              <a:t>povinné údaje v dokumentu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Povinný výtisk</a:t>
            </a:r>
          </a:p>
        </p:txBody>
      </p:sp>
      <p:sp>
        <p:nvSpPr>
          <p:cNvPr id="67891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Tiskový zákon 46/2000 Sb.</a:t>
            </a:r>
          </a:p>
          <a:p>
            <a:pPr marL="1041400" lvl="1">
              <a:tabLst/>
            </a:pPr>
            <a:r>
              <a:rPr lang="cs-CZ" sz="2800"/>
              <a:t>pro časopisy</a:t>
            </a:r>
          </a:p>
          <a:p>
            <a:pPr marL="361950" indent="-361950">
              <a:tabLst/>
            </a:pPr>
            <a:r>
              <a:rPr lang="cs-CZ" sz="3200"/>
              <a:t>pro tištěné dokumenty</a:t>
            </a:r>
          </a:p>
          <a:p>
            <a:pPr marL="361950" indent="-361950">
              <a:tabLst/>
            </a:pPr>
            <a:r>
              <a:rPr lang="cs-CZ" sz="3200"/>
              <a:t>diskuze – elektronické dokumenty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Ostatní zdroje</a:t>
            </a:r>
          </a:p>
        </p:txBody>
      </p:sp>
      <p:sp>
        <p:nvSpPr>
          <p:cNvPr id="679939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z členství v organizacích</a:t>
            </a:r>
          </a:p>
          <a:p>
            <a:pPr marL="361950" indent="-361950">
              <a:tabLst/>
            </a:pPr>
            <a:r>
              <a:rPr lang="cs-CZ" sz="3200"/>
              <a:t>mateřská instituce</a:t>
            </a:r>
          </a:p>
          <a:p>
            <a:pPr marL="361950" indent="-361950">
              <a:tabLst/>
            </a:pPr>
            <a:r>
              <a:rPr lang="cs-CZ" sz="3200"/>
              <a:t>ze služebních cest</a:t>
            </a:r>
          </a:p>
          <a:p>
            <a:pPr marL="361950" indent="-361950">
              <a:tabLst/>
            </a:pPr>
            <a:r>
              <a:rPr lang="cs-CZ" sz="3200"/>
              <a:t>atd.</a:t>
            </a:r>
          </a:p>
        </p:txBody>
      </p:sp>
      <p:pic>
        <p:nvPicPr>
          <p:cNvPr id="67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16338"/>
            <a:ext cx="381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endParaRPr lang="cs-CZ" sz="4400"/>
          </a:p>
        </p:txBody>
      </p:sp>
      <p:sp>
        <p:nvSpPr>
          <p:cNvPr id="68096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557338"/>
            <a:ext cx="7777162" cy="3600450"/>
          </a:xfrm>
        </p:spPr>
        <p:txBody>
          <a:bodyPr/>
          <a:lstStyle/>
          <a:p>
            <a:pPr marL="361950" indent="-361950">
              <a:buFontTx/>
              <a:buNone/>
              <a:tabLst/>
            </a:pPr>
            <a:endParaRPr lang="cs-CZ" sz="5400"/>
          </a:p>
          <a:p>
            <a:pPr marL="361950" indent="-361950" algn="ctr">
              <a:buFontTx/>
              <a:buNone/>
              <a:tabLst/>
            </a:pPr>
            <a:r>
              <a:rPr lang="cs-CZ" sz="5400" b="1">
                <a:solidFill>
                  <a:srgbClr val="33CC33"/>
                </a:solidFill>
              </a:rPr>
              <a:t>PROCESY</a:t>
            </a:r>
            <a:r>
              <a:rPr lang="cs-CZ" sz="5400" b="1"/>
              <a:t> AKVIZICE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Profilování knih. fondu</a:t>
            </a:r>
          </a:p>
        </p:txBody>
      </p:sp>
      <p:sp>
        <p:nvSpPr>
          <p:cNvPr id="68198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trvalá a stěžejní funkce akvizice</a:t>
            </a:r>
          </a:p>
          <a:p>
            <a:pPr marL="361950" indent="-361950">
              <a:tabLst/>
            </a:pPr>
            <a:r>
              <a:rPr lang="cs-CZ" sz="3200"/>
              <a:t>optimální struktura a profil fondu</a:t>
            </a:r>
          </a:p>
        </p:txBody>
      </p:sp>
      <p:pic>
        <p:nvPicPr>
          <p:cNvPr id="68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9000"/>
            <a:ext cx="25336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Hlediska profilování</a:t>
            </a:r>
          </a:p>
        </p:txBody>
      </p:sp>
      <p:sp>
        <p:nvSpPr>
          <p:cNvPr id="68301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tematické </a:t>
            </a:r>
            <a:r>
              <a:rPr lang="cs-CZ" sz="2400"/>
              <a:t>- klasifikace v knihovně</a:t>
            </a:r>
          </a:p>
          <a:p>
            <a:pPr marL="361950" indent="-361950">
              <a:tabLst/>
            </a:pPr>
            <a:r>
              <a:rPr lang="cs-CZ" sz="3200"/>
              <a:t>druhové </a:t>
            </a:r>
            <a:r>
              <a:rPr lang="cs-CZ" sz="2400"/>
              <a:t>- druhy dokumentů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geografické</a:t>
            </a:r>
            <a:r>
              <a:rPr lang="cs-CZ" sz="2400"/>
              <a:t> – významné země dle expertů </a:t>
            </a:r>
          </a:p>
          <a:p>
            <a:pPr marL="361950" indent="-361950">
              <a:tabLst/>
            </a:pPr>
            <a:r>
              <a:rPr lang="cs-CZ" sz="3200"/>
              <a:t>institucionální</a:t>
            </a:r>
            <a:r>
              <a:rPr lang="cs-CZ" sz="2400"/>
              <a:t> – top pracoviště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autorské</a:t>
            </a:r>
            <a:r>
              <a:rPr lang="cs-CZ" sz="2400"/>
              <a:t> – top autoři oboru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životnost</a:t>
            </a:r>
            <a:r>
              <a:rPr lang="cs-CZ" sz="2400"/>
              <a:t> – zastarávání dokumentů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Sledování produkce</a:t>
            </a:r>
          </a:p>
        </p:txBody>
      </p:sp>
      <p:sp>
        <p:nvSpPr>
          <p:cNvPr id="68403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aktivní a soustavné</a:t>
            </a:r>
          </a:p>
          <a:p>
            <a:pPr marL="361950" indent="-361950">
              <a:tabLst/>
            </a:pPr>
            <a:r>
              <a:rPr lang="cs-CZ" sz="3200"/>
              <a:t>návštěvy knihkupectví</a:t>
            </a:r>
          </a:p>
          <a:p>
            <a:pPr marL="361950" indent="-361950">
              <a:tabLst/>
            </a:pPr>
            <a:r>
              <a:rPr lang="cs-CZ" sz="3200"/>
              <a:t>účast na knižních veletrzích a výstavách</a:t>
            </a:r>
          </a:p>
          <a:p>
            <a:pPr marL="361950" indent="-361950">
              <a:tabLst/>
            </a:pPr>
            <a:r>
              <a:rPr lang="cs-CZ" sz="3200"/>
              <a:t>sledovat recenze, lit. novinky, odborný knihkupecký tisk</a:t>
            </a:r>
          </a:p>
          <a:p>
            <a:pPr marL="361950" indent="-361950">
              <a:tabLst/>
            </a:pPr>
            <a:r>
              <a:rPr lang="cs-CZ" sz="3200"/>
              <a:t>spolupráce s uživateli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Zdroje o novinkách na trhu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/>
              <a:t>ediční plány nakladatelů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webové stránky nakladatelů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2"/>
              </a:rPr>
              <a:t>České knihy</a:t>
            </a:r>
            <a:r>
              <a:rPr lang="cs-CZ"/>
              <a:t> (SČNK)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3"/>
              </a:rPr>
              <a:t>Knihy</a:t>
            </a:r>
            <a:r>
              <a:rPr lang="cs-CZ"/>
              <a:t> (týdeník)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4"/>
              </a:rPr>
              <a:t>Ohlášené knihy</a:t>
            </a:r>
            <a:r>
              <a:rPr lang="cs-CZ"/>
              <a:t> (NKP)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5"/>
              </a:rPr>
              <a:t>K-revue</a:t>
            </a:r>
            <a:r>
              <a:rPr lang="cs-CZ"/>
              <a:t> (měsíčník)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6"/>
              </a:rPr>
              <a:t>Almanach Labyrint</a:t>
            </a:r>
            <a:r>
              <a:rPr lang="cs-CZ"/>
              <a:t> (ročenka)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>
                <a:hlinkClick r:id="rId7"/>
              </a:rPr>
              <a:t>Ulrichsweb Directory</a:t>
            </a:r>
            <a:endParaRPr lang="cs-CZ"/>
          </a:p>
          <a:p>
            <a:pPr marL="1041400" lvl="1">
              <a:lnSpc>
                <a:spcPct val="90000"/>
              </a:lnSpc>
              <a:tabLst/>
            </a:pPr>
            <a:r>
              <a:rPr lang="cs-CZ"/>
              <a:t>časopisy</a:t>
            </a:r>
          </a:p>
        </p:txBody>
      </p:sp>
      <p:pic>
        <p:nvPicPr>
          <p:cNvPr id="6850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04813"/>
            <a:ext cx="11541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700213"/>
            <a:ext cx="10144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284538"/>
            <a:ext cx="13938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49725"/>
            <a:ext cx="15890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918075"/>
            <a:ext cx="19161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5065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21388"/>
            <a:ext cx="23510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České knižní veletrhy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>
                <a:hlinkClick r:id="rId2"/>
              </a:rPr>
              <a:t>Svět knihy</a:t>
            </a:r>
            <a:r>
              <a:rPr lang="cs-CZ" sz="2200">
                <a:hlinkClick r:id="rId2"/>
              </a:rPr>
              <a:t> </a:t>
            </a:r>
            <a:r>
              <a:rPr lang="cs-CZ" sz="2200"/>
              <a:t>– Praha, květen, mezinárodní</a:t>
            </a:r>
          </a:p>
          <a:p>
            <a:pPr marL="361950" indent="-361950">
              <a:tabLst/>
            </a:pPr>
            <a:r>
              <a:rPr lang="cs-CZ"/>
              <a:t>LIBRI </a:t>
            </a:r>
            <a:r>
              <a:rPr lang="cs-CZ" sz="2200"/>
              <a:t>– Olomouc, listopad</a:t>
            </a:r>
          </a:p>
          <a:p>
            <a:pPr marL="361950" indent="-361950">
              <a:tabLst/>
            </a:pPr>
            <a:r>
              <a:rPr lang="cs-CZ">
                <a:hlinkClick r:id="rId3"/>
              </a:rPr>
              <a:t>Veletrh dětské knihy </a:t>
            </a:r>
            <a:r>
              <a:rPr lang="cs-CZ" sz="2200"/>
              <a:t>– Liberec, duben</a:t>
            </a:r>
          </a:p>
          <a:p>
            <a:pPr marL="361950" indent="-361950">
              <a:tabLst/>
            </a:pPr>
            <a:r>
              <a:rPr lang="cs-CZ">
                <a:hlinkClick r:id="rId4"/>
              </a:rPr>
              <a:t>Frankfurter Buchmesse</a:t>
            </a:r>
            <a:r>
              <a:rPr lang="cs-CZ"/>
              <a:t> </a:t>
            </a:r>
            <a:r>
              <a:rPr lang="cs-CZ" sz="2200"/>
              <a:t>– Frankfurt nad Mohanem, říjen</a:t>
            </a:r>
          </a:p>
          <a:p>
            <a:pPr marL="361950" indent="-361950">
              <a:tabLst/>
            </a:pPr>
            <a:r>
              <a:rPr lang="cs-CZ">
                <a:hlinkClick r:id="rId5"/>
              </a:rPr>
              <a:t>Leipziger Buchmesse</a:t>
            </a:r>
            <a:r>
              <a:rPr lang="cs-CZ" sz="2200">
                <a:hlinkClick r:id="rId5"/>
              </a:rPr>
              <a:t> </a:t>
            </a:r>
            <a:r>
              <a:rPr lang="cs-CZ" sz="2200"/>
              <a:t>– Lipsko, březen</a:t>
            </a:r>
            <a:endParaRPr lang="cs-CZ" sz="1800"/>
          </a:p>
          <a:p>
            <a:pPr marL="361950" indent="-361950">
              <a:tabLst/>
            </a:pPr>
            <a:endParaRPr lang="cs-CZ" sz="1800"/>
          </a:p>
          <a:p>
            <a:pPr marL="361950" indent="-361950">
              <a:tabLst/>
            </a:pPr>
            <a:endParaRPr lang="cs-CZ" sz="2200"/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Český trh - zajímavosti</a:t>
            </a:r>
          </a:p>
        </p:txBody>
      </p:sp>
      <p:sp>
        <p:nvSpPr>
          <p:cNvPr id="68710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Střední trh, +SVK</a:t>
            </a:r>
          </a:p>
          <a:p>
            <a:pPr marL="361950" indent="-361950">
              <a:tabLst/>
            </a:pPr>
            <a:r>
              <a:rPr lang="cs-CZ" sz="3200"/>
              <a:t>Obvyklý náklad: 3000-5000 výt.</a:t>
            </a:r>
          </a:p>
          <a:p>
            <a:pPr marL="361950" indent="-361950">
              <a:tabLst/>
            </a:pPr>
            <a:r>
              <a:rPr lang="cs-CZ" sz="3200"/>
              <a:t>Nejvyšší náklad: 60000 výtisků</a:t>
            </a:r>
          </a:p>
          <a:p>
            <a:pPr marL="361950" indent="-361950">
              <a:tabLst/>
            </a:pPr>
            <a:r>
              <a:rPr lang="cs-CZ" sz="3200"/>
              <a:t>Překlady: 1/3 produkce</a:t>
            </a:r>
          </a:p>
          <a:p>
            <a:pPr marL="361950" indent="-361950">
              <a:tabLst/>
            </a:pPr>
            <a:r>
              <a:rPr lang="cs-CZ" sz="3200"/>
              <a:t>Cena knihy: </a:t>
            </a:r>
            <a:r>
              <a:rPr lang="en-US" sz="3200">
                <a:hlinkClick r:id="rId2"/>
              </a:rPr>
              <a:t>pr</a:t>
            </a:r>
            <a:r>
              <a:rPr lang="cs-CZ" sz="3200">
                <a:hlinkClick r:id="rId2"/>
              </a:rPr>
              <a:t>ůměr cca 230 Kč</a:t>
            </a:r>
            <a:endParaRPr lang="cs-CZ" sz="3200"/>
          </a:p>
          <a:p>
            <a:pPr marL="361950" indent="-361950">
              <a:tabLst/>
            </a:pPr>
            <a:r>
              <a:rPr lang="cs-CZ" sz="3200"/>
              <a:t>Sleva pro knihovny: </a:t>
            </a:r>
            <a:r>
              <a:rPr lang="cs-CZ" sz="3200">
                <a:solidFill>
                  <a:srgbClr val="008000"/>
                </a:solidFill>
              </a:rPr>
              <a:t>5-10</a:t>
            </a:r>
            <a:r>
              <a:rPr lang="en-US" sz="3200">
                <a:solidFill>
                  <a:srgbClr val="008000"/>
                </a:solidFill>
              </a:rPr>
              <a:t>%</a:t>
            </a:r>
            <a:endParaRPr lang="cs-CZ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7200">
                <a:solidFill>
                  <a:srgbClr val="FFFF00"/>
                </a:solidFill>
              </a:rPr>
              <a:t>Akvizice</a:t>
            </a:r>
            <a:endParaRPr lang="uk-UA" sz="7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Zprostředkovatelé</a:t>
            </a:r>
          </a:p>
        </p:txBody>
      </p:sp>
      <p:pic>
        <p:nvPicPr>
          <p:cNvPr id="688131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84313"/>
            <a:ext cx="2520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2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652963"/>
            <a:ext cx="2667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3" name="Picture 9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2209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4" name="Picture 1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149725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5" name="Picture 1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08050"/>
            <a:ext cx="218122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6" name="Picture 1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1771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8137" name="Picture 15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661025"/>
            <a:ext cx="4010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Zprostředkovatelé</a:t>
            </a:r>
          </a:p>
        </p:txBody>
      </p:sp>
      <p:sp>
        <p:nvSpPr>
          <p:cNvPr id="68915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>
                <a:hlinkClick r:id="rId2"/>
              </a:rPr>
              <a:t>Starman Bohemia</a:t>
            </a:r>
            <a:r>
              <a:rPr lang="cs-CZ" sz="3200"/>
              <a:t> – knihy</a:t>
            </a:r>
          </a:p>
          <a:p>
            <a:pPr marL="361950" indent="-361950">
              <a:tabLst/>
            </a:pPr>
            <a:r>
              <a:rPr lang="cs-CZ" sz="3200">
                <a:hlinkClick r:id="rId3"/>
              </a:rPr>
              <a:t>Intes</a:t>
            </a:r>
            <a:r>
              <a:rPr lang="cs-CZ" sz="3200"/>
              <a:t> – knihy</a:t>
            </a:r>
          </a:p>
          <a:p>
            <a:pPr marL="361950" indent="-361950">
              <a:tabLst/>
            </a:pPr>
            <a:r>
              <a:rPr lang="cs-CZ" sz="3200">
                <a:hlinkClick r:id="rId4"/>
              </a:rPr>
              <a:t>SUWECO</a:t>
            </a:r>
            <a:r>
              <a:rPr lang="cs-CZ" sz="3200"/>
              <a:t> – časopisy</a:t>
            </a:r>
          </a:p>
          <a:p>
            <a:pPr marL="361950" indent="-361950">
              <a:tabLst/>
            </a:pPr>
            <a:r>
              <a:rPr lang="cs-CZ" sz="3200"/>
              <a:t>Bonus=Ebsco+Minerva – časopisy</a:t>
            </a:r>
          </a:p>
          <a:p>
            <a:pPr marL="361950" indent="-361950">
              <a:tabLst/>
            </a:pPr>
            <a:r>
              <a:rPr lang="cs-CZ" sz="3200">
                <a:hlinkClick r:id="rId5"/>
              </a:rPr>
              <a:t>Devar</a:t>
            </a:r>
            <a:r>
              <a:rPr lang="cs-CZ" sz="3200"/>
              <a:t> - učebnice</a:t>
            </a:r>
          </a:p>
          <a:p>
            <a:pPr marL="361950" indent="-361950">
              <a:tabLst/>
            </a:pPr>
            <a:r>
              <a:rPr lang="cs-CZ" sz="3200">
                <a:hlinkClick r:id="rId6"/>
              </a:rPr>
              <a:t>Phoenix Books</a:t>
            </a:r>
            <a:r>
              <a:rPr lang="cs-CZ" sz="3200"/>
              <a:t> – knihy, UK</a:t>
            </a:r>
          </a:p>
          <a:p>
            <a:pPr marL="361950" indent="-361950">
              <a:tabLst/>
            </a:pPr>
            <a:r>
              <a:rPr lang="cs-CZ" sz="3200">
                <a:hlinkClick r:id="rId7"/>
              </a:rPr>
              <a:t>Euromedia Group</a:t>
            </a:r>
            <a:r>
              <a:rPr lang="cs-CZ" sz="3200"/>
              <a:t> - knihy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Internetová knihkupectví</a:t>
            </a:r>
          </a:p>
        </p:txBody>
      </p:sp>
      <p:pic>
        <p:nvPicPr>
          <p:cNvPr id="690179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2578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0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29000"/>
            <a:ext cx="2660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1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205038"/>
            <a:ext cx="11414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2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24400"/>
            <a:ext cx="23510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3" name="Picture 10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44900"/>
            <a:ext cx="2400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0184" name="Picture 1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44675"/>
            <a:ext cx="22542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Dezideráta</a:t>
            </a:r>
          </a:p>
        </p:txBody>
      </p:sp>
      <p:sp>
        <p:nvSpPr>
          <p:cNvPr id="69120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požadované tituly spadající do profilu knihovny</a:t>
            </a:r>
          </a:p>
          <a:p>
            <a:pPr marL="361950" indent="-361950">
              <a:tabLst/>
            </a:pPr>
            <a:r>
              <a:rPr lang="cs-CZ" sz="3200"/>
              <a:t>nejen nové věci, ale i starší tituly</a:t>
            </a:r>
          </a:p>
          <a:p>
            <a:pPr marL="361950" indent="-361950">
              <a:tabLst/>
            </a:pPr>
            <a:r>
              <a:rPr lang="cs-CZ" sz="3200"/>
              <a:t>pravidelná aktualizace</a:t>
            </a:r>
          </a:p>
          <a:p>
            <a:pPr marL="361950" indent="-361950">
              <a:tabLst/>
            </a:pPr>
            <a:r>
              <a:rPr lang="cs-CZ" sz="3200"/>
              <a:t>návaznost na akviziční systém</a:t>
            </a:r>
          </a:p>
          <a:p>
            <a:pPr marL="1041400" lvl="1">
              <a:tabLst/>
            </a:pPr>
            <a:r>
              <a:rPr lang="cs-CZ" sz="2800"/>
              <a:t>např. v KS modul akvizice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Evidence objednávek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podklad o objednání</a:t>
            </a:r>
          </a:p>
          <a:p>
            <a:pPr marL="1041400" lvl="1">
              <a:tabLst/>
            </a:pPr>
            <a:r>
              <a:rPr lang="cs-CZ"/>
              <a:t>pro vyloučení duplicit</a:t>
            </a:r>
          </a:p>
          <a:p>
            <a:pPr marL="1041400" lvl="1">
              <a:tabLst/>
            </a:pPr>
            <a:r>
              <a:rPr lang="cs-CZ"/>
              <a:t>pro účetnictví</a:t>
            </a:r>
          </a:p>
          <a:p>
            <a:pPr marL="361950" indent="-361950">
              <a:tabLst/>
            </a:pPr>
            <a:r>
              <a:rPr lang="cs-CZ"/>
              <a:t>tištěná evidence</a:t>
            </a:r>
          </a:p>
          <a:p>
            <a:pPr marL="361950" indent="-361950">
              <a:tabLst/>
            </a:pPr>
            <a:r>
              <a:rPr lang="cs-CZ"/>
              <a:t>elektronická evidence</a:t>
            </a:r>
          </a:p>
          <a:p>
            <a:pPr marL="361950" indent="-361950">
              <a:tabLst/>
            </a:pPr>
            <a:r>
              <a:rPr lang="cs-CZ"/>
              <a:t>provázání na systémy knihovny</a:t>
            </a:r>
          </a:p>
          <a:p>
            <a:pPr marL="1041400" lvl="1">
              <a:tabLst/>
            </a:pPr>
            <a:r>
              <a:rPr lang="cs-CZ"/>
              <a:t>AKS, účetní systém, evidenční systémy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Nové knihy na FSS</a:t>
            </a:r>
          </a:p>
        </p:txBody>
      </p:sp>
      <p:sp>
        <p:nvSpPr>
          <p:cNvPr id="69325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endParaRPr lang="cs-CZ" sz="3200"/>
          </a:p>
        </p:txBody>
      </p:sp>
      <p:pic>
        <p:nvPicPr>
          <p:cNvPr id="69325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009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740">
            <a:off x="1331913" y="1484313"/>
            <a:ext cx="74168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Objednávka - forma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lnSpc>
                <a:spcPct val="110000"/>
              </a:lnSpc>
              <a:tabLst/>
            </a:pPr>
            <a:r>
              <a:rPr lang="cs-CZ"/>
              <a:t>označení objednávka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adresa dodavatele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fakturační údaje objednávajícího</a:t>
            </a:r>
          </a:p>
          <a:p>
            <a:pPr marL="1041400" lvl="1">
              <a:lnSpc>
                <a:spcPct val="90000"/>
              </a:lnSpc>
              <a:tabLst/>
            </a:pPr>
            <a:r>
              <a:rPr lang="cs-CZ"/>
              <a:t>adresa, IČ, DIČ, kontaktní údaje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/>
              <a:t>seznam knih</a:t>
            </a:r>
            <a:r>
              <a:rPr lang="cs-CZ" sz="2000"/>
              <a:t> </a:t>
            </a:r>
            <a:r>
              <a:rPr lang="cs-CZ" sz="2400"/>
              <a:t>(jednoznačná identifikace)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sz="3200"/>
              <a:t>počet výtisků</a:t>
            </a:r>
          </a:p>
          <a:p>
            <a:pPr marL="361950" indent="-361950">
              <a:lnSpc>
                <a:spcPct val="110000"/>
              </a:lnSpc>
              <a:tabLst/>
            </a:pPr>
            <a:r>
              <a:rPr lang="cs-CZ" sz="3200"/>
              <a:t>verifikace objednávky</a:t>
            </a:r>
          </a:p>
          <a:p>
            <a:pPr marL="1041400" lvl="1">
              <a:lnSpc>
                <a:spcPct val="90000"/>
              </a:lnSpc>
              <a:tabLst/>
            </a:pPr>
            <a:r>
              <a:rPr lang="cs-CZ" sz="2600"/>
              <a:t>razítko, podpis vedoucího knihovny nebo oprávněné osoby, jméno zpracovatele objednávky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E-objednávka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vyplnění formuláře u objednávajícího</a:t>
            </a:r>
          </a:p>
          <a:p>
            <a:pPr marL="361950" indent="-361950">
              <a:tabLst/>
            </a:pPr>
            <a:r>
              <a:rPr lang="cs-CZ"/>
              <a:t>registrace + účet</a:t>
            </a:r>
          </a:p>
          <a:p>
            <a:pPr marL="1041400" lvl="1">
              <a:tabLst/>
            </a:pPr>
            <a:r>
              <a:rPr lang="cs-CZ"/>
              <a:t>výhodné pro pravidelné objednávky</a:t>
            </a:r>
          </a:p>
          <a:p>
            <a:pPr marL="1041400" lvl="1">
              <a:tabLst/>
            </a:pPr>
            <a:r>
              <a:rPr lang="cs-CZ"/>
              <a:t>objednávky uloženy v systému dodavatele</a:t>
            </a:r>
          </a:p>
          <a:p>
            <a:pPr marL="1041400" lvl="1">
              <a:tabLst/>
            </a:pPr>
            <a:r>
              <a:rPr lang="cs-CZ"/>
              <a:t>stav objednávky</a:t>
            </a:r>
          </a:p>
          <a:p>
            <a:pPr marL="1041400" lvl="1">
              <a:tabLst/>
            </a:pPr>
            <a:r>
              <a:rPr lang="cs-CZ"/>
              <a:t>rychlost</a:t>
            </a:r>
          </a:p>
          <a:p>
            <a:pPr marL="361950" indent="-361950">
              <a:tabLst/>
            </a:pPr>
            <a:r>
              <a:rPr lang="cs-CZ"/>
              <a:t>vytištění objednávky</a:t>
            </a:r>
          </a:p>
          <a:p>
            <a:pPr marL="361950" indent="-361950">
              <a:tabLst/>
            </a:pPr>
            <a:r>
              <a:rPr lang="cs-CZ"/>
              <a:t>jednodušší</a:t>
            </a:r>
          </a:p>
          <a:p>
            <a:pPr marL="1041400" lvl="1">
              <a:tabLst/>
            </a:pPr>
            <a:r>
              <a:rPr lang="cs-CZ"/>
              <a:t>např. odpadá problém identifikace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Urgence objednávky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při nedodržení termínu dodávky</a:t>
            </a:r>
          </a:p>
          <a:p>
            <a:pPr marL="361950" indent="-361950">
              <a:tabLst/>
            </a:pPr>
            <a:r>
              <a:rPr lang="cs-CZ"/>
              <a:t>datum urgence!!!</a:t>
            </a:r>
          </a:p>
          <a:p>
            <a:pPr marL="361950" indent="-361950">
              <a:tabLst/>
            </a:pPr>
            <a:r>
              <a:rPr lang="cs-CZ"/>
              <a:t>sledování nedodaných dokumentů v AKS nebo interních systémech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Dodání dokumentu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příjem dokumentu</a:t>
            </a:r>
          </a:p>
          <a:p>
            <a:pPr marL="1041400" lvl="1">
              <a:tabLst/>
            </a:pPr>
            <a:r>
              <a:rPr lang="cs-CZ"/>
              <a:t>dodací list</a:t>
            </a:r>
          </a:p>
          <a:p>
            <a:pPr marL="1041400" lvl="1">
              <a:tabLst/>
            </a:pPr>
            <a:r>
              <a:rPr lang="cs-CZ"/>
              <a:t>faktura</a:t>
            </a:r>
          </a:p>
          <a:p>
            <a:pPr marL="1041400" lvl="1">
              <a:tabLst/>
            </a:pPr>
            <a:r>
              <a:rPr lang="cs-CZ"/>
              <a:t>průvodní seznam (výměna)</a:t>
            </a:r>
          </a:p>
          <a:p>
            <a:pPr marL="1041400" lvl="1">
              <a:tabLst/>
            </a:pPr>
            <a:r>
              <a:rPr lang="cs-CZ"/>
              <a:t>darovací seznam (dar)</a:t>
            </a:r>
          </a:p>
          <a:p>
            <a:pPr marL="361950" indent="-361950">
              <a:tabLst/>
            </a:pPr>
            <a:r>
              <a:rPr lang="cs-CZ"/>
              <a:t>verifikace + kontrola knihy</a:t>
            </a:r>
          </a:p>
          <a:p>
            <a:pPr marL="361950" indent="-361950">
              <a:tabLst/>
            </a:pPr>
            <a:r>
              <a:rPr lang="cs-CZ"/>
              <a:t>odstranění ze systému objednávek</a:t>
            </a:r>
          </a:p>
          <a:p>
            <a:pPr marL="361950" indent="-361950">
              <a:tabLst/>
            </a:pPr>
            <a:r>
              <a:rPr lang="cs-CZ"/>
              <a:t>adjustace = označení vlastnictví</a:t>
            </a:r>
          </a:p>
          <a:p>
            <a:pPr marL="361950" indent="-361950">
              <a:tabLst/>
            </a:pPr>
            <a:r>
              <a:rPr lang="cs-CZ"/>
              <a:t>likvidace faktur = proplacení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Akvizice</a:t>
            </a:r>
          </a:p>
        </p:txBody>
      </p:sp>
      <p:sp>
        <p:nvSpPr>
          <p:cNvPr id="67072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co to je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Možnosti platby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faktura</a:t>
            </a:r>
          </a:p>
          <a:p>
            <a:pPr marL="361950" indent="-361950">
              <a:tabLst/>
            </a:pPr>
            <a:r>
              <a:rPr lang="cs-CZ"/>
              <a:t>hotovost</a:t>
            </a:r>
          </a:p>
          <a:p>
            <a:pPr marL="1041400" lvl="1">
              <a:tabLst/>
            </a:pPr>
            <a:r>
              <a:rPr lang="cs-CZ"/>
              <a:t>paragon nebo daňový doklad</a:t>
            </a:r>
          </a:p>
          <a:p>
            <a:pPr marL="361950" indent="-361950">
              <a:tabLst/>
            </a:pPr>
            <a:r>
              <a:rPr lang="cs-CZ"/>
              <a:t>kartou</a:t>
            </a:r>
          </a:p>
          <a:p>
            <a:pPr marL="1041400" lvl="1">
              <a:tabLst/>
            </a:pPr>
            <a:r>
              <a:rPr lang="cs-CZ"/>
              <a:t>v praxi pouze do zahraničí (omezeně)</a:t>
            </a:r>
          </a:p>
          <a:p>
            <a:pPr marL="1041400" lvl="1">
              <a:tabLst/>
            </a:pPr>
            <a:r>
              <a:rPr lang="cs-CZ"/>
              <a:t>např. Amazon</a:t>
            </a:r>
          </a:p>
          <a:p>
            <a:pPr marL="1041400" lvl="1">
              <a:tabLst/>
            </a:pPr>
            <a:r>
              <a:rPr lang="cs-CZ"/>
              <a:t>zprostředkovatelé (</a:t>
            </a:r>
            <a:r>
              <a:rPr lang="cs-CZ">
                <a:hlinkClick r:id="rId2"/>
              </a:rPr>
              <a:t>Phoenix Books</a:t>
            </a:r>
            <a:r>
              <a:rPr lang="cs-CZ"/>
              <a:t>)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Prvotní evidence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/>
              <a:t>přírůstkový seznam</a:t>
            </a:r>
          </a:p>
          <a:p>
            <a:pPr marL="1041400" lvl="1">
              <a:tabLst/>
            </a:pPr>
            <a:r>
              <a:rPr lang="cs-CZ"/>
              <a:t>hlavní účetní doklad o fondu</a:t>
            </a:r>
          </a:p>
          <a:p>
            <a:pPr marL="1041400" lvl="1">
              <a:tabLst/>
            </a:pPr>
            <a:r>
              <a:rPr lang="cs-CZ"/>
              <a:t>jednotlivé dokumenty</a:t>
            </a:r>
          </a:p>
          <a:p>
            <a:pPr marL="1041400" lvl="1">
              <a:tabLst/>
            </a:pPr>
            <a:r>
              <a:rPr lang="cs-CZ"/>
              <a:t>u seriálů pouze celý ročník nebo svazek</a:t>
            </a:r>
          </a:p>
          <a:p>
            <a:pPr marL="1041400" lvl="1">
              <a:tabLst/>
            </a:pPr>
            <a:r>
              <a:rPr lang="cs-CZ"/>
              <a:t>vyhláška </a:t>
            </a:r>
            <a:r>
              <a:rPr lang="cs-CZ">
                <a:hlinkClick r:id="rId2"/>
              </a:rPr>
              <a:t>MK ČR č. 88/2002</a:t>
            </a:r>
            <a:endParaRPr lang="cs-CZ"/>
          </a:p>
          <a:p>
            <a:pPr marL="1041400" lvl="1">
              <a:tabLst/>
            </a:pPr>
            <a:r>
              <a:rPr lang="cs-CZ"/>
              <a:t>neurčena forma</a:t>
            </a:r>
          </a:p>
          <a:p>
            <a:pPr marL="1041400" lvl="1">
              <a:tabLst/>
            </a:pPr>
            <a:r>
              <a:rPr lang="cs-CZ"/>
              <a:t>datum zapsání, přír. číslo, způsob nabytí autora, název, místo a rok vydání (včetně případného omezení doby platnosti) + jiné údaje zaručující nezaměnitelnost</a:t>
            </a:r>
          </a:p>
          <a:p>
            <a:pPr marL="361950" indent="-361950">
              <a:tabLst/>
            </a:pPr>
            <a:r>
              <a:rPr lang="cs-CZ"/>
              <a:t>tištěně x elektronicky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200"/>
              <a:t>Přírůstkový seznam</a:t>
            </a:r>
          </a:p>
        </p:txBody>
      </p:sp>
      <p:pic>
        <p:nvPicPr>
          <p:cNvPr id="7004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5652">
            <a:off x="6510338" y="1535113"/>
            <a:ext cx="2309812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6769100" cy="5472113"/>
          </a:xfrm>
        </p:spPr>
        <p:txBody>
          <a:bodyPr/>
          <a:lstStyle/>
          <a:p>
            <a:pPr marL="361950" indent="-361950">
              <a:tabLst/>
            </a:pPr>
            <a:r>
              <a:rPr lang="cs-CZ"/>
              <a:t>jedinečné přírůstkové číslo</a:t>
            </a:r>
          </a:p>
          <a:p>
            <a:pPr marL="361950" indent="-361950">
              <a:tabLst/>
            </a:pPr>
            <a:r>
              <a:rPr lang="cs-CZ"/>
              <a:t>čitelnost PS</a:t>
            </a:r>
          </a:p>
          <a:p>
            <a:pPr marL="361950" indent="-361950">
              <a:tabLst/>
            </a:pPr>
            <a:r>
              <a:rPr lang="cs-CZ"/>
              <a:t>jasné opravy</a:t>
            </a:r>
            <a:endParaRPr lang="cs-CZ">
              <a:latin typeface="Arial" panose="020B0604020202020204" pitchFamily="34" charset="0"/>
            </a:endParaRPr>
          </a:p>
          <a:p>
            <a:pPr marL="1041400" lvl="1">
              <a:tabLst/>
            </a:pPr>
            <a:r>
              <a:rPr lang="cs-CZ"/>
              <a:t>škrtnutí, přepis</a:t>
            </a:r>
          </a:p>
          <a:p>
            <a:pPr marL="361950" indent="-361950">
              <a:tabLst/>
            </a:pPr>
            <a:r>
              <a:rPr lang="cs-CZ"/>
              <a:t>nepadělatelný</a:t>
            </a:r>
          </a:p>
          <a:p>
            <a:pPr marL="361950" indent="-361950">
              <a:tabLst/>
            </a:pPr>
            <a:r>
              <a:rPr lang="cs-CZ"/>
              <a:t>zdroj pro statistiky</a:t>
            </a:r>
          </a:p>
          <a:p>
            <a:pPr marL="1041400" lvl="1">
              <a:tabLst/>
            </a:pPr>
            <a:r>
              <a:rPr lang="cs-CZ"/>
              <a:t>spíše přes AKS a evidenční systémy</a:t>
            </a:r>
          </a:p>
          <a:p>
            <a:pPr marL="361950" indent="-361950">
              <a:tabLst/>
            </a:pP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Seznam úbytků</a:t>
            </a:r>
          </a:p>
        </p:txBody>
      </p:sp>
      <p:pic>
        <p:nvPicPr>
          <p:cNvPr id="7014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52436">
            <a:off x="6227763" y="93663"/>
            <a:ext cx="2713037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1444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Co bylo vyřazeno</a:t>
            </a:r>
          </a:p>
          <a:p>
            <a:pPr marL="361950" indent="-361950">
              <a:tabLst/>
            </a:pPr>
            <a:r>
              <a:rPr lang="cs-CZ" sz="3200"/>
              <a:t>Náležitosti:</a:t>
            </a:r>
          </a:p>
          <a:p>
            <a:pPr marL="1041400" lvl="1">
              <a:tabLst/>
            </a:pPr>
            <a:r>
              <a:rPr lang="cs-CZ" sz="2800"/>
              <a:t>datum zapsání</a:t>
            </a:r>
          </a:p>
          <a:p>
            <a:pPr marL="1041400" lvl="1">
              <a:tabLst/>
            </a:pPr>
            <a:r>
              <a:rPr lang="cs-CZ" sz="2800"/>
              <a:t>číslo úbytku, </a:t>
            </a:r>
          </a:p>
          <a:p>
            <a:pPr marL="1041400" lvl="1">
              <a:tabLst/>
            </a:pPr>
            <a:r>
              <a:rPr lang="cs-CZ" sz="2800"/>
              <a:t>přírůstkové číslo, signatura, </a:t>
            </a:r>
          </a:p>
          <a:p>
            <a:pPr marL="1041400" lvl="1">
              <a:tabLst/>
            </a:pPr>
            <a:r>
              <a:rPr lang="cs-CZ" sz="2800"/>
              <a:t>autor, název, místo a rok vydání</a:t>
            </a:r>
          </a:p>
          <a:p>
            <a:pPr marL="1041400" lvl="1">
              <a:tabLst/>
            </a:pPr>
            <a:r>
              <a:rPr lang="cs-CZ" sz="2800"/>
              <a:t>důvod odpisu nebo vyřazení + odvolání na příslušný schvalovací doklad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Seznam úbytků</a:t>
            </a:r>
          </a:p>
        </p:txBody>
      </p:sp>
      <p:sp>
        <p:nvSpPr>
          <p:cNvPr id="70246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Hromadné úbytky</a:t>
            </a:r>
          </a:p>
          <a:p>
            <a:pPr marL="1041400" lvl="1">
              <a:tabLst/>
            </a:pPr>
            <a:r>
              <a:rPr lang="cs-CZ" sz="2800"/>
              <a:t>Odkaz na samostatný seznam</a:t>
            </a:r>
          </a:p>
          <a:p>
            <a:pPr marL="361950" indent="-361950">
              <a:tabLst/>
            </a:pPr>
            <a:r>
              <a:rPr lang="cs-CZ" sz="3200"/>
              <a:t>Ne dokumenty s omezenou dobou platnosti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sz="7200">
                <a:solidFill>
                  <a:srgbClr val="FFFF00"/>
                </a:solidFill>
              </a:rPr>
              <a:t>Katalogizace</a:t>
            </a:r>
            <a:endParaRPr lang="uk-UA" sz="7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Katalogizace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zpracování/popis fondů</a:t>
            </a:r>
          </a:p>
          <a:p>
            <a:r>
              <a:rPr lang="cs-CZ"/>
              <a:t>umožňuje vyhledání dokumentů</a:t>
            </a:r>
          </a:p>
          <a:p>
            <a:r>
              <a:rPr lang="cs-CZ"/>
              <a:t>výsledek procesu katalogizace:</a:t>
            </a:r>
          </a:p>
          <a:p>
            <a:pPr lvl="1"/>
            <a:r>
              <a:rPr lang="cs-CZ"/>
              <a:t>bibliografický záznam (např. </a:t>
            </a:r>
            <a:r>
              <a:rPr lang="cs-CZ">
                <a:hlinkClick r:id="rId2"/>
              </a:rPr>
              <a:t>ČNB</a:t>
            </a:r>
            <a:r>
              <a:rPr lang="cs-CZ"/>
              <a:t>)</a:t>
            </a:r>
          </a:p>
          <a:p>
            <a:pPr lvl="1"/>
            <a:r>
              <a:rPr lang="cs-CZ"/>
              <a:t>katalogizační záznam </a:t>
            </a:r>
          </a:p>
          <a:p>
            <a:endParaRPr lang="cs-CZ"/>
          </a:p>
        </p:txBody>
      </p:sp>
      <p:pic>
        <p:nvPicPr>
          <p:cNvPr id="7055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19907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37063"/>
            <a:ext cx="3095625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Bibliografický </a:t>
            </a:r>
            <a:r>
              <a:rPr lang="cs-CZ" sz="2400">
                <a:solidFill>
                  <a:srgbClr val="008000"/>
                </a:solidFill>
              </a:rPr>
              <a:t>x</a:t>
            </a:r>
            <a:r>
              <a:rPr lang="cs-CZ" sz="3200"/>
              <a:t> katalogizační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0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196975"/>
            <a:ext cx="448310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89363"/>
            <a:ext cx="4700587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971550" y="4510088"/>
            <a:ext cx="2952750" cy="9350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567" name="Text Box 7"/>
          <p:cNvSpPr txBox="1">
            <a:spLocks noChangeArrowheads="1"/>
          </p:cNvSpPr>
          <p:nvPr/>
        </p:nvSpPr>
        <p:spPr bwMode="auto">
          <a:xfrm>
            <a:off x="1116013" y="4365625"/>
            <a:ext cx="2663825" cy="27463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 b="1">
                <a:solidFill>
                  <a:schemeClr val="bg1"/>
                </a:solidFill>
              </a:rPr>
              <a:t>lokace v knihovně, signatura</a:t>
            </a:r>
          </a:p>
        </p:txBody>
      </p:sp>
      <p:sp>
        <p:nvSpPr>
          <p:cNvPr id="706568" name="Text Box 8"/>
          <p:cNvSpPr txBox="1">
            <a:spLocks noChangeArrowheads="1"/>
          </p:cNvSpPr>
          <p:nvPr/>
        </p:nvSpPr>
        <p:spPr bwMode="auto">
          <a:xfrm>
            <a:off x="5219700" y="2133600"/>
            <a:ext cx="33131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cs-CZ" sz="2400"/>
              <a:t> popisné údaje</a:t>
            </a:r>
          </a:p>
          <a:p>
            <a:pPr>
              <a:spcBef>
                <a:spcPct val="50000"/>
              </a:spcBef>
              <a:buFontTx/>
              <a:buBlip>
                <a:blip r:embed="rId4"/>
              </a:buBlip>
            </a:pPr>
            <a:r>
              <a:rPr lang="cs-CZ" sz="2400"/>
              <a:t> selekční údaje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0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66" grpId="0" animBg="1"/>
      <p:bldP spid="70656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Bibliografický </a:t>
            </a:r>
            <a:r>
              <a:rPr lang="cs-CZ" sz="2400">
                <a:solidFill>
                  <a:srgbClr val="008000"/>
                </a:solidFill>
              </a:rPr>
              <a:t>x</a:t>
            </a:r>
            <a:r>
              <a:rPr lang="cs-CZ" sz="3200"/>
              <a:t> katalogizační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bibliografický záznam</a:t>
            </a:r>
          </a:p>
          <a:p>
            <a:pPr lvl="1"/>
            <a:r>
              <a:rPr lang="cs-CZ"/>
              <a:t>informuje o existenci</a:t>
            </a:r>
          </a:p>
          <a:p>
            <a:pPr lvl="1"/>
            <a:r>
              <a:rPr lang="cs-CZ"/>
              <a:t>neinformuje o místu</a:t>
            </a:r>
          </a:p>
          <a:p>
            <a:r>
              <a:rPr lang="cs-CZ"/>
              <a:t>katalogizační záznam</a:t>
            </a:r>
          </a:p>
          <a:p>
            <a:pPr lvl="1"/>
            <a:r>
              <a:rPr lang="cs-CZ"/>
              <a:t>záznam v katalogu knihovny</a:t>
            </a:r>
          </a:p>
          <a:p>
            <a:pPr lvl="1"/>
            <a:r>
              <a:rPr lang="cs-CZ"/>
              <a:t>odkaz na umístění ve fondu</a:t>
            </a:r>
          </a:p>
          <a:p>
            <a:pPr lvl="1"/>
            <a:r>
              <a:rPr lang="cs-CZ"/>
              <a:t>odkaz na knihovnu (sigla)</a:t>
            </a:r>
          </a:p>
          <a:p>
            <a:pPr lvl="1"/>
            <a:endParaRPr lang="cs-CZ"/>
          </a:p>
          <a:p>
            <a:r>
              <a:rPr lang="cs-CZ" b="1"/>
              <a:t>úkol:</a:t>
            </a:r>
            <a:r>
              <a:rPr lang="cs-CZ"/>
              <a:t> zjistěte siglu své knihovny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Bibliografické údaje</a:t>
            </a:r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slouží pro identifikaci popisné jednotky</a:t>
            </a:r>
          </a:p>
          <a:p>
            <a:r>
              <a:rPr lang="cs-CZ"/>
              <a:t>oblast údajů:</a:t>
            </a:r>
          </a:p>
          <a:p>
            <a:pPr lvl="1"/>
            <a:r>
              <a:rPr lang="cs-CZ"/>
              <a:t>o názvu a odpovědnosti</a:t>
            </a:r>
          </a:p>
          <a:p>
            <a:pPr lvl="1"/>
            <a:r>
              <a:rPr lang="cs-CZ"/>
              <a:t>o vydání</a:t>
            </a:r>
          </a:p>
          <a:p>
            <a:pPr lvl="1"/>
            <a:r>
              <a:rPr lang="cs-CZ"/>
              <a:t>nakladatelských</a:t>
            </a:r>
          </a:p>
          <a:p>
            <a:pPr lvl="1"/>
            <a:r>
              <a:rPr lang="cs-CZ"/>
              <a:t>fyzického popisu</a:t>
            </a:r>
          </a:p>
          <a:p>
            <a:pPr lvl="1"/>
            <a:r>
              <a:rPr lang="cs-CZ"/>
              <a:t>o edici</a:t>
            </a:r>
          </a:p>
          <a:p>
            <a:pPr lvl="1"/>
            <a:r>
              <a:rPr lang="cs-CZ"/>
              <a:t>poznámek</a:t>
            </a:r>
          </a:p>
          <a:p>
            <a:pPr lvl="1"/>
            <a:r>
              <a:rPr lang="cs-CZ"/>
              <a:t>standardního čísla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Akvizice</a:t>
            </a:r>
          </a:p>
        </p:txBody>
      </p:sp>
      <p:sp>
        <p:nvSpPr>
          <p:cNvPr id="67174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doplňování knihovního fondu</a:t>
            </a:r>
          </a:p>
          <a:p>
            <a:pPr marL="361950" indent="-361950">
              <a:tabLst/>
            </a:pPr>
            <a:r>
              <a:rPr lang="cs-CZ" sz="3200"/>
              <a:t>vhodná akviziční politika</a:t>
            </a:r>
          </a:p>
          <a:p>
            <a:pPr marL="1041400" lvl="1">
              <a:tabLst/>
            </a:pPr>
            <a:r>
              <a:rPr lang="cs-CZ" sz="2800"/>
              <a:t>návaznost na další procesy</a:t>
            </a:r>
          </a:p>
          <a:p>
            <a:pPr marL="1041400" lvl="1">
              <a:tabLst/>
            </a:pPr>
            <a:r>
              <a:rPr lang="cs-CZ" sz="2800"/>
              <a:t>znalost oboru a knihovny</a:t>
            </a:r>
          </a:p>
          <a:p>
            <a:pPr marL="1041400" lvl="1">
              <a:tabLst/>
            </a:pPr>
            <a:r>
              <a:rPr lang="cs-CZ" sz="2800"/>
              <a:t>znalost cílové skupiny</a:t>
            </a:r>
          </a:p>
          <a:p>
            <a:pPr marL="361950" indent="-361950">
              <a:tabLst/>
            </a:pPr>
            <a:r>
              <a:rPr lang="cs-CZ" sz="3200"/>
              <a:t>koordinovaná akvizice</a:t>
            </a:r>
          </a:p>
          <a:p>
            <a:pPr marL="361950" indent="-361950">
              <a:tabLst/>
            </a:pPr>
            <a:endParaRPr lang="cs-CZ" sz="3200"/>
          </a:p>
          <a:p>
            <a:pPr marL="361950" indent="-361950">
              <a:tabLst/>
            </a:pPr>
            <a:endParaRPr lang="cs-CZ" sz="3200"/>
          </a:p>
        </p:txBody>
      </p:sp>
      <p:pic>
        <p:nvPicPr>
          <p:cNvPr id="67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4581525"/>
            <a:ext cx="2160587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Dělení bibliografických údajů</a:t>
            </a:r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derivované údaje</a:t>
            </a:r>
          </a:p>
          <a:p>
            <a:pPr lvl="1"/>
            <a:r>
              <a:rPr lang="cs-CZ"/>
              <a:t>převzaté z dokumentu</a:t>
            </a:r>
          </a:p>
          <a:p>
            <a:r>
              <a:rPr lang="cs-CZ"/>
              <a:t>askribované údaje</a:t>
            </a:r>
          </a:p>
          <a:p>
            <a:pPr lvl="1"/>
            <a:r>
              <a:rPr lang="cs-CZ"/>
              <a:t>doplněné zpracovatelem záznamu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Selekční údaje</a:t>
            </a:r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slouží pro vyhledání dokumentů</a:t>
            </a:r>
          </a:p>
          <a:p>
            <a:r>
              <a:rPr lang="cs-CZ"/>
              <a:t>záhlaví (definice v AACR2)</a:t>
            </a:r>
          </a:p>
          <a:p>
            <a:r>
              <a:rPr lang="cs-CZ"/>
              <a:t>nemusejí se zapisovat jako v dokumentu</a:t>
            </a:r>
          </a:p>
          <a:p>
            <a:pPr lvl="1"/>
            <a:r>
              <a:rPr lang="cs-CZ"/>
              <a:t>mají usnadnit vyhledávání</a:t>
            </a:r>
          </a:p>
          <a:p>
            <a:r>
              <a:rPr lang="cs-CZ"/>
              <a:t>dělení</a:t>
            </a:r>
          </a:p>
          <a:p>
            <a:pPr lvl="1"/>
            <a:r>
              <a:rPr lang="cs-CZ"/>
              <a:t>jmenné</a:t>
            </a:r>
          </a:p>
          <a:p>
            <a:pPr lvl="1"/>
            <a:r>
              <a:rPr lang="cs-CZ"/>
              <a:t>věcné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Katalogizační pravidla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soubor pravidel, metodických pokynů a zásad pro výběr a formalizaci údajů v katalogizačním a bibliografickém záznamu</a:t>
            </a:r>
          </a:p>
          <a:p>
            <a:r>
              <a:rPr lang="cs-CZ"/>
              <a:t>cíle katalogizačních pravidel:</a:t>
            </a:r>
          </a:p>
          <a:p>
            <a:pPr lvl="1"/>
            <a:r>
              <a:rPr lang="cs-CZ"/>
              <a:t>původně pokyny a zásady pro vytváření a organizaci katalogu jmenného, předmětového, popř. i systematického. </a:t>
            </a:r>
          </a:p>
          <a:p>
            <a:pPr lvl="1"/>
            <a:r>
              <a:rPr lang="cs-CZ"/>
              <a:t>dosažení jednotnosti (předpoklad k výměně záznamů)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/>
              <a:t>1921</a:t>
            </a:r>
          </a:p>
          <a:p>
            <a:pPr lvl="1"/>
            <a:r>
              <a:rPr lang="cs-CZ" sz="2000"/>
              <a:t>Tobolka – Pravidla jimiž se řídí budování abecedního seznamu jmenného</a:t>
            </a:r>
          </a:p>
          <a:p>
            <a:r>
              <a:rPr lang="cs-CZ" sz="2600"/>
              <a:t>1925</a:t>
            </a:r>
          </a:p>
          <a:p>
            <a:pPr lvl="1"/>
            <a:r>
              <a:rPr lang="cs-CZ" sz="2000"/>
              <a:t>Borecký – Pravidla katalogu základního (lístkového abecedního seznamu jmenného) s dodatkem popisu spisů drobných</a:t>
            </a:r>
          </a:p>
          <a:p>
            <a:r>
              <a:rPr lang="cs-CZ" sz="2600"/>
              <a:t>1950</a:t>
            </a:r>
          </a:p>
          <a:p>
            <a:pPr lvl="1"/>
            <a:r>
              <a:rPr lang="cs-CZ" sz="2000"/>
              <a:t>Prozatimní pravidla abecedního seznamu jmenného</a:t>
            </a:r>
          </a:p>
          <a:p>
            <a:r>
              <a:rPr lang="cs-CZ" sz="2600"/>
              <a:t>1959</a:t>
            </a:r>
          </a:p>
          <a:p>
            <a:pPr lvl="1"/>
            <a:r>
              <a:rPr lang="cs-CZ" sz="2000"/>
              <a:t>Nádvorník a kol. – Pravidla jmenného katalogu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/>
              <a:t>1960</a:t>
            </a:r>
          </a:p>
          <a:p>
            <a:pPr lvl="1"/>
            <a:r>
              <a:rPr lang="cs-CZ" sz="2000"/>
              <a:t>Pravidla jmenného katalogu pro střední a menší knihovny</a:t>
            </a:r>
          </a:p>
          <a:p>
            <a:r>
              <a:rPr lang="cs-CZ" sz="2600"/>
              <a:t>1964</a:t>
            </a:r>
          </a:p>
          <a:p>
            <a:pPr lvl="1"/>
            <a:r>
              <a:rPr lang="cs-CZ" sz="2000"/>
              <a:t>ČSN 01 0195 Bibliografický (dokumentační) a katalogizační záznam</a:t>
            </a:r>
          </a:p>
          <a:p>
            <a:r>
              <a:rPr lang="cs-CZ" sz="2600"/>
              <a:t>1969</a:t>
            </a:r>
          </a:p>
          <a:p>
            <a:pPr lvl="1"/>
            <a:r>
              <a:rPr lang="cs-CZ" sz="2000"/>
              <a:t>Nádvorník a kol. – Pravidla jmenného katalogu (2. vydání)</a:t>
            </a:r>
          </a:p>
          <a:p>
            <a:r>
              <a:rPr lang="cs-CZ" sz="2600"/>
              <a:t>1971</a:t>
            </a:r>
          </a:p>
          <a:p>
            <a:pPr lvl="1"/>
            <a:r>
              <a:rPr lang="cs-CZ" sz="2000"/>
              <a:t>Horák, Urbánková, Wižďálková – Speciální pravidla pro popis starých tisků, prvotisků a rukopisů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Vývoj katalogizačních pravidel v ČR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49492" cy="5472113"/>
          </a:xfrm>
        </p:spPr>
        <p:txBody>
          <a:bodyPr/>
          <a:lstStyle/>
          <a:p>
            <a:r>
              <a:rPr lang="cs-CZ" sz="2600" dirty="0"/>
              <a:t>1972</a:t>
            </a:r>
          </a:p>
          <a:p>
            <a:pPr lvl="1"/>
            <a:r>
              <a:rPr lang="cs-CZ" sz="2000" dirty="0"/>
              <a:t>Vodičková a kol. – Pravidla jmenného záznamu speciálních dokumentů a analytického popisu</a:t>
            </a:r>
          </a:p>
          <a:p>
            <a:r>
              <a:rPr lang="cs-CZ" sz="2600" dirty="0"/>
              <a:t>1988</a:t>
            </a:r>
          </a:p>
          <a:p>
            <a:pPr lvl="1"/>
            <a:r>
              <a:rPr lang="cs-CZ" sz="2000" dirty="0"/>
              <a:t>ČSN 01 0168 Tvorba jmenného záhlaví</a:t>
            </a:r>
          </a:p>
          <a:p>
            <a:r>
              <a:rPr lang="cs-CZ" sz="2600" dirty="0"/>
              <a:t>1992</a:t>
            </a:r>
          </a:p>
          <a:p>
            <a:pPr lvl="1"/>
            <a:r>
              <a:rPr lang="cs-CZ" sz="2000" dirty="0"/>
              <a:t>ČSN 01 0195 Bibliografický záznam</a:t>
            </a:r>
          </a:p>
          <a:p>
            <a:r>
              <a:rPr lang="cs-CZ" sz="2600" dirty="0"/>
              <a:t>90. léta</a:t>
            </a:r>
          </a:p>
          <a:p>
            <a:pPr lvl="1"/>
            <a:r>
              <a:rPr lang="cs-CZ" sz="1800" dirty="0"/>
              <a:t>implementace mezinárodních norem</a:t>
            </a:r>
          </a:p>
          <a:p>
            <a:pPr lvl="1"/>
            <a:r>
              <a:rPr lang="cs-CZ" sz="1800" dirty="0"/>
              <a:t>1993-98 - české překlady ISBD</a:t>
            </a:r>
          </a:p>
          <a:p>
            <a:pPr lvl="1"/>
            <a:r>
              <a:rPr lang="cs-CZ" sz="1800" dirty="0"/>
              <a:t>1994 – český překlad AACR2R</a:t>
            </a:r>
          </a:p>
          <a:p>
            <a:pPr lvl="1"/>
            <a:r>
              <a:rPr lang="cs-CZ" sz="1800" dirty="0"/>
              <a:t>1996 – stanovená národních standardů ISBD(G), AACR2</a:t>
            </a:r>
          </a:p>
          <a:p>
            <a:pPr lvl="1"/>
            <a:r>
              <a:rPr lang="cs-CZ" sz="1800" dirty="0"/>
              <a:t>2015 – přechod na RDA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ISBD pravidla – bibliografický popis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600" dirty="0"/>
              <a:t>ISBD(G) – všeobecný popis (1993)</a:t>
            </a:r>
          </a:p>
          <a:p>
            <a:r>
              <a:rPr lang="cs-CZ" sz="2600" dirty="0"/>
              <a:t>ISBD(M) – monografie (1993)</a:t>
            </a:r>
          </a:p>
          <a:p>
            <a:r>
              <a:rPr lang="cs-CZ" sz="2600" dirty="0"/>
              <a:t>ISBD(A) – staré tisky a prvotisky (1997)</a:t>
            </a:r>
          </a:p>
          <a:p>
            <a:r>
              <a:rPr lang="cs-CZ" sz="2600" dirty="0"/>
              <a:t>ISBD(CM) – kartografické dokumenty (1997)</a:t>
            </a:r>
          </a:p>
          <a:p>
            <a:r>
              <a:rPr lang="cs-CZ" sz="2600" dirty="0"/>
              <a:t>ISBD(NBM) – neknižní dokumenty (1996)</a:t>
            </a:r>
            <a:endParaRPr lang="cs-CZ" sz="2200" dirty="0"/>
          </a:p>
          <a:p>
            <a:r>
              <a:rPr lang="cs-CZ" sz="2600" dirty="0"/>
              <a:t>ISBD(ER) – e-zdroje (1998)</a:t>
            </a:r>
          </a:p>
          <a:p>
            <a:r>
              <a:rPr lang="cs-CZ" sz="2600" dirty="0"/>
              <a:t>ISBD(PM) – tištěné hudebniny (1997)</a:t>
            </a:r>
          </a:p>
          <a:p>
            <a:r>
              <a:rPr lang="cs-CZ" sz="2600" dirty="0"/>
              <a:t>ISBD(CR) – seriály a jiné periodické publikace (2002)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Mezinárodní pravidla ISBD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hlavní cíle</a:t>
            </a:r>
          </a:p>
          <a:p>
            <a:pPr lvl="1"/>
            <a:r>
              <a:rPr lang="cs-CZ"/>
              <a:t>všeobecná srozumitelnost záznamu</a:t>
            </a:r>
          </a:p>
          <a:p>
            <a:pPr lvl="1"/>
            <a:r>
              <a:rPr lang="cs-CZ"/>
              <a:t>výměna záznamů/sdílení záznamů</a:t>
            </a:r>
          </a:p>
          <a:p>
            <a:pPr lvl="1"/>
            <a:r>
              <a:rPr lang="cs-CZ"/>
              <a:t>převod záznamů do strojem čitelné podoby</a:t>
            </a:r>
          </a:p>
          <a:p>
            <a:r>
              <a:rPr lang="cs-CZ"/>
              <a:t>co řeší ISBD</a:t>
            </a:r>
          </a:p>
          <a:p>
            <a:pPr lvl="1"/>
            <a:r>
              <a:rPr lang="cs-CZ"/>
              <a:t>specifikace údajů</a:t>
            </a:r>
          </a:p>
          <a:p>
            <a:pPr lvl="1"/>
            <a:r>
              <a:rPr lang="cs-CZ"/>
              <a:t>pořadí</a:t>
            </a:r>
          </a:p>
          <a:p>
            <a:pPr lvl="1"/>
            <a:r>
              <a:rPr lang="cs-CZ"/>
              <a:t>interpunkci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Druhy katalogizace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jmenná</a:t>
            </a:r>
          </a:p>
          <a:p>
            <a:pPr lvl="1"/>
            <a:r>
              <a:rPr lang="cs-CZ"/>
              <a:t>bibliografické údaje (autor, název, vydání, vydavatel, rok)</a:t>
            </a:r>
          </a:p>
          <a:p>
            <a:r>
              <a:rPr lang="cs-CZ"/>
              <a:t>věcná</a:t>
            </a:r>
          </a:p>
          <a:p>
            <a:pPr lvl="1"/>
            <a:r>
              <a:rPr lang="cs-CZ"/>
              <a:t>popis obsahu dokumentu</a:t>
            </a:r>
          </a:p>
          <a:p>
            <a:pPr lvl="1"/>
            <a:r>
              <a:rPr lang="cs-CZ"/>
              <a:t>témata, kterými se dokument zabývá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Jmenný popis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katalogizační pravidla AACR2</a:t>
            </a:r>
          </a:p>
          <a:p>
            <a:r>
              <a:rPr lang="cs-CZ" dirty="0"/>
              <a:t>katalogizační pravidla RDA</a:t>
            </a:r>
          </a:p>
          <a:p>
            <a:r>
              <a:rPr lang="cs-CZ" dirty="0"/>
              <a:t>MARC21</a:t>
            </a:r>
          </a:p>
          <a:p>
            <a:r>
              <a:rPr lang="cs-CZ" dirty="0"/>
              <a:t>jmenné selekční údaje</a:t>
            </a:r>
          </a:p>
          <a:p>
            <a:r>
              <a:rPr lang="cs-CZ" dirty="0"/>
              <a:t>předepsané prameny popisu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Způsoby akvizice</a:t>
            </a:r>
          </a:p>
        </p:txBody>
      </p:sp>
      <p:sp>
        <p:nvSpPr>
          <p:cNvPr id="67277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nákup</a:t>
            </a:r>
          </a:p>
          <a:p>
            <a:pPr marL="361950" indent="-361950">
              <a:tabLst/>
            </a:pPr>
            <a:r>
              <a:rPr lang="cs-CZ" sz="3200"/>
              <a:t>výměna</a:t>
            </a:r>
          </a:p>
          <a:p>
            <a:pPr marL="361950" indent="-361950">
              <a:tabLst/>
            </a:pPr>
            <a:r>
              <a:rPr lang="cs-CZ" sz="3200"/>
              <a:t>dar</a:t>
            </a:r>
          </a:p>
          <a:p>
            <a:pPr marL="361950" indent="-361950">
              <a:tabLst/>
            </a:pPr>
            <a:r>
              <a:rPr lang="cs-CZ" sz="3200"/>
              <a:t>povinný výtisk</a:t>
            </a:r>
          </a:p>
          <a:p>
            <a:pPr marL="361950" indent="-361950">
              <a:tabLst/>
            </a:pPr>
            <a:r>
              <a:rPr lang="cs-CZ" sz="3200"/>
              <a:t>ostatní</a:t>
            </a:r>
          </a:p>
        </p:txBody>
      </p:sp>
      <p:pic>
        <p:nvPicPr>
          <p:cNvPr id="67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3995737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Věcný popis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obsah dokumentu</a:t>
            </a:r>
          </a:p>
          <a:p>
            <a:r>
              <a:rPr lang="cs-CZ"/>
              <a:t>selekční jazyky</a:t>
            </a:r>
          </a:p>
          <a:p>
            <a:pPr lvl="1"/>
            <a:r>
              <a:rPr lang="cs-CZ"/>
              <a:t>předmětové</a:t>
            </a:r>
          </a:p>
          <a:p>
            <a:pPr lvl="2"/>
            <a:r>
              <a:rPr lang="cs-CZ"/>
              <a:t>postkoordinované (klíčová slova)</a:t>
            </a:r>
          </a:p>
          <a:p>
            <a:pPr lvl="2"/>
            <a:r>
              <a:rPr lang="cs-CZ"/>
              <a:t>prekoordinované – předem daná pravidla tvorby (předmětová hesla, tezaury)</a:t>
            </a:r>
          </a:p>
          <a:p>
            <a:pPr lvl="1"/>
            <a:r>
              <a:rPr lang="cs-CZ"/>
              <a:t>systematické (klasifikace - MDT, DDC)</a:t>
            </a:r>
          </a:p>
          <a:p>
            <a:pPr lvl="1"/>
            <a:r>
              <a:rPr lang="cs-CZ">
                <a:hlinkClick r:id="rId2"/>
              </a:rPr>
              <a:t>metoda konspektu</a:t>
            </a:r>
            <a:r>
              <a:rPr lang="cs-CZ"/>
              <a:t> (význam v akvizici)</a:t>
            </a:r>
          </a:p>
          <a:p>
            <a:pPr lvl="2"/>
            <a:r>
              <a:rPr lang="cs-CZ"/>
              <a:t>tematická mapa fondu</a:t>
            </a:r>
          </a:p>
          <a:p>
            <a:pPr lvl="2"/>
            <a:r>
              <a:rPr lang="cs-CZ">
                <a:hlinkClick r:id="rId3"/>
              </a:rPr>
              <a:t>ukázka použití</a:t>
            </a:r>
            <a:r>
              <a:rPr lang="cs-CZ"/>
              <a:t> metody konspektu v NK ČR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Autorit</a:t>
            </a:r>
            <a:r>
              <a:rPr lang="cs-CZ" sz="3200"/>
              <a:t>y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autoritní rejstříky</a:t>
            </a:r>
          </a:p>
          <a:p>
            <a:pPr lvl="1"/>
            <a:r>
              <a:rPr lang="cs-CZ"/>
              <a:t>Národní autority ČR</a:t>
            </a:r>
            <a:r>
              <a:rPr lang="en-US"/>
              <a:t> </a:t>
            </a:r>
            <a:r>
              <a:rPr lang="cs-CZ"/>
              <a:t>(</a:t>
            </a:r>
            <a:r>
              <a:rPr lang="cs-CZ">
                <a:hlinkClick r:id="rId2"/>
              </a:rPr>
              <a:t>info</a:t>
            </a:r>
            <a:r>
              <a:rPr lang="cs-CZ"/>
              <a:t>, </a:t>
            </a:r>
            <a:r>
              <a:rPr lang="cs-CZ">
                <a:hlinkClick r:id="rId3"/>
              </a:rPr>
              <a:t>databáze</a:t>
            </a:r>
            <a:r>
              <a:rPr lang="cs-CZ"/>
              <a:t>)</a:t>
            </a:r>
          </a:p>
          <a:p>
            <a:pPr lvl="2"/>
            <a:r>
              <a:rPr lang="cs-CZ"/>
              <a:t>jmenné (např. autoři)</a:t>
            </a:r>
          </a:p>
          <a:p>
            <a:pPr lvl="2"/>
            <a:r>
              <a:rPr lang="cs-CZ"/>
              <a:t>věcné (tematické, geografické a formální autority)</a:t>
            </a:r>
          </a:p>
          <a:p>
            <a:pPr lvl="1"/>
            <a:r>
              <a:rPr lang="cs-CZ">
                <a:hlinkClick r:id="rId4"/>
              </a:rPr>
              <a:t>VIAF</a:t>
            </a:r>
            <a:r>
              <a:rPr lang="cs-CZ"/>
              <a:t> (OCLC)</a:t>
            </a:r>
          </a:p>
          <a:p>
            <a:pPr lvl="2"/>
            <a:r>
              <a:rPr lang="cs-CZ"/>
              <a:t>mezinárodní, součástí i NA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Trendy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popis elektronických dokumentů</a:t>
            </a:r>
          </a:p>
          <a:p>
            <a:r>
              <a:rPr lang="cs-CZ"/>
              <a:t>standardizace</a:t>
            </a:r>
          </a:p>
          <a:p>
            <a:pPr lvl="1"/>
            <a:r>
              <a:rPr lang="cs-CZ"/>
              <a:t>podpora mezinárodních standardů</a:t>
            </a:r>
          </a:p>
          <a:p>
            <a:r>
              <a:rPr lang="cs-CZ"/>
              <a:t>sdílená katalogizace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Sdílená katalogizace (SK)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kooperační činnost knihoven při vytváření bibliografických záznamů</a:t>
            </a:r>
          </a:p>
          <a:p>
            <a:r>
              <a:rPr lang="cs-CZ"/>
              <a:t>v ČR posun </a:t>
            </a:r>
            <a:r>
              <a:rPr lang="cs-CZ">
                <a:sym typeface="Wingdings" panose="05000000000000000000" pitchFamily="2" charset="2"/>
              </a:rPr>
              <a:t> </a:t>
            </a:r>
            <a:r>
              <a:rPr lang="cs-CZ"/>
              <a:t>přebírání záznamů</a:t>
            </a:r>
          </a:p>
          <a:p>
            <a:r>
              <a:rPr lang="cs-CZ"/>
              <a:t>proces přebírání záznamu:</a:t>
            </a:r>
          </a:p>
          <a:p>
            <a:pPr lvl="1"/>
            <a:r>
              <a:rPr lang="cs-CZ"/>
              <a:t>vyhledání záznamu</a:t>
            </a:r>
          </a:p>
          <a:p>
            <a:pPr lvl="1"/>
            <a:r>
              <a:rPr lang="cs-CZ"/>
              <a:t>stažení záznamu</a:t>
            </a:r>
          </a:p>
          <a:p>
            <a:pPr lvl="1"/>
            <a:r>
              <a:rPr lang="cs-CZ"/>
              <a:t>úprava záznamu</a:t>
            </a:r>
          </a:p>
          <a:p>
            <a:pPr lvl="1"/>
            <a:r>
              <a:rPr lang="cs-CZ"/>
              <a:t>uložení ve vlastním systému</a:t>
            </a:r>
          </a:p>
          <a:p>
            <a:r>
              <a:rPr lang="cs-CZ"/>
              <a:t>výhody </a:t>
            </a:r>
            <a:r>
              <a:rPr lang="cs-CZ" b="1">
                <a:solidFill>
                  <a:srgbClr val="008000"/>
                </a:solidFill>
              </a:rPr>
              <a:t>x</a:t>
            </a:r>
            <a:r>
              <a:rPr lang="cs-CZ"/>
              <a:t> nevýhody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Technické předpoklady SK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stejný komunikační protokol</a:t>
            </a:r>
          </a:p>
          <a:p>
            <a:pPr lvl="1"/>
            <a:r>
              <a:rPr lang="cs-CZ"/>
              <a:t>není nezbytné, ale vhodné</a:t>
            </a:r>
          </a:p>
          <a:p>
            <a:pPr lvl="1"/>
            <a:r>
              <a:rPr lang="cs-CZ"/>
              <a:t>u nás nejčastěji Z39.50</a:t>
            </a:r>
          </a:p>
          <a:p>
            <a:r>
              <a:rPr lang="cs-CZ"/>
              <a:t>shodné kódování</a:t>
            </a:r>
          </a:p>
          <a:p>
            <a:pPr lvl="1"/>
            <a:r>
              <a:rPr lang="cs-CZ"/>
              <a:t>UTF-8 (CP1250, ISO 8859-2, CP 859)</a:t>
            </a:r>
          </a:p>
          <a:p>
            <a:r>
              <a:rPr lang="cs-CZ"/>
              <a:t>shodný formát</a:t>
            </a:r>
          </a:p>
          <a:p>
            <a:pPr lvl="1"/>
            <a:r>
              <a:rPr lang="cs-CZ"/>
              <a:t>v ČR převažuje MARC21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Organizační předpoklady SK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shodná úroveň katalogizace</a:t>
            </a:r>
          </a:p>
          <a:p>
            <a:pPr lvl="1"/>
            <a:r>
              <a:rPr lang="cs-CZ"/>
              <a:t>úroveň záznamů u dodávající knihovny by neměl být nižší</a:t>
            </a:r>
          </a:p>
          <a:p>
            <a:r>
              <a:rPr lang="cs-CZ"/>
              <a:t>shodná katalogizační pravidla</a:t>
            </a:r>
          </a:p>
          <a:p>
            <a:pPr lvl="1"/>
            <a:r>
              <a:rPr lang="cs-CZ"/>
              <a:t>v ČR není problém</a:t>
            </a:r>
          </a:p>
          <a:p>
            <a:r>
              <a:rPr lang="cs-CZ"/>
              <a:t>shodné věcné třídění</a:t>
            </a:r>
          </a:p>
          <a:p>
            <a:pPr lvl="1"/>
            <a:r>
              <a:rPr lang="cs-CZ"/>
              <a:t>MDT + jiný dle dohody spolupracujících knihoven</a:t>
            </a:r>
          </a:p>
          <a:p>
            <a:r>
              <a:rPr lang="cs-CZ"/>
              <a:t>shodná práce s autoritami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Další informace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VIKBA10</a:t>
            </a:r>
            <a:r>
              <a:rPr lang="cs-CZ" dirty="0"/>
              <a:t> Knihovnické systémy a standardy</a:t>
            </a:r>
          </a:p>
          <a:p>
            <a:r>
              <a:rPr lang="cs-CZ" dirty="0">
                <a:hlinkClick r:id="rId3"/>
              </a:rPr>
              <a:t>VIKBA11</a:t>
            </a:r>
            <a:r>
              <a:rPr lang="cs-CZ" dirty="0"/>
              <a:t> Selekční jazyky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Použitá literatura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/>
              <a:t>STÖCKLOVÁ, Anna. </a:t>
            </a:r>
            <a:r>
              <a:rPr lang="cs-CZ" sz="1600" i="1"/>
              <a:t>Akvizice</a:t>
            </a:r>
            <a:r>
              <a:rPr lang="cs-CZ" sz="1600"/>
              <a:t> </a:t>
            </a:r>
            <a:r>
              <a:rPr lang="en-US" sz="1600"/>
              <a:t>[online]</a:t>
            </a:r>
            <a:r>
              <a:rPr lang="cs-CZ" sz="1600"/>
              <a:t>. Verze 1.0. Praha: Ústav informačních studií a knihovnictví FF UK v Praze, 2008.</a:t>
            </a:r>
            <a:r>
              <a:rPr lang="en-US" sz="1600"/>
              <a:t> Dostupn</a:t>
            </a:r>
            <a:r>
              <a:rPr lang="cs-CZ" sz="1600"/>
              <a:t>é z</a:t>
            </a:r>
            <a:r>
              <a:rPr lang="en-US" sz="1600"/>
              <a:t>  </a:t>
            </a:r>
            <a:r>
              <a:rPr lang="cs-CZ" sz="1600"/>
              <a:t> </a:t>
            </a:r>
            <a:r>
              <a:rPr lang="cs-CZ" sz="1600">
                <a:hlinkClick r:id="rId2"/>
              </a:rPr>
              <a:t>http://texty.jinonice.cuni.cz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cs-CZ" sz="1600"/>
              <a:t>LEDÍNSKÝ, Martin. </a:t>
            </a:r>
            <a:r>
              <a:rPr lang="cs-CZ" sz="1600" i="1"/>
              <a:t>Sdílená katalogizace a služby přebírání záznamů v České republice</a:t>
            </a:r>
            <a:r>
              <a:rPr lang="cs-CZ" sz="1600"/>
              <a:t> </a:t>
            </a:r>
            <a:r>
              <a:rPr lang="en-US" sz="1600"/>
              <a:t>[online]</a:t>
            </a:r>
            <a:r>
              <a:rPr lang="cs-CZ" sz="1600"/>
              <a:t>. Verze 1.0. Praha: Ústav informačních studií a knihovnictví FF UK v Praze, 2007.</a:t>
            </a:r>
            <a:r>
              <a:rPr lang="en-US" sz="1600"/>
              <a:t> Dostupn</a:t>
            </a:r>
            <a:r>
              <a:rPr lang="cs-CZ" sz="1600"/>
              <a:t>é z</a:t>
            </a:r>
            <a:r>
              <a:rPr lang="en-US" sz="1600"/>
              <a:t>  </a:t>
            </a:r>
            <a:r>
              <a:rPr lang="cs-CZ" sz="1600"/>
              <a:t> </a:t>
            </a:r>
            <a:r>
              <a:rPr lang="cs-CZ" sz="1600">
                <a:hlinkClick r:id="rId2"/>
              </a:rPr>
              <a:t>http://texty.jinonice.cuni.cz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en-US" sz="1600"/>
              <a:t>KONVALINKOV</a:t>
            </a:r>
            <a:r>
              <a:rPr lang="cs-CZ" sz="1600"/>
              <a:t>Á</a:t>
            </a:r>
            <a:r>
              <a:rPr lang="en-US" sz="1600"/>
              <a:t>, Blanka a </a:t>
            </a:r>
            <a:r>
              <a:rPr lang="cs-CZ" sz="1600"/>
              <a:t>Kateřina Klimešová-Trojanová. </a:t>
            </a:r>
            <a:r>
              <a:rPr lang="cs-CZ" sz="1600" i="1"/>
              <a:t>Katalogizace jmenná a věcná: jmenná a věcná katalogizace (standardy pro popis dokumentů, AACR2R, UNIMARC, MARC21, Soubor národních autorit, sdílená katalogizace)</a:t>
            </a:r>
            <a:r>
              <a:rPr lang="cs-CZ" sz="1600"/>
              <a:t> </a:t>
            </a:r>
            <a:r>
              <a:rPr lang="en-US" sz="1600"/>
              <a:t>[pre</a:t>
            </a:r>
            <a:r>
              <a:rPr lang="cs-CZ" sz="1600"/>
              <a:t>z</a:t>
            </a:r>
            <a:r>
              <a:rPr lang="en-US" sz="1600"/>
              <a:t>entace]</a:t>
            </a:r>
            <a:r>
              <a:rPr lang="cs-CZ" sz="1600"/>
              <a:t>. Liberec: Krajská vědecká knihovna v Liberci, 2007. Dostupné z: </a:t>
            </a:r>
            <a:r>
              <a:rPr lang="cs-CZ" sz="1600">
                <a:hlinkClick r:id="rId3"/>
              </a:rPr>
              <a:t>http://www.kvkli.cz/_data/afm-uploads/region/katalogizace.ppt</a:t>
            </a:r>
            <a:endParaRPr lang="cs-CZ" sz="1600"/>
          </a:p>
          <a:p>
            <a:pPr>
              <a:lnSpc>
                <a:spcPct val="100000"/>
              </a:lnSpc>
            </a:pPr>
            <a:r>
              <a:rPr lang="cs-CZ" sz="1600" i="1"/>
              <a:t>K</a:t>
            </a:r>
            <a:r>
              <a:rPr lang="en-US" sz="1600" i="1"/>
              <a:t>nihovnick</a:t>
            </a:r>
            <a:r>
              <a:rPr lang="cs-CZ" sz="1600" i="1"/>
              <a:t>é</a:t>
            </a:r>
            <a:r>
              <a:rPr lang="en-US" sz="1600" i="1"/>
              <a:t> minimum</a:t>
            </a:r>
            <a:r>
              <a:rPr lang="cs-CZ" sz="1600" i="1"/>
              <a:t>: příručka pro účastníky kurzu</a:t>
            </a:r>
            <a:r>
              <a:rPr lang="cs-CZ" sz="1600"/>
              <a:t>. Zlín: </a:t>
            </a:r>
            <a:r>
              <a:rPr lang="en-US" sz="1600"/>
              <a:t>Krajsk</a:t>
            </a:r>
            <a:r>
              <a:rPr lang="cs-CZ" sz="1600"/>
              <a:t>á</a:t>
            </a:r>
            <a:r>
              <a:rPr lang="en-US" sz="1600"/>
              <a:t> knihovna F. Barto</a:t>
            </a:r>
            <a:r>
              <a:rPr lang="cs-CZ" sz="1600"/>
              <a:t>š</a:t>
            </a:r>
            <a:r>
              <a:rPr lang="en-US" sz="1600"/>
              <a:t>e</a:t>
            </a:r>
            <a:r>
              <a:rPr lang="cs-CZ" sz="1600"/>
              <a:t>, 2006. Dostupné z: </a:t>
            </a:r>
            <a:r>
              <a:rPr lang="cs-CZ" sz="1600">
                <a:hlinkClick r:id="rId4"/>
              </a:rPr>
              <a:t>http://www.kfbz.cz/DOWNLOAD/km_prirucka.pdf</a:t>
            </a:r>
            <a:endParaRPr lang="cs-CZ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731139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  <p:sp>
        <p:nvSpPr>
          <p:cNvPr id="731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Nákup</a:t>
            </a:r>
          </a:p>
        </p:txBody>
      </p:sp>
      <p:sp>
        <p:nvSpPr>
          <p:cNvPr id="673795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921625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nejčastější</a:t>
            </a:r>
          </a:p>
          <a:p>
            <a:pPr marL="361950" indent="-361950">
              <a:tabLst/>
            </a:pPr>
            <a:r>
              <a:rPr lang="cs-CZ" sz="3200"/>
              <a:t>nově výběrová řízení</a:t>
            </a:r>
          </a:p>
          <a:p>
            <a:pPr marL="1041400" lvl="1">
              <a:tabLst/>
            </a:pPr>
            <a:r>
              <a:rPr lang="cs-CZ" sz="2200">
                <a:hlinkClick r:id="rId2"/>
              </a:rPr>
              <a:t>Zákon č. 137/2006 o veřejných zakázkách</a:t>
            </a:r>
            <a:endParaRPr lang="cs-CZ" sz="2200"/>
          </a:p>
          <a:p>
            <a:pPr marL="361950" indent="-361950">
              <a:tabLst/>
            </a:pPr>
            <a:r>
              <a:rPr lang="cs-CZ" sz="3200"/>
              <a:t>kde se nakupuje</a:t>
            </a:r>
          </a:p>
          <a:p>
            <a:pPr marL="1041400" lvl="1">
              <a:tabLst/>
            </a:pPr>
            <a:r>
              <a:rPr lang="cs-CZ" sz="2800"/>
              <a:t>nakladatelství</a:t>
            </a:r>
          </a:p>
          <a:p>
            <a:pPr marL="1041400" lvl="1">
              <a:tabLst/>
            </a:pPr>
            <a:r>
              <a:rPr lang="cs-CZ" sz="2800"/>
              <a:t>distributor/zprostředkovatel</a:t>
            </a:r>
          </a:p>
          <a:p>
            <a:pPr marL="1041400" lvl="1">
              <a:tabLst/>
            </a:pPr>
            <a:r>
              <a:rPr lang="cs-CZ" sz="2800"/>
              <a:t>knihkupectví</a:t>
            </a:r>
          </a:p>
          <a:p>
            <a:pPr marL="1041400" lvl="1">
              <a:tabLst/>
            </a:pPr>
            <a:r>
              <a:rPr lang="cs-CZ" sz="2800"/>
              <a:t>antikvariát</a:t>
            </a:r>
          </a:p>
        </p:txBody>
      </p:sp>
      <p:pic>
        <p:nvPicPr>
          <p:cNvPr id="67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868863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Výměna</a:t>
            </a:r>
          </a:p>
        </p:txBody>
      </p:sp>
      <p:pic>
        <p:nvPicPr>
          <p:cNvPr id="67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-26988"/>
            <a:ext cx="3397250" cy="278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4820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poč. v 17. století</a:t>
            </a:r>
          </a:p>
          <a:p>
            <a:pPr marL="361950" indent="-361950">
              <a:tabLst/>
            </a:pPr>
            <a:r>
              <a:rPr lang="cs-CZ" sz="3200"/>
              <a:t>1886 Bruselská konvence</a:t>
            </a:r>
          </a:p>
          <a:p>
            <a:pPr marL="1041400" lvl="1">
              <a:tabLst/>
            </a:pPr>
            <a:r>
              <a:rPr lang="cs-CZ" sz="2800"/>
              <a:t>1921 přistoupila ČR</a:t>
            </a:r>
          </a:p>
          <a:p>
            <a:pPr marL="361950" indent="-361950">
              <a:tabLst/>
            </a:pPr>
            <a:r>
              <a:rPr lang="cs-CZ" sz="3200"/>
              <a:t>1958 Pařížské dohody</a:t>
            </a:r>
          </a:p>
          <a:p>
            <a:pPr marL="1041400" lvl="1">
              <a:tabLst/>
            </a:pPr>
            <a:r>
              <a:rPr lang="cs-CZ" sz="2800"/>
              <a:t>mez. výměna oficiálních a vládních dokumentů</a:t>
            </a:r>
          </a:p>
          <a:p>
            <a:pPr marL="1041400" lvl="1">
              <a:tabLst/>
            </a:pPr>
            <a:r>
              <a:rPr lang="cs-CZ" sz="2800"/>
              <a:t>mez. výměna publikací všech druhů</a:t>
            </a:r>
          </a:p>
          <a:p>
            <a:pPr marL="361950" indent="-361950">
              <a:tabLst/>
            </a:pPr>
            <a:r>
              <a:rPr lang="cs-CZ" sz="3200"/>
              <a:t>knihovny, nakladatelství, s. osoby</a:t>
            </a:r>
          </a:p>
          <a:p>
            <a:pPr marL="361950" indent="-361950">
              <a:tabLst/>
            </a:pPr>
            <a:r>
              <a:rPr lang="cs-CZ" sz="3200"/>
              <a:t>evidence výměny</a:t>
            </a:r>
          </a:p>
          <a:p>
            <a:pPr marL="1041400" lvl="1">
              <a:tabLst/>
            </a:pPr>
            <a:endParaRPr lang="cs-CZ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Dar</a:t>
            </a:r>
          </a:p>
        </p:txBody>
      </p:sp>
      <p:pic>
        <p:nvPicPr>
          <p:cNvPr id="67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222750"/>
            <a:ext cx="28448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44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od instituce nebo soukromé osoby</a:t>
            </a:r>
          </a:p>
          <a:p>
            <a:pPr marL="361950" indent="-361950">
              <a:tabLst/>
            </a:pPr>
            <a:r>
              <a:rPr lang="cs-CZ" sz="3200"/>
              <a:t>dárce stanoví podmínky</a:t>
            </a:r>
          </a:p>
          <a:p>
            <a:pPr marL="1041400" lvl="1">
              <a:tabLst/>
            </a:pPr>
            <a:r>
              <a:rPr lang="cs-CZ" sz="2800"/>
              <a:t>celá knihovna</a:t>
            </a:r>
          </a:p>
          <a:p>
            <a:pPr marL="361950" indent="-361950">
              <a:tabLst/>
            </a:pPr>
            <a:r>
              <a:rPr lang="cs-CZ" sz="3200"/>
              <a:t>nebezpečí</a:t>
            </a:r>
          </a:p>
          <a:p>
            <a:pPr marL="1041400" lvl="1">
              <a:tabLst/>
            </a:pPr>
            <a:r>
              <a:rPr lang="cs-CZ" sz="2800"/>
              <a:t>zastaralé, závadné, reklamní</a:t>
            </a:r>
          </a:p>
          <a:p>
            <a:pPr marL="361950" indent="-361950">
              <a:tabLst/>
            </a:pPr>
            <a:r>
              <a:rPr lang="cs-CZ" sz="3200"/>
              <a:t>možnost dar odmítnout</a:t>
            </a:r>
          </a:p>
          <a:p>
            <a:pPr marL="1041400" lvl="1">
              <a:tabLst/>
            </a:pPr>
            <a:endParaRPr lang="cs-CZ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sz="4400"/>
              <a:t>Povinný výtisk</a:t>
            </a:r>
          </a:p>
        </p:txBody>
      </p:sp>
      <p:sp>
        <p:nvSpPr>
          <p:cNvPr id="676867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sz="3200"/>
              <a:t>zákonná povinnost</a:t>
            </a:r>
          </a:p>
          <a:p>
            <a:pPr marL="361950" indent="-361950">
              <a:tabLst/>
            </a:pPr>
            <a:r>
              <a:rPr lang="cs-CZ" sz="3200"/>
              <a:t>1537 František I (FRA)</a:t>
            </a:r>
          </a:p>
          <a:p>
            <a:pPr marL="361950" indent="-361950">
              <a:tabLst/>
            </a:pPr>
            <a:r>
              <a:rPr lang="cs-CZ" sz="3200"/>
              <a:t>17.–18.stol. Evropa</a:t>
            </a:r>
          </a:p>
          <a:p>
            <a:pPr marL="361950" indent="-361950">
              <a:tabLst/>
            </a:pPr>
            <a:r>
              <a:rPr lang="cs-CZ" sz="3200"/>
              <a:t>1790 zákon o © (USA)</a:t>
            </a:r>
          </a:p>
          <a:p>
            <a:pPr marL="361950" indent="-361950">
              <a:tabLst/>
            </a:pPr>
            <a:r>
              <a:rPr lang="cs-CZ" sz="3200"/>
              <a:t>1886 Bernská konvence</a:t>
            </a:r>
          </a:p>
          <a:p>
            <a:pPr marL="1041400" lvl="1">
              <a:tabLst/>
            </a:pPr>
            <a:r>
              <a:rPr lang="cs-CZ" sz="2800"/>
              <a:t>mez. dohoda o © (dnes 150+)</a:t>
            </a:r>
          </a:p>
          <a:p>
            <a:pPr marL="361950" indent="-361950">
              <a:tabLst/>
            </a:pPr>
            <a:r>
              <a:rPr lang="cs-CZ" sz="3200"/>
              <a:t>v ČR zvláštní zákon</a:t>
            </a:r>
          </a:p>
          <a:p>
            <a:pPr marL="1041400" lvl="1">
              <a:tabLst/>
            </a:pPr>
            <a:r>
              <a:rPr lang="cs-CZ" sz="2000"/>
              <a:t>37/1995 Sb. o neperiodických publikacích</a:t>
            </a:r>
          </a:p>
          <a:p>
            <a:pPr marL="1041400" lvl="1">
              <a:tabLst/>
            </a:pPr>
            <a:r>
              <a:rPr lang="cs-CZ" sz="2000"/>
              <a:t>vyhláška MK 156/2003 Sb.</a:t>
            </a:r>
          </a:p>
          <a:p>
            <a:pPr marL="361950" indent="-361950">
              <a:tabLst/>
            </a:pPr>
            <a:endParaRPr lang="cs-CZ" sz="32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e42be755bf51e634bb24167678f1e5ed1ee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4094</TotalTime>
  <Words>1730</Words>
  <Application>Microsoft Office PowerPoint</Application>
  <PresentationFormat>Předvádění na obrazovce (4:3)</PresentationFormat>
  <Paragraphs>383</Paragraphs>
  <Slides>58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3" baseType="lpstr">
      <vt:lpstr>Arial</vt:lpstr>
      <vt:lpstr>Tahoma</vt:lpstr>
      <vt:lpstr>Verdana</vt:lpstr>
      <vt:lpstr>Wingdings</vt:lpstr>
      <vt:lpstr>template</vt:lpstr>
      <vt:lpstr>Metody knihovnické práce (VIKBA04)</vt:lpstr>
      <vt:lpstr>Akvizice</vt:lpstr>
      <vt:lpstr>Akvizice</vt:lpstr>
      <vt:lpstr>Akvizice</vt:lpstr>
      <vt:lpstr>Způsoby akvizice</vt:lpstr>
      <vt:lpstr>Nákup</vt:lpstr>
      <vt:lpstr>Výměna</vt:lpstr>
      <vt:lpstr>Dar</vt:lpstr>
      <vt:lpstr>Povinný výtisk</vt:lpstr>
      <vt:lpstr>Povinnosti vydavatelů v ČR</vt:lpstr>
      <vt:lpstr>Povinný výtisk</vt:lpstr>
      <vt:lpstr>Ostatní zdroje</vt:lpstr>
      <vt:lpstr>Prezentace aplikace PowerPoint</vt:lpstr>
      <vt:lpstr>Profilování knih. fondu</vt:lpstr>
      <vt:lpstr>Hlediska profilování</vt:lpstr>
      <vt:lpstr>Sledování produkce</vt:lpstr>
      <vt:lpstr>Zdroje o novinkách na trhu</vt:lpstr>
      <vt:lpstr>České knižní veletrhy</vt:lpstr>
      <vt:lpstr>Český trh - zajímavosti</vt:lpstr>
      <vt:lpstr>Zprostředkovatelé</vt:lpstr>
      <vt:lpstr>Zprostředkovatelé</vt:lpstr>
      <vt:lpstr>Internetová knihkupectví</vt:lpstr>
      <vt:lpstr>Dezideráta</vt:lpstr>
      <vt:lpstr>Evidence objednávek</vt:lpstr>
      <vt:lpstr>Nové knihy na FSS</vt:lpstr>
      <vt:lpstr>Objednávka - forma</vt:lpstr>
      <vt:lpstr>E-objednávka</vt:lpstr>
      <vt:lpstr>Urgence objednávky</vt:lpstr>
      <vt:lpstr>Dodání dokumentu</vt:lpstr>
      <vt:lpstr>Možnosti platby</vt:lpstr>
      <vt:lpstr>Prvotní evidence</vt:lpstr>
      <vt:lpstr>Přírůstkový seznam</vt:lpstr>
      <vt:lpstr>Seznam úbytků</vt:lpstr>
      <vt:lpstr>Seznam úbytků</vt:lpstr>
      <vt:lpstr>Katalogizace</vt:lpstr>
      <vt:lpstr>Katalogizace</vt:lpstr>
      <vt:lpstr>Bibliografický x katalogizační</vt:lpstr>
      <vt:lpstr>Bibliografický x katalogizační</vt:lpstr>
      <vt:lpstr>Bibliografické údaje</vt:lpstr>
      <vt:lpstr>Dělení bibliografických údajů</vt:lpstr>
      <vt:lpstr>Selekční údaje</vt:lpstr>
      <vt:lpstr>Katalogizační pravidla</vt:lpstr>
      <vt:lpstr>Vývoj katalogizačních pravidel v ČR</vt:lpstr>
      <vt:lpstr>Vývoj katalogizačních pravidel v ČR</vt:lpstr>
      <vt:lpstr>Vývoj katalogizačních pravidel v ČR</vt:lpstr>
      <vt:lpstr>ISBD pravidla – bibliografický popis</vt:lpstr>
      <vt:lpstr>Mezinárodní pravidla ISBD</vt:lpstr>
      <vt:lpstr>Druhy katalogizace</vt:lpstr>
      <vt:lpstr>Jmenný popis</vt:lpstr>
      <vt:lpstr>Věcný popis</vt:lpstr>
      <vt:lpstr>Autority</vt:lpstr>
      <vt:lpstr>Trendy</vt:lpstr>
      <vt:lpstr>Sdílená katalogizace (SK)</vt:lpstr>
      <vt:lpstr>Technické předpoklady SK</vt:lpstr>
      <vt:lpstr>Organizační předpoklady SK</vt:lpstr>
      <vt:lpstr>Další informace</vt:lpstr>
      <vt:lpstr>Použitá 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172</cp:revision>
  <dcterms:created xsi:type="dcterms:W3CDTF">2008-06-02T21:04:14Z</dcterms:created>
  <dcterms:modified xsi:type="dcterms:W3CDTF">2017-11-02T22:29:30Z</dcterms:modified>
</cp:coreProperties>
</file>