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256" r:id="rId2"/>
    <p:sldId id="257" r:id="rId3"/>
    <p:sldId id="290" r:id="rId4"/>
    <p:sldId id="291" r:id="rId5"/>
    <p:sldId id="292" r:id="rId6"/>
    <p:sldId id="293" r:id="rId7"/>
    <p:sldId id="294" r:id="rId8"/>
    <p:sldId id="295" r:id="rId9"/>
    <p:sldId id="289" r:id="rId10"/>
    <p:sldId id="260" r:id="rId11"/>
    <p:sldId id="261" r:id="rId12"/>
    <p:sldId id="262" r:id="rId13"/>
    <p:sldId id="264" r:id="rId14"/>
    <p:sldId id="265" r:id="rId15"/>
    <p:sldId id="272" r:id="rId16"/>
    <p:sldId id="266" r:id="rId17"/>
    <p:sldId id="267" r:id="rId18"/>
    <p:sldId id="268" r:id="rId19"/>
    <p:sldId id="269" r:id="rId20"/>
    <p:sldId id="270" r:id="rId21"/>
    <p:sldId id="282" r:id="rId22"/>
    <p:sldId id="283" r:id="rId23"/>
    <p:sldId id="284" r:id="rId24"/>
    <p:sldId id="285" r:id="rId25"/>
    <p:sldId id="286" r:id="rId26"/>
    <p:sldId id="296" r:id="rId27"/>
    <p:sldId id="297" r:id="rId28"/>
    <p:sldId id="298" r:id="rId29"/>
    <p:sldId id="299" r:id="rId30"/>
    <p:sldId id="333" r:id="rId31"/>
    <p:sldId id="334" r:id="rId32"/>
    <p:sldId id="335" r:id="rId33"/>
    <p:sldId id="336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6" r:id="rId53"/>
    <p:sldId id="350" r:id="rId54"/>
    <p:sldId id="349" r:id="rId55"/>
    <p:sldId id="351" r:id="rId56"/>
    <p:sldId id="352" r:id="rId57"/>
    <p:sldId id="353" r:id="rId58"/>
    <p:sldId id="354" r:id="rId59"/>
    <p:sldId id="357" r:id="rId60"/>
    <p:sldId id="356" r:id="rId61"/>
    <p:sldId id="360" r:id="rId62"/>
    <p:sldId id="359" r:id="rId63"/>
    <p:sldId id="361" r:id="rId64"/>
    <p:sldId id="363" r:id="rId65"/>
    <p:sldId id="364" r:id="rId66"/>
    <p:sldId id="332" r:id="rId67"/>
    <p:sldId id="311" r:id="rId68"/>
    <p:sldId id="312" r:id="rId69"/>
    <p:sldId id="313" r:id="rId70"/>
    <p:sldId id="315" r:id="rId71"/>
    <p:sldId id="316" r:id="rId72"/>
    <p:sldId id="317" r:id="rId73"/>
    <p:sldId id="318" r:id="rId74"/>
    <p:sldId id="337" r:id="rId75"/>
    <p:sldId id="319" r:id="rId76"/>
    <p:sldId id="320" r:id="rId77"/>
    <p:sldId id="321" r:id="rId78"/>
    <p:sldId id="322" r:id="rId79"/>
    <p:sldId id="324" r:id="rId80"/>
    <p:sldId id="325" r:id="rId81"/>
    <p:sldId id="326" r:id="rId82"/>
    <p:sldId id="327" r:id="rId83"/>
    <p:sldId id="365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DF1E-FA5F-4A09-A9FF-3F5FC849F937}" type="datetimeFigureOut">
              <a:rPr lang="cs-CZ" smtClean="0"/>
              <a:t>11. 11. 2017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2483D-84D5-42B8-B4B1-C531AA11CF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59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9BADF0D2-92E9-428F-87E0-D33ED442EA79}" type="slidenum">
              <a:t>46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C672FC58-3F9C-47B4-A73C-A194EFAB744F}" type="slidenum">
              <a:t>46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91196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91DCA5CD-E68A-4FD9-ABC2-FC03E2441CA3}" type="slidenum">
              <a:t>56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9E08B101-1FF6-43FE-99DB-9F241D02E4C2}" type="slidenum">
              <a:t>56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2038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E24F975B-5556-4F3C-9288-C7CC5B78E3EF}" type="slidenum">
              <a:t>57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D59D6067-B1F6-4E00-9531-5C02A0C512D9}" type="slidenum">
              <a:t>57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11417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62B1B889-2922-4330-808B-33E25D1D82E9}" type="slidenum">
              <a:t>58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949F688E-9943-40AD-B905-217D24073A4A}" type="slidenum">
              <a:t>58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90321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50E2CAE4-BEDC-43BA-888A-2A5230BAB1ED}" type="slidenum">
              <a:t>59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32701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BA8EDED1-E4C5-4E22-A853-7510A1BB30A0}" type="slidenum">
              <a:t>60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23998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1CDF4048-A139-4B0C-89DB-F0D55090607C}" type="slidenum">
              <a:t>61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83951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03E71CAF-48E9-46B7-AE78-7CA2435F604B}" type="slidenum">
              <a:t>62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6553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55FFAEF1-25D6-4105-9203-CDCFA24871C6}" type="slidenum">
              <a:t>63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76555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55FFAEF1-25D6-4105-9203-CDCFA24871C6}" type="slidenum">
              <a:t>64</a:t>
            </a:fld>
            <a:endParaRPr lang="cs-CZ"/>
          </a:p>
        </p:txBody>
      </p:sp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/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695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9A59A73D-FFBC-4DF8-A026-A9BEE0770941}" type="slidenum">
              <a:t>47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867E6AC9-A9B4-4C2D-9557-53569CB38916}" type="slidenum">
              <a:t>47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6401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EF31A1F8-4DB5-4504-8DA6-D176D09C10A3}" type="slidenum">
              <a:t>48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75479EE9-2041-4D70-AEAD-D97EC9362D64}" type="slidenum">
              <a:t>48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5361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7E05B679-C119-42AC-B090-8DB9AC6927D9}" type="slidenum">
              <a:t>49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64A10BD-438A-4920-B80A-6FBC81ACB02F}" type="slidenum">
              <a:t>49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84982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7DC3CAE7-6CAB-4A4C-8A0C-DED6F067A66E}" type="slidenum">
              <a:t>50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F17C0832-22E1-4118-BA25-89B1A499D21F}" type="slidenum">
              <a:t>50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51936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CC53DFCB-EBC9-483B-8B82-91F930D63547}" type="slidenum">
              <a:t>51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F1FDE1B3-A062-4A3B-A0C7-CD37DA12FA2B}" type="slidenum">
              <a:t>51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056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D5B3AAAA-D7E4-4E33-846D-410608672BBC}" type="slidenum">
              <a:t>53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62353084-2390-4067-89B0-6603AE8E63B2}" type="slidenum">
              <a:t>53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4216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98F69A6D-21C7-4238-9514-AA66405EFC81}" type="slidenum">
              <a:t>54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B2061908-91E1-41A5-8850-40A859C8BB27}" type="slidenum">
              <a:t>54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1739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A29E0117-357E-4247-B300-23363E9621D5}" type="slidenum">
              <a:t>55</a:t>
            </a:fld>
            <a:endParaRPr lang="cs-CZ"/>
          </a:p>
        </p:txBody>
      </p:sp>
      <p:sp>
        <p:nvSpPr>
          <p:cNvPr id="2" name="Rectangle 7"/>
          <p:cNvSpPr/>
          <p:nvPr/>
        </p:nvSpPr>
        <p:spPr>
          <a:xfrm>
            <a:off x="4280040" y="10156680"/>
            <a:ext cx="3276359" cy="53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fld id="{00E3ED9B-CC90-4309-800B-0E789624EDE2}" type="slidenum">
              <a:t>55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Zástupný symbol pro obrázek snímku 2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ro poznámky 3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</p:spPr>
        <p:txBody>
          <a:bodyPr>
            <a:spAutoFit/>
          </a:bodyPr>
          <a:lstStyle/>
          <a:p>
            <a:pPr marL="216000" indent="-216000">
              <a:tabLst/>
            </a:pPr>
            <a:endParaRPr lang="cs-CZ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18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8C19-82BA-4E71-B3EE-1F268B3161E4}" type="datetimeFigureOut">
              <a:rPr lang="cs-CZ" smtClean="0"/>
              <a:t>11. 11. 2017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9BBE-2195-41EA-B530-EAA5FEDB3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3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8C19-82BA-4E71-B3EE-1F268B3161E4}" type="datetimeFigureOut">
              <a:rPr lang="cs-CZ" smtClean="0"/>
              <a:t>11. 11. 2017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9BBE-2195-41EA-B530-EAA5FEDB3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30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8C19-82BA-4E71-B3EE-1F268B3161E4}" type="datetimeFigureOut">
              <a:rPr lang="cs-CZ" smtClean="0"/>
              <a:t>11. 11. 2017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9BBE-2195-41EA-B530-EAA5FEDB3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2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8C19-82BA-4E71-B3EE-1F268B3161E4}" type="datetimeFigureOut">
              <a:rPr lang="cs-CZ" smtClean="0"/>
              <a:t>11. 11. 2017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9BBE-2195-41EA-B530-EAA5FEDB3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11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8C19-82BA-4E71-B3EE-1F268B3161E4}" type="datetimeFigureOut">
              <a:rPr lang="cs-CZ" smtClean="0"/>
              <a:t>11. 11. 2017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9BBE-2195-41EA-B530-EAA5FEDB3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73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8C19-82BA-4E71-B3EE-1F268B3161E4}" type="datetimeFigureOut">
              <a:rPr lang="cs-CZ" smtClean="0"/>
              <a:t>11. 11. 2017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9BBE-2195-41EA-B530-EAA5FEDB3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36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8C19-82BA-4E71-B3EE-1F268B3161E4}" type="datetimeFigureOut">
              <a:rPr lang="cs-CZ" smtClean="0"/>
              <a:t>11. 11. 2017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9BBE-2195-41EA-B530-EAA5FEDB3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40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8C19-82BA-4E71-B3EE-1F268B3161E4}" type="datetimeFigureOut">
              <a:rPr lang="cs-CZ" smtClean="0"/>
              <a:t>11. 11. 2017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9BBE-2195-41EA-B530-EAA5FEDB3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94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8C19-82BA-4E71-B3EE-1F268B3161E4}" type="datetimeFigureOut">
              <a:rPr lang="cs-CZ" smtClean="0"/>
              <a:t>11. 11. 2017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9BBE-2195-41EA-B530-EAA5FEDB3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30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8C19-82BA-4E71-B3EE-1F268B3161E4}" type="datetimeFigureOut">
              <a:rPr lang="cs-CZ" smtClean="0"/>
              <a:t>11. 11. 2017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9BBE-2195-41EA-B530-EAA5FEDB3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2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8C19-82BA-4E71-B3EE-1F268B3161E4}" type="datetimeFigureOut">
              <a:rPr lang="cs-CZ" smtClean="0"/>
              <a:t>11. 11. 2017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9BBE-2195-41EA-B530-EAA5FEDB3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53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A8C19-82BA-4E71-B3EE-1F268B3161E4}" type="datetimeFigureOut">
              <a:rPr lang="cs-CZ" smtClean="0"/>
              <a:t>11. 11. 2017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39BBE-2195-41EA-B530-EAA5FEDB3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737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x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lang/cs/salman_khan_let_s_use_video_to_reinvent_education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otikik/how-to-make-awesome-diagrams-for-your-slide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nfogr.a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iktochart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asel.ly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ipity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imerime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cacoo.co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mind.sourceforge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3DE3CD-7CD5-4184-82A3-89281EB36D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Tvorba digitálního obsahu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4C5FF7D-074F-4BDD-B66B-1D10067263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90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e-</a:t>
            </a:r>
            <a:r>
              <a:rPr lang="cs-CZ" dirty="0" err="1"/>
              <a:t>learning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i="1" dirty="0"/>
              <a:t>E-</a:t>
            </a:r>
            <a:r>
              <a:rPr lang="cs-CZ" i="1" dirty="0" err="1"/>
              <a:t>learning</a:t>
            </a:r>
            <a:r>
              <a:rPr lang="cs-CZ" i="1" dirty="0"/>
              <a:t> je výuka s využitím výpočetní techniky a internetu.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E-</a:t>
            </a:r>
            <a:r>
              <a:rPr lang="cs-CZ" i="1" dirty="0" err="1"/>
              <a:t>learning</a:t>
            </a:r>
            <a:r>
              <a:rPr lang="cs-CZ" i="1" dirty="0"/>
              <a:t> je v podstatě jakékoli využívání elektronických materiálních a didaktických prostředků k efektivnímu dosažení vzdělávacího cíle s tím, že je realizován zejména/nejenom prostřednictvím počítačových sítí. V českém prostředí spojován zejména s řízeným studiem v rámci LMS.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E-</a:t>
            </a:r>
            <a:r>
              <a:rPr lang="cs-CZ" i="1" dirty="0" err="1"/>
              <a:t>learning</a:t>
            </a:r>
            <a:r>
              <a:rPr lang="cs-CZ" i="1" dirty="0"/>
              <a:t> je vzdělávací proces, využívající informační a komunikační technologie k tvorbě kurzů, k distribuci studijního obsahu, komunikaci mezi studenty a pedagogy a k řízení studia.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E-</a:t>
            </a:r>
            <a:r>
              <a:rPr lang="cs-CZ" i="1" dirty="0" err="1"/>
              <a:t>learning</a:t>
            </a:r>
            <a:r>
              <a:rPr lang="cs-CZ" i="1" dirty="0"/>
              <a:t> je forma vzdělávání využívající multimediální prvky - prezentace a texty s odkazy, animované sekvence, video snímky, sdílené pracovní plochy, komunikaci s lektorem a spolužáky, testy, elektronické modely procesů, atd. v systému pro řízení studia (LMS).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Jde o takový typ učení, při němž získávání a používání znalostí je distribuováno a usnadňováno elektronickými zařízeními.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E-</a:t>
            </a:r>
            <a:r>
              <a:rPr lang="cs-CZ" i="1" dirty="0" err="1"/>
              <a:t>learning</a:t>
            </a:r>
            <a:r>
              <a:rPr lang="cs-CZ" i="1" dirty="0"/>
              <a:t> zahrnuje jak teorii a výzkum, tak i jakýko­liv vzdělávací proces (s různým stupněm intencionality), v němž jsou v souladu s etickými principy používány informač­ní a komunikační technologie pracující s daty v elektronické podobě. Způsob využívání prostředků ICT a dostupnost učebních materiálů jsou závislé především na vzdělávacích cílech a obsa­hu, charakteru vzdělávacího prostředí, potřebách a možnostech všech aktérů vzdělávacího procesu.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70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Moodle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Modular Object-Oriented Dynamic Learning Environment</a:t>
            </a:r>
            <a:endParaRPr lang="cs-CZ" dirty="0"/>
          </a:p>
          <a:p>
            <a:r>
              <a:rPr lang="cs-CZ" dirty="0"/>
              <a:t>Open source LMS</a:t>
            </a:r>
          </a:p>
          <a:p>
            <a:endParaRPr lang="cs-CZ" dirty="0"/>
          </a:p>
          <a:p>
            <a:pPr lvl="1"/>
            <a:r>
              <a:rPr lang="cs-CZ" dirty="0"/>
              <a:t>Studijní materiály ve formě HTML stránek, souborů ke stažení, </a:t>
            </a:r>
            <a:r>
              <a:rPr lang="cs-CZ" dirty="0" err="1"/>
              <a:t>Flash</a:t>
            </a:r>
            <a:r>
              <a:rPr lang="cs-CZ" dirty="0"/>
              <a:t> animací, strukturovaných přednášek apod.</a:t>
            </a:r>
          </a:p>
          <a:p>
            <a:pPr lvl="1"/>
            <a:r>
              <a:rPr lang="cs-CZ" dirty="0"/>
              <a:t>Diskusní fóra.</a:t>
            </a:r>
          </a:p>
          <a:p>
            <a:pPr lvl="1"/>
            <a:r>
              <a:rPr lang="cs-CZ" dirty="0"/>
              <a:t>Úkoly.</a:t>
            </a:r>
          </a:p>
          <a:p>
            <a:pPr lvl="1"/>
            <a:r>
              <a:rPr lang="cs-CZ" dirty="0"/>
              <a:t>Automaticky vyhodnocované testy.</a:t>
            </a:r>
          </a:p>
          <a:p>
            <a:pPr lvl="1"/>
            <a:r>
              <a:rPr lang="cs-CZ" dirty="0"/>
              <a:t>Slovníky a databáze</a:t>
            </a:r>
          </a:p>
          <a:p>
            <a:pPr lvl="1"/>
            <a:r>
              <a:rPr lang="cs-CZ" dirty="0"/>
              <a:t>Ankety</a:t>
            </a:r>
          </a:p>
        </p:txBody>
      </p:sp>
    </p:spTree>
    <p:extLst>
      <p:ext uri="{BB962C8B-B14F-4D97-AF65-F5344CB8AC3E}">
        <p14:creationId xmlns:p14="http://schemas.microsoft.com/office/powerpoint/2010/main" val="306479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Moodle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MOODLE = </a:t>
            </a:r>
            <a:r>
              <a:rPr lang="en-US" dirty="0">
                <a:effectLst/>
              </a:rPr>
              <a:t>modular object-oriented dynamic learning environment</a:t>
            </a:r>
            <a:endParaRPr lang="cs-CZ" dirty="0"/>
          </a:p>
          <a:p>
            <a:r>
              <a:rPr lang="cs-CZ" dirty="0"/>
              <a:t>GNU-GPL</a:t>
            </a:r>
          </a:p>
          <a:p>
            <a:r>
              <a:rPr lang="cs-CZ" dirty="0"/>
              <a:t>První verze 1999, doba podpory je dva roky na verzi, pak je třeba provést upgrade</a:t>
            </a:r>
          </a:p>
          <a:p>
            <a:r>
              <a:rPr lang="cs-CZ" dirty="0"/>
              <a:t>„E</a:t>
            </a:r>
            <a:r>
              <a:rPr lang="cs-CZ" dirty="0">
                <a:effectLst/>
              </a:rPr>
              <a:t>xistuje minimálně 7 miliónů kurzů, které prochází asi 70 miliónů unikátních uživatelů z 227 zemí světa. Nejvíce registrovaných webů s </a:t>
            </a:r>
            <a:r>
              <a:rPr lang="cs-CZ" dirty="0" err="1">
                <a:effectLst/>
              </a:rPr>
              <a:t>Moodle</a:t>
            </a:r>
            <a:r>
              <a:rPr lang="cs-CZ" dirty="0">
                <a:effectLst/>
              </a:rPr>
              <a:t> mají USA – 8600, následované Španělskem 4700, Brazílií 3700 a téměř třemi tisíci ve Spojeném království.</a:t>
            </a:r>
            <a:r>
              <a:rPr lang="cs-CZ" dirty="0"/>
              <a:t>“</a:t>
            </a:r>
          </a:p>
          <a:p>
            <a:r>
              <a:rPr lang="cs-CZ" dirty="0">
                <a:effectLst/>
              </a:rPr>
              <a:t>Problémem je velká fragmentace - největší podíl má verze 1.9 z roku 2008, která nemá již tři roky technickou podporu ani bezpečnostní úpravy.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62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moduly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effectLst/>
              </a:rPr>
              <a:t>Slovníky a databáze</a:t>
            </a:r>
          </a:p>
          <a:p>
            <a:r>
              <a:rPr lang="cs-CZ" dirty="0">
                <a:effectLst/>
              </a:rPr>
              <a:t>Ankety, průzkumy, dotazování</a:t>
            </a:r>
          </a:p>
          <a:p>
            <a:r>
              <a:rPr lang="cs-CZ" dirty="0">
                <a:effectLst/>
              </a:rPr>
              <a:t>Diskusní fóra</a:t>
            </a:r>
          </a:p>
          <a:p>
            <a:r>
              <a:rPr lang="cs-CZ" dirty="0">
                <a:effectLst/>
              </a:rPr>
              <a:t>Chat</a:t>
            </a:r>
          </a:p>
          <a:p>
            <a:r>
              <a:rPr lang="cs-CZ" dirty="0">
                <a:effectLst/>
              </a:rPr>
              <a:t>Testy</a:t>
            </a:r>
          </a:p>
          <a:p>
            <a:r>
              <a:rPr lang="cs-CZ" dirty="0">
                <a:effectLst/>
              </a:rPr>
              <a:t>Přednáška</a:t>
            </a:r>
          </a:p>
          <a:p>
            <a:r>
              <a:rPr lang="cs-CZ" dirty="0">
                <a:effectLst/>
              </a:rPr>
              <a:t>Workshop</a:t>
            </a:r>
          </a:p>
          <a:p>
            <a:r>
              <a:rPr lang="cs-CZ" dirty="0">
                <a:effectLst/>
              </a:rPr>
              <a:t>Wiki</a:t>
            </a:r>
          </a:p>
          <a:p>
            <a:r>
              <a:rPr lang="cs-CZ" dirty="0">
                <a:effectLst/>
              </a:rPr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117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 činností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Event</a:t>
            </a:r>
            <a:r>
              <a:rPr lang="cs-CZ" dirty="0"/>
              <a:t> monitoring</a:t>
            </a:r>
          </a:p>
          <a:p>
            <a:r>
              <a:rPr lang="cs-CZ" dirty="0"/>
              <a:t>Souhrnné statistiky</a:t>
            </a:r>
          </a:p>
          <a:p>
            <a:r>
              <a:rPr lang="cs-CZ" dirty="0" err="1"/>
              <a:t>Participation</a:t>
            </a:r>
            <a:r>
              <a:rPr lang="cs-CZ" dirty="0"/>
              <a:t> report</a:t>
            </a:r>
          </a:p>
          <a:p>
            <a:r>
              <a:rPr lang="cs-CZ" dirty="0" err="1"/>
              <a:t>Activity</a:t>
            </a:r>
            <a:r>
              <a:rPr lang="cs-CZ" dirty="0"/>
              <a:t> report</a:t>
            </a:r>
          </a:p>
          <a:p>
            <a:r>
              <a:rPr lang="cs-CZ" dirty="0"/>
              <a:t>Log soubory</a:t>
            </a:r>
          </a:p>
          <a:p>
            <a:r>
              <a:rPr lang="cs-CZ" dirty="0"/>
              <a:t>Odznáčky</a:t>
            </a:r>
          </a:p>
          <a:p>
            <a:r>
              <a:rPr lang="cs-CZ" dirty="0"/>
              <a:t>Externí nástroje: </a:t>
            </a:r>
            <a:r>
              <a:rPr lang="cs-CZ" dirty="0" err="1"/>
              <a:t>Piwik</a:t>
            </a:r>
            <a:r>
              <a:rPr lang="cs-CZ" dirty="0"/>
              <a:t> </a:t>
            </a:r>
            <a:r>
              <a:rPr lang="cs-CZ" dirty="0" err="1"/>
              <a:t>Analytics</a:t>
            </a:r>
            <a:r>
              <a:rPr lang="cs-CZ" dirty="0"/>
              <a:t> či </a:t>
            </a:r>
            <a:r>
              <a:rPr lang="cs-CZ" dirty="0" err="1"/>
              <a:t>SmartKlass</a:t>
            </a:r>
            <a:r>
              <a:rPr lang="cs-CZ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40585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prostředí pro práci s e-</a:t>
            </a:r>
            <a:r>
              <a:rPr lang="cs-CZ" dirty="0" err="1"/>
              <a:t>learningem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Absorb</a:t>
            </a:r>
            <a:r>
              <a:rPr lang="cs-CZ" dirty="0"/>
              <a:t> LMS, </a:t>
            </a:r>
            <a:r>
              <a:rPr lang="cs-CZ" dirty="0" err="1"/>
              <a:t>Canvas</a:t>
            </a:r>
            <a:r>
              <a:rPr lang="cs-CZ" dirty="0"/>
              <a:t> LMS, </a:t>
            </a:r>
            <a:r>
              <a:rPr lang="cs-CZ" dirty="0" err="1"/>
              <a:t>CourseSites</a:t>
            </a:r>
            <a:r>
              <a:rPr lang="cs-CZ" dirty="0"/>
              <a:t>, </a:t>
            </a:r>
            <a:r>
              <a:rPr lang="cs-CZ" dirty="0" err="1"/>
              <a:t>Edmodo</a:t>
            </a:r>
            <a:r>
              <a:rPr lang="cs-CZ" dirty="0"/>
              <a:t> Google </a:t>
            </a:r>
            <a:r>
              <a:rPr lang="cs-CZ" dirty="0" err="1"/>
              <a:t>Classroom</a:t>
            </a:r>
            <a:r>
              <a:rPr lang="cs-CZ" dirty="0"/>
              <a:t>, Haiku Learning, </a:t>
            </a:r>
            <a:r>
              <a:rPr lang="cs-CZ" dirty="0" err="1"/>
              <a:t>iTřída</a:t>
            </a:r>
            <a:r>
              <a:rPr lang="cs-CZ" dirty="0"/>
              <a:t>, IS MU, </a:t>
            </a:r>
            <a:r>
              <a:rPr lang="cs-CZ" dirty="0" err="1"/>
              <a:t>Kornukopia</a:t>
            </a:r>
            <a:r>
              <a:rPr lang="cs-CZ" dirty="0"/>
              <a:t>, </a:t>
            </a:r>
            <a:r>
              <a:rPr lang="cs-CZ" dirty="0" err="1"/>
              <a:t>Moodle</a:t>
            </a:r>
            <a:r>
              <a:rPr lang="cs-CZ" dirty="0"/>
              <a:t>, Neo LMS, Open </a:t>
            </a:r>
            <a:r>
              <a:rPr lang="cs-CZ" dirty="0" err="1"/>
              <a:t>EdX</a:t>
            </a:r>
            <a:r>
              <a:rPr lang="cs-CZ" dirty="0"/>
              <a:t>, </a:t>
            </a:r>
            <a:r>
              <a:rPr lang="cs-CZ" dirty="0" err="1"/>
              <a:t>OpenLearning</a:t>
            </a:r>
            <a:r>
              <a:rPr lang="cs-CZ" dirty="0"/>
              <a:t>, </a:t>
            </a:r>
            <a:r>
              <a:rPr lang="cs-CZ" dirty="0" err="1"/>
              <a:t>Sakai</a:t>
            </a:r>
            <a:r>
              <a:rPr lang="cs-CZ" dirty="0"/>
              <a:t>, </a:t>
            </a:r>
            <a:r>
              <a:rPr lang="cs-CZ" dirty="0" err="1"/>
              <a:t>Schoology</a:t>
            </a:r>
            <a:r>
              <a:rPr lang="cs-CZ" dirty="0"/>
              <a:t>, </a:t>
            </a:r>
            <a:r>
              <a:rPr lang="cs-CZ" dirty="0" err="1"/>
              <a:t>WebStudy</a:t>
            </a:r>
            <a:r>
              <a:rPr lang="cs-CZ" dirty="0"/>
              <a:t>, …</a:t>
            </a:r>
          </a:p>
          <a:p>
            <a:r>
              <a:rPr lang="cs-CZ" dirty="0" err="1"/>
              <a:t>cMOOC</a:t>
            </a:r>
            <a:r>
              <a:rPr lang="cs-CZ" dirty="0"/>
              <a:t> </a:t>
            </a:r>
            <a:r>
              <a:rPr lang="cs-CZ" dirty="0" err="1"/>
              <a:t>virtual</a:t>
            </a:r>
            <a:r>
              <a:rPr lang="cs-CZ" dirty="0"/>
              <a:t> learning environment</a:t>
            </a:r>
          </a:p>
          <a:p>
            <a:r>
              <a:rPr lang="cs-CZ" dirty="0"/>
              <a:t>Každé sleduje jiné cíle a proto vypadá jinak.</a:t>
            </a:r>
          </a:p>
        </p:txBody>
      </p:sp>
    </p:spTree>
    <p:extLst>
      <p:ext uri="{BB962C8B-B14F-4D97-AF65-F5344CB8AC3E}">
        <p14:creationId xmlns:p14="http://schemas.microsoft.com/office/powerpoint/2010/main" val="57870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e-</a:t>
            </a:r>
            <a:r>
              <a:rPr lang="cs-CZ" dirty="0" err="1"/>
              <a:t>learningu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67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Typická struktura:</a:t>
            </a:r>
          </a:p>
          <a:p>
            <a:pPr lvl="1"/>
            <a:r>
              <a:rPr lang="cs-CZ" dirty="0"/>
              <a:t>Motivace</a:t>
            </a:r>
          </a:p>
          <a:p>
            <a:pPr lvl="1"/>
            <a:r>
              <a:rPr lang="cs-CZ" dirty="0"/>
              <a:t>Kolik mi to zabere času</a:t>
            </a:r>
          </a:p>
          <a:p>
            <a:pPr lvl="1"/>
            <a:r>
              <a:rPr lang="cs-CZ" dirty="0"/>
              <a:t>Základní materiál</a:t>
            </a:r>
          </a:p>
          <a:p>
            <a:pPr lvl="1"/>
            <a:r>
              <a:rPr lang="cs-CZ" dirty="0"/>
              <a:t>Rozšiřující materiály</a:t>
            </a:r>
          </a:p>
          <a:p>
            <a:pPr lvl="1"/>
            <a:r>
              <a:rPr lang="cs-CZ" dirty="0"/>
              <a:t>Test, úkol, evaluace</a:t>
            </a:r>
          </a:p>
          <a:p>
            <a:pPr lvl="1"/>
            <a:r>
              <a:rPr lang="cs-CZ" dirty="0"/>
              <a:t>Zpětná vazba</a:t>
            </a:r>
          </a:p>
        </p:txBody>
      </p:sp>
    </p:spTree>
    <p:extLst>
      <p:ext uri="{BB962C8B-B14F-4D97-AF65-F5344CB8AC3E}">
        <p14:creationId xmlns:p14="http://schemas.microsoft.com/office/powerpoint/2010/main" val="1032022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text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Odborný x studijní text</a:t>
            </a:r>
          </a:p>
          <a:p>
            <a:r>
              <a:rPr lang="cs-CZ" dirty="0"/>
              <a:t>Úvod:</a:t>
            </a:r>
          </a:p>
          <a:p>
            <a:pPr lvl="1"/>
            <a:r>
              <a:rPr lang="cs-CZ" dirty="0"/>
              <a:t>Anotace</a:t>
            </a:r>
          </a:p>
          <a:p>
            <a:pPr lvl="1"/>
            <a:r>
              <a:rPr lang="cs-CZ" dirty="0"/>
              <a:t>Motivace</a:t>
            </a:r>
          </a:p>
          <a:p>
            <a:pPr lvl="1"/>
            <a:r>
              <a:rPr lang="cs-CZ" dirty="0"/>
              <a:t>Časová náročnost</a:t>
            </a:r>
          </a:p>
          <a:p>
            <a:pPr lvl="1"/>
            <a:r>
              <a:rPr lang="cs-CZ" dirty="0"/>
              <a:t>Slovníček pojmů</a:t>
            </a:r>
          </a:p>
          <a:p>
            <a:pPr lvl="1"/>
            <a:r>
              <a:rPr lang="cs-CZ" dirty="0"/>
              <a:t>Ikonky</a:t>
            </a:r>
          </a:p>
          <a:p>
            <a:r>
              <a:rPr lang="cs-CZ" dirty="0"/>
              <a:t>Text strukturovaný s příklady. Práce s rámečky, ikonkami, odrážkami, nadpisy, …</a:t>
            </a:r>
          </a:p>
          <a:p>
            <a:r>
              <a:rPr lang="cs-CZ" dirty="0"/>
              <a:t>Na konci má být shrnutí</a:t>
            </a:r>
          </a:p>
          <a:p>
            <a:r>
              <a:rPr lang="cs-CZ" dirty="0"/>
              <a:t>Čím více online tím více grafiky a kratšího textu</a:t>
            </a:r>
          </a:p>
        </p:txBody>
      </p:sp>
      <p:pic>
        <p:nvPicPr>
          <p:cNvPr id="6" name="Picture 2" descr="http://clanky.rvp.cz/wp-content/upload/obrazky/14539/2.jpg?094439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97332"/>
            <a:ext cx="4879403" cy="39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35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Test hodnotí, zda frekventant umí látku v požadovaném rozsahu</a:t>
            </a:r>
          </a:p>
          <a:p>
            <a:r>
              <a:rPr lang="cs-CZ" dirty="0"/>
              <a:t>Mohou být </a:t>
            </a:r>
            <a:r>
              <a:rPr lang="cs-CZ" dirty="0" err="1"/>
              <a:t>autoevaluační</a:t>
            </a:r>
            <a:r>
              <a:rPr lang="cs-CZ" dirty="0"/>
              <a:t> nebo jen evaluační</a:t>
            </a:r>
          </a:p>
          <a:p>
            <a:r>
              <a:rPr lang="cs-CZ" dirty="0"/>
              <a:t>Je třeba dodržovat zásady:</a:t>
            </a:r>
          </a:p>
          <a:p>
            <a:pPr lvl="1"/>
            <a:r>
              <a:rPr lang="cs-CZ" dirty="0"/>
              <a:t>Žádná z možností nemůže být úplně „mimo“</a:t>
            </a:r>
          </a:p>
          <a:p>
            <a:pPr lvl="1"/>
            <a:r>
              <a:rPr lang="cs-CZ" dirty="0"/>
              <a:t>Otázky na Ano či Ne jsou téměř k ničemu</a:t>
            </a:r>
          </a:p>
          <a:p>
            <a:pPr lvl="1"/>
            <a:r>
              <a:rPr lang="cs-CZ" dirty="0"/>
              <a:t>Vyvarujte se záporů v otázkách i odpovědích</a:t>
            </a:r>
          </a:p>
          <a:p>
            <a:pPr lvl="1"/>
            <a:r>
              <a:rPr lang="cs-CZ" dirty="0"/>
              <a:t>U špatných odpovědí napište, proč jsou špatné</a:t>
            </a:r>
          </a:p>
          <a:p>
            <a:pPr lvl="1"/>
            <a:r>
              <a:rPr lang="cs-CZ" dirty="0"/>
              <a:t>Otázka musí mít nějaký cíl</a:t>
            </a:r>
          </a:p>
          <a:p>
            <a:pPr lvl="1"/>
            <a:r>
              <a:rPr lang="cs-CZ" dirty="0"/>
              <a:t>Otázky by měly pokrývat celou látku</a:t>
            </a:r>
          </a:p>
          <a:p>
            <a:pPr lvl="1"/>
            <a:r>
              <a:rPr lang="cs-CZ" dirty="0"/>
              <a:t>Měly by zapojovat více rovin (</a:t>
            </a:r>
            <a:r>
              <a:rPr lang="cs-CZ" dirty="0" err="1"/>
              <a:t>Bloomova</a:t>
            </a:r>
            <a:r>
              <a:rPr lang="cs-CZ" dirty="0"/>
              <a:t> taxonomie)</a:t>
            </a:r>
          </a:p>
        </p:txBody>
      </p:sp>
    </p:spTree>
    <p:extLst>
      <p:ext uri="{BB962C8B-B14F-4D97-AF65-F5344CB8AC3E}">
        <p14:creationId xmlns:p14="http://schemas.microsoft.com/office/powerpoint/2010/main" val="420813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523906-40C5-4F2E-B858-45B3D55A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druhy obsahu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9F439B6-88DE-447D-B2D0-7D9A11404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E-learning</a:t>
            </a:r>
          </a:p>
          <a:p>
            <a:r>
              <a:rPr lang="cs-CZ" dirty="0"/>
              <a:t>Fotografie</a:t>
            </a:r>
          </a:p>
          <a:p>
            <a:r>
              <a:rPr lang="cs-CZ" dirty="0" smtClean="0"/>
              <a:t>Texty, poznámky</a:t>
            </a:r>
          </a:p>
          <a:p>
            <a:r>
              <a:rPr lang="cs-CZ" dirty="0" err="1" smtClean="0"/>
              <a:t>Infografiky</a:t>
            </a:r>
            <a:r>
              <a:rPr lang="cs-CZ" dirty="0" smtClean="0"/>
              <a:t> a diagramy</a:t>
            </a:r>
            <a:endParaRPr lang="cs-CZ" dirty="0"/>
          </a:p>
          <a:p>
            <a:r>
              <a:rPr lang="cs-CZ" dirty="0" smtClean="0"/>
              <a:t>Videa</a:t>
            </a:r>
            <a:endParaRPr lang="cs-CZ" dirty="0"/>
          </a:p>
          <a:p>
            <a:r>
              <a:rPr lang="cs-CZ" dirty="0"/>
              <a:t>Kód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92315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vzdělávací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Audio</a:t>
            </a:r>
          </a:p>
          <a:p>
            <a:r>
              <a:rPr lang="cs-CZ" dirty="0"/>
              <a:t>Video</a:t>
            </a:r>
          </a:p>
          <a:p>
            <a:r>
              <a:rPr lang="cs-CZ" dirty="0"/>
              <a:t>Video návody</a:t>
            </a:r>
          </a:p>
          <a:p>
            <a:r>
              <a:rPr lang="cs-CZ" dirty="0"/>
              <a:t>Rozšiřující materiály</a:t>
            </a:r>
          </a:p>
          <a:p>
            <a:r>
              <a:rPr lang="cs-CZ" dirty="0"/>
              <a:t>Možnost tvorby opakování či shrnutí formou presentace</a:t>
            </a:r>
          </a:p>
          <a:p>
            <a:r>
              <a:rPr lang="cs-CZ" dirty="0"/>
              <a:t>Myšlenkové mapy</a:t>
            </a:r>
          </a:p>
          <a:p>
            <a:r>
              <a:rPr lang="cs-CZ" dirty="0"/>
              <a:t>Pracovní listy</a:t>
            </a:r>
          </a:p>
          <a:p>
            <a:r>
              <a:rPr lang="cs-CZ" dirty="0"/>
              <a:t>Domácí úkoly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  <a:p>
            <a:r>
              <a:rPr lang="cs-CZ" dirty="0"/>
              <a:t>Možnost sledování plnění, práce s odznáčky, </a:t>
            </a:r>
            <a:r>
              <a:rPr lang="cs-CZ" dirty="0" err="1"/>
              <a:t>gamifikace</a:t>
            </a:r>
            <a:r>
              <a:rPr lang="cs-CZ" dirty="0"/>
              <a:t>, vzájemné hodnocení…</a:t>
            </a:r>
          </a:p>
        </p:txBody>
      </p:sp>
    </p:spTree>
    <p:extLst>
      <p:ext uri="{BB962C8B-B14F-4D97-AF65-F5344CB8AC3E}">
        <p14:creationId xmlns:p14="http://schemas.microsoft.com/office/powerpoint/2010/main" val="430331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platformy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368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edX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https://www.edx.org</a:t>
            </a:r>
            <a:endParaRPr lang="cs-CZ" dirty="0"/>
          </a:p>
          <a:p>
            <a:r>
              <a:rPr lang="en-US" dirty="0"/>
              <a:t>Harvard University a Massachusetts Institute of </a:t>
            </a:r>
            <a:r>
              <a:rPr lang="cs-CZ" dirty="0"/>
              <a:t>Technology.</a:t>
            </a:r>
          </a:p>
          <a:p>
            <a:r>
              <a:rPr lang="cs-CZ" dirty="0"/>
              <a:t>Dnes se postupně přidávají další.</a:t>
            </a:r>
          </a:p>
          <a:p>
            <a:r>
              <a:rPr lang="cs-CZ" dirty="0"/>
              <a:t>Spojení videa, diskusí, projektů a testů.</a:t>
            </a:r>
          </a:p>
          <a:p>
            <a:r>
              <a:rPr lang="cs-CZ" dirty="0"/>
              <a:t>Možnost zisku certifikátu</a:t>
            </a:r>
          </a:p>
        </p:txBody>
      </p:sp>
    </p:spTree>
    <p:extLst>
      <p:ext uri="{BB962C8B-B14F-4D97-AF65-F5344CB8AC3E}">
        <p14:creationId xmlns:p14="http://schemas.microsoft.com/office/powerpoint/2010/main" val="109907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https://www.coursera.org</a:t>
            </a:r>
            <a:endParaRPr lang="cs-CZ" dirty="0"/>
          </a:p>
          <a:p>
            <a:r>
              <a:rPr lang="cs-CZ" dirty="0" err="1"/>
              <a:t>Standford</a:t>
            </a:r>
            <a:r>
              <a:rPr lang="cs-CZ" dirty="0"/>
              <a:t> University, University </a:t>
            </a:r>
            <a:r>
              <a:rPr lang="cs-CZ" dirty="0" err="1"/>
              <a:t>of</a:t>
            </a:r>
            <a:r>
              <a:rPr lang="cs-CZ" dirty="0"/>
              <a:t> Michigan,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Pennsylvania</a:t>
            </a:r>
            <a:r>
              <a:rPr lang="cs-CZ" dirty="0"/>
              <a:t>, University </a:t>
            </a:r>
            <a:r>
              <a:rPr lang="cs-CZ" dirty="0" err="1"/>
              <a:t>of</a:t>
            </a:r>
            <a:r>
              <a:rPr lang="cs-CZ" dirty="0"/>
              <a:t> Illinois či </a:t>
            </a:r>
            <a:r>
              <a:rPr lang="cs-CZ" dirty="0" err="1"/>
              <a:t>Princeton</a:t>
            </a:r>
            <a:r>
              <a:rPr lang="cs-CZ" dirty="0"/>
              <a:t> University a postupně se připojují další špičková (nejen) americká univerzitní pracoviště. </a:t>
            </a:r>
          </a:p>
          <a:p>
            <a:r>
              <a:rPr lang="cs-CZ" dirty="0"/>
              <a:t>Tlak na kvalitu, certifikáty.</a:t>
            </a:r>
          </a:p>
          <a:p>
            <a:r>
              <a:rPr lang="cs-CZ" dirty="0"/>
              <a:t>Důraz kladen na video, testy a projekty.</a:t>
            </a:r>
          </a:p>
          <a:p>
            <a:r>
              <a:rPr lang="cs-CZ" dirty="0"/>
              <a:t>201 kurzů</a:t>
            </a:r>
          </a:p>
        </p:txBody>
      </p:sp>
    </p:spTree>
    <p:extLst>
      <p:ext uri="{BB962C8B-B14F-4D97-AF65-F5344CB8AC3E}">
        <p14:creationId xmlns:p14="http://schemas.microsoft.com/office/powerpoint/2010/main" val="3904778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Khan</a:t>
            </a:r>
            <a:r>
              <a:rPr lang="cs-CZ" dirty="0"/>
              <a:t> </a:t>
            </a:r>
            <a:r>
              <a:rPr lang="cs-CZ" dirty="0" err="1"/>
              <a:t>Academy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2006 </a:t>
            </a:r>
            <a:r>
              <a:rPr lang="cs-CZ" dirty="0" err="1"/>
              <a:t>Salman</a:t>
            </a:r>
            <a:r>
              <a:rPr lang="cs-CZ" dirty="0"/>
              <a:t> </a:t>
            </a:r>
            <a:r>
              <a:rPr lang="cs-CZ" dirty="0" err="1"/>
              <a:t>Khan</a:t>
            </a:r>
            <a:endParaRPr lang="cs-CZ" dirty="0"/>
          </a:p>
          <a:p>
            <a:r>
              <a:rPr lang="cs-CZ" dirty="0"/>
              <a:t>Od ZŠ po universitu</a:t>
            </a:r>
          </a:p>
          <a:p>
            <a:r>
              <a:rPr lang="cs-CZ" dirty="0"/>
              <a:t>Základ je ve videu – dnes je jich přes 3500 na </a:t>
            </a:r>
            <a:r>
              <a:rPr lang="cs-CZ" dirty="0" err="1"/>
              <a:t>YouTube</a:t>
            </a:r>
            <a:r>
              <a:rPr lang="cs-CZ" dirty="0"/>
              <a:t>.</a:t>
            </a:r>
          </a:p>
          <a:p>
            <a:r>
              <a:rPr lang="cs-CZ" dirty="0"/>
              <a:t>Hodně matematiky a přírodních věd.</a:t>
            </a:r>
          </a:p>
          <a:p>
            <a:r>
              <a:rPr lang="cs-CZ" dirty="0"/>
              <a:t>Postupně testy, </a:t>
            </a:r>
            <a:r>
              <a:rPr lang="cs-CZ" dirty="0" err="1"/>
              <a:t>gamifikace</a:t>
            </a:r>
            <a:r>
              <a:rPr lang="cs-CZ" dirty="0"/>
              <a:t> a další prvky.</a:t>
            </a:r>
          </a:p>
          <a:p>
            <a:r>
              <a:rPr lang="cs-CZ" dirty="0"/>
              <a:t>http://www.khanacademy.org/</a:t>
            </a:r>
          </a:p>
        </p:txBody>
      </p:sp>
    </p:spTree>
    <p:extLst>
      <p:ext uri="{BB962C8B-B14F-4D97-AF65-F5344CB8AC3E}">
        <p14:creationId xmlns:p14="http://schemas.microsoft.com/office/powerpoint/2010/main" val="197279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Salman</a:t>
            </a:r>
            <a:r>
              <a:rPr lang="cs-CZ" dirty="0"/>
              <a:t> </a:t>
            </a:r>
            <a:r>
              <a:rPr lang="cs-CZ" dirty="0" err="1"/>
              <a:t>Khan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http://www.ted.com/talks/lang/cs/salman_khan_let_s_use_video_to_reinvent_education.html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895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49FE49-6E69-461E-933A-C5591043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164B989-2A7D-4856-8DC4-7AC311F90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5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492B557-3C72-4B03-80D4-0D3F6C5E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B3ABCC9E-73C4-4B0F-96E1-76F2C0DBD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Folk art činnost, kamera je téměř všude</a:t>
            </a:r>
          </a:p>
          <a:p>
            <a:r>
              <a:rPr lang="cs-CZ" dirty="0" err="1"/>
              <a:t>YouTube</a:t>
            </a:r>
            <a:r>
              <a:rPr lang="cs-CZ" dirty="0"/>
              <a:t> a </a:t>
            </a:r>
            <a:r>
              <a:rPr lang="cs-CZ" dirty="0" err="1"/>
              <a:t>Youtubeři</a:t>
            </a:r>
            <a:endParaRPr lang="cs-CZ" dirty="0"/>
          </a:p>
          <a:p>
            <a:r>
              <a:rPr lang="cs-CZ" dirty="0" err="1"/>
              <a:t>Vimeo</a:t>
            </a:r>
            <a:endParaRPr lang="cs-CZ" dirty="0"/>
          </a:p>
          <a:p>
            <a:r>
              <a:rPr lang="cs-CZ" dirty="0"/>
              <a:t>Facebook</a:t>
            </a:r>
          </a:p>
          <a:p>
            <a:r>
              <a:rPr lang="cs-CZ" dirty="0"/>
              <a:t>Náročnější koncepce i postprodukce</a:t>
            </a:r>
          </a:p>
          <a:p>
            <a:r>
              <a:rPr lang="cs-CZ" dirty="0"/>
              <a:t>Záznam x Stream</a:t>
            </a:r>
          </a:p>
        </p:txBody>
      </p:sp>
    </p:spTree>
    <p:extLst>
      <p:ext uri="{BB962C8B-B14F-4D97-AF65-F5344CB8AC3E}">
        <p14:creationId xmlns:p14="http://schemas.microsoft.com/office/powerpoint/2010/main" val="168404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9ED80B-AF05-47E8-9D77-4BC8B4CC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 - mobil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62ADE0F-4FA4-45CD-989F-545DD7A3C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iMovie</a:t>
            </a:r>
            <a:endParaRPr lang="cs-CZ" dirty="0"/>
          </a:p>
          <a:p>
            <a:r>
              <a:rPr lang="cs-CZ" dirty="0" err="1"/>
              <a:t>Quik</a:t>
            </a:r>
            <a:endParaRPr lang="cs-CZ" dirty="0"/>
          </a:p>
          <a:p>
            <a:r>
              <a:rPr lang="cs-CZ" dirty="0"/>
              <a:t>Adobe </a:t>
            </a:r>
            <a:r>
              <a:rPr lang="cs-CZ" dirty="0" err="1"/>
              <a:t>Premiere</a:t>
            </a:r>
            <a:r>
              <a:rPr lang="cs-CZ" dirty="0"/>
              <a:t> </a:t>
            </a:r>
            <a:r>
              <a:rPr lang="cs-CZ" dirty="0" err="1"/>
              <a:t>Clip</a:t>
            </a:r>
            <a:endParaRPr lang="cs-CZ" dirty="0"/>
          </a:p>
          <a:p>
            <a:r>
              <a:rPr lang="cs-CZ" dirty="0" err="1"/>
              <a:t>FilmoraGo</a:t>
            </a:r>
            <a:endParaRPr lang="cs-CZ" dirty="0"/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768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ED6CDE-F891-43E4-A737-9D924CC1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 - desktop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2699716-C912-49C8-8594-E02E3CE5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Adobe </a:t>
            </a:r>
            <a:r>
              <a:rPr lang="cs-CZ" dirty="0" err="1"/>
              <a:t>Premiere</a:t>
            </a:r>
            <a:r>
              <a:rPr lang="cs-CZ" dirty="0"/>
              <a:t> Pro</a:t>
            </a:r>
          </a:p>
          <a:p>
            <a:r>
              <a:rPr lang="cs-CZ" dirty="0" err="1"/>
              <a:t>OpenShot</a:t>
            </a:r>
            <a:endParaRPr lang="cs-CZ" dirty="0"/>
          </a:p>
          <a:p>
            <a:r>
              <a:rPr lang="cs-CZ" dirty="0" err="1"/>
              <a:t>Camtasia</a:t>
            </a:r>
            <a:r>
              <a:rPr lang="cs-CZ" dirty="0"/>
              <a:t> Studio</a:t>
            </a:r>
          </a:p>
          <a:p>
            <a:r>
              <a:rPr lang="cs-CZ" dirty="0"/>
              <a:t>Windows </a:t>
            </a:r>
            <a:r>
              <a:rPr lang="cs-CZ" dirty="0" err="1"/>
              <a:t>Movie</a:t>
            </a:r>
            <a:r>
              <a:rPr lang="cs-CZ" dirty="0"/>
              <a:t> Maker</a:t>
            </a:r>
          </a:p>
          <a:p>
            <a:r>
              <a:rPr lang="cs-CZ" dirty="0"/>
              <a:t>Adobe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 CC</a:t>
            </a:r>
          </a:p>
          <a:p>
            <a:r>
              <a:rPr lang="cs-CZ" dirty="0"/>
              <a:t>Adobe </a:t>
            </a:r>
            <a:r>
              <a:rPr lang="cs-CZ" dirty="0" err="1"/>
              <a:t>Spark</a:t>
            </a:r>
            <a:r>
              <a:rPr lang="cs-CZ" dirty="0"/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403169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3E8A540-C347-4EB3-901B-7025AB09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Fotografie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F00A3D62-2C2E-47F2-8619-875EF2664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865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Kód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008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repozitáře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Různé jazyky, různé možnosti, různá licenční nastavení</a:t>
            </a:r>
          </a:p>
          <a:p>
            <a:r>
              <a:rPr lang="cs-CZ" dirty="0" smtClean="0"/>
              <a:t>Příklady:</a:t>
            </a:r>
          </a:p>
          <a:p>
            <a:pPr lvl="1"/>
            <a:r>
              <a:rPr lang="cs-CZ" dirty="0" err="1" smtClean="0"/>
              <a:t>GitHub</a:t>
            </a:r>
            <a:endParaRPr lang="cs-CZ" dirty="0" smtClean="0"/>
          </a:p>
          <a:p>
            <a:pPr lvl="1"/>
            <a:r>
              <a:rPr lang="cs-CZ" dirty="0" err="1" smtClean="0"/>
              <a:t>Launchapad</a:t>
            </a:r>
            <a:endParaRPr lang="cs-CZ" dirty="0" smtClean="0"/>
          </a:p>
          <a:p>
            <a:pPr lvl="1"/>
            <a:r>
              <a:rPr lang="cs-CZ" dirty="0" err="1" smtClean="0"/>
              <a:t>SourceForge</a:t>
            </a:r>
            <a:endParaRPr lang="cs-CZ" dirty="0" smtClean="0"/>
          </a:p>
          <a:p>
            <a:pPr lvl="1"/>
            <a:r>
              <a:rPr lang="cs-CZ" dirty="0" err="1" smtClean="0"/>
              <a:t>GitLab</a:t>
            </a:r>
            <a:endParaRPr lang="cs-CZ" dirty="0" smtClean="0"/>
          </a:p>
          <a:p>
            <a:pPr lvl="1"/>
            <a:r>
              <a:rPr lang="cs-CZ" dirty="0" smtClean="0"/>
              <a:t>…</a:t>
            </a:r>
          </a:p>
          <a:p>
            <a:r>
              <a:rPr lang="cs-CZ" dirty="0" smtClean="0"/>
              <a:t>Sdílení, programování, otevřenost, komunikace, …</a:t>
            </a:r>
          </a:p>
        </p:txBody>
      </p:sp>
    </p:spTree>
    <p:extLst>
      <p:ext uri="{BB962C8B-B14F-4D97-AF65-F5344CB8AC3E}">
        <p14:creationId xmlns:p14="http://schemas.microsoft.com/office/powerpoint/2010/main" val="2236117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Presentace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466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Presentace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Výukové, konferenční, tematické</a:t>
            </a:r>
          </a:p>
          <a:p>
            <a:r>
              <a:rPr lang="cs-CZ" dirty="0" smtClean="0"/>
              <a:t>Mobilní x online x desktopové</a:t>
            </a:r>
          </a:p>
          <a:p>
            <a:r>
              <a:rPr lang="cs-CZ" dirty="0" smtClean="0"/>
              <a:t>Obrázkové x textové</a:t>
            </a:r>
          </a:p>
          <a:p>
            <a:r>
              <a:rPr lang="cs-CZ" dirty="0" smtClean="0"/>
              <a:t>Tvorba:</a:t>
            </a:r>
          </a:p>
          <a:p>
            <a:pPr lvl="1"/>
            <a:r>
              <a:rPr lang="cs-CZ" dirty="0" smtClean="0"/>
              <a:t>PowerPoint</a:t>
            </a:r>
          </a:p>
          <a:p>
            <a:pPr lvl="1"/>
            <a:r>
              <a:rPr lang="cs-CZ" dirty="0" err="1" smtClean="0"/>
              <a:t>Prezi</a:t>
            </a:r>
            <a:endParaRPr lang="cs-CZ" dirty="0" smtClean="0"/>
          </a:p>
          <a:p>
            <a:pPr lvl="1"/>
            <a:r>
              <a:rPr lang="cs-CZ" dirty="0" err="1" smtClean="0"/>
              <a:t>Sozi</a:t>
            </a:r>
            <a:endParaRPr lang="cs-CZ" dirty="0" smtClean="0"/>
          </a:p>
          <a:p>
            <a:pPr lvl="1"/>
            <a:r>
              <a:rPr lang="cs-CZ" dirty="0" err="1" smtClean="0"/>
              <a:t>Impress</a:t>
            </a:r>
            <a:endParaRPr lang="cs-CZ" dirty="0" smtClean="0"/>
          </a:p>
          <a:p>
            <a:pPr lvl="1"/>
            <a:r>
              <a:rPr lang="cs-CZ" dirty="0" err="1" smtClean="0"/>
              <a:t>Keynote</a:t>
            </a:r>
            <a:endParaRPr lang="cs-CZ" dirty="0" smtClean="0"/>
          </a:p>
          <a:p>
            <a:pPr lvl="1"/>
            <a:r>
              <a:rPr lang="cs-CZ" dirty="0" smtClean="0"/>
              <a:t>Reval.js</a:t>
            </a:r>
          </a:p>
          <a:p>
            <a:pPr lvl="1"/>
            <a:r>
              <a:rPr lang="cs-CZ" dirty="0" smtClean="0"/>
              <a:t>Google </a:t>
            </a:r>
            <a:r>
              <a:rPr lang="cs-CZ" dirty="0" err="1" smtClean="0"/>
              <a:t>Slides</a:t>
            </a:r>
            <a:endParaRPr lang="cs-CZ" dirty="0" smtClean="0"/>
          </a:p>
          <a:p>
            <a:r>
              <a:rPr lang="cs-CZ" dirty="0" smtClean="0"/>
              <a:t>Presentace:</a:t>
            </a:r>
          </a:p>
          <a:p>
            <a:pPr lvl="1"/>
            <a:r>
              <a:rPr lang="cs-CZ" dirty="0" err="1" smtClean="0"/>
              <a:t>Slideshare</a:t>
            </a:r>
            <a:endParaRPr lang="cs-CZ" dirty="0" smtClean="0"/>
          </a:p>
          <a:p>
            <a:pPr lvl="1"/>
            <a:r>
              <a:rPr lang="cs-CZ" dirty="0" err="1" smtClean="0"/>
              <a:t>Scribd</a:t>
            </a:r>
            <a:endParaRPr lang="cs-CZ" dirty="0" smtClean="0"/>
          </a:p>
          <a:p>
            <a:pPr lvl="1"/>
            <a:r>
              <a:rPr lang="cs-CZ" dirty="0" err="1" smtClean="0"/>
              <a:t>Issuu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48131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02542B5-03B5-4EE8-8D48-957A3082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Infografika a diagramy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510C7FB7-93EB-4D7D-BE2D-295F689E6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37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vyrobit dokonalý diagram?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http://www.slideshare.net/otikik/how-to-make-awesome-diagrams-for-your-slides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367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</a:t>
            </a:r>
            <a:r>
              <a:rPr lang="cs-CZ" dirty="0" err="1"/>
              <a:t>infografiky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Statická</a:t>
            </a:r>
          </a:p>
          <a:p>
            <a:r>
              <a:rPr lang="cs-CZ" dirty="0"/>
              <a:t>Dynamická</a:t>
            </a:r>
          </a:p>
          <a:p>
            <a:r>
              <a:rPr lang="cs-CZ" dirty="0"/>
              <a:t>Interaktivní</a:t>
            </a:r>
          </a:p>
          <a:p>
            <a:endParaRPr lang="cs-CZ" dirty="0"/>
          </a:p>
          <a:p>
            <a:r>
              <a:rPr lang="cs-CZ" dirty="0" err="1"/>
              <a:t>Inforgrafika</a:t>
            </a:r>
            <a:r>
              <a:rPr lang="cs-CZ" dirty="0"/>
              <a:t>, diagramy, myšlenkové mapy, grafy, mapy, časové osy…</a:t>
            </a:r>
          </a:p>
        </p:txBody>
      </p:sp>
    </p:spTree>
    <p:extLst>
      <p:ext uri="{BB962C8B-B14F-4D97-AF65-F5344CB8AC3E}">
        <p14:creationId xmlns:p14="http://schemas.microsoft.com/office/powerpoint/2010/main" val="3313426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Vektorový editor</a:t>
            </a:r>
          </a:p>
          <a:p>
            <a:r>
              <a:rPr lang="cs-CZ" dirty="0"/>
              <a:t>Webová či instalovaná aplikace</a:t>
            </a:r>
          </a:p>
          <a:p>
            <a:r>
              <a:rPr lang="cs-CZ" dirty="0"/>
              <a:t>Nějak jinak.</a:t>
            </a:r>
          </a:p>
          <a:p>
            <a:endParaRPr lang="cs-CZ" dirty="0"/>
          </a:p>
          <a:p>
            <a:r>
              <a:rPr lang="cs-CZ" u="sng" dirty="0"/>
              <a:t>Není důležité jak, ale co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275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Infogr</a:t>
            </a:r>
            <a:r>
              <a:rPr lang="cs-CZ" dirty="0"/>
              <a:t>​.</a:t>
            </a:r>
            <a:r>
              <a:rPr lang="cs-CZ" dirty="0" err="1"/>
              <a:t>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Online nástroj na tvorbu </a:t>
            </a:r>
            <a:r>
              <a:rPr lang="cs-CZ" dirty="0" err="1"/>
              <a:t>infografiky</a:t>
            </a:r>
            <a:endParaRPr lang="cs-CZ" dirty="0"/>
          </a:p>
          <a:p>
            <a:r>
              <a:rPr lang="cs-CZ" dirty="0"/>
              <a:t>Jednoduché ovládání</a:t>
            </a:r>
          </a:p>
          <a:p>
            <a:r>
              <a:rPr lang="cs-CZ" dirty="0"/>
              <a:t>Omezené množství šablon</a:t>
            </a:r>
          </a:p>
          <a:p>
            <a:r>
              <a:rPr lang="cs-CZ" dirty="0"/>
              <a:t>Poměrně velké množství podporovaných grafů.</a:t>
            </a:r>
          </a:p>
          <a:p>
            <a:r>
              <a:rPr lang="cs-CZ" dirty="0"/>
              <a:t>Vkládat lze i mapy (jen v placené verzi), obrázky, text, videa (</a:t>
            </a:r>
            <a:r>
              <a:rPr lang="cs-CZ" dirty="0" err="1"/>
              <a:t>YouTube</a:t>
            </a:r>
            <a:r>
              <a:rPr lang="cs-CZ" dirty="0"/>
              <a:t>)</a:t>
            </a:r>
          </a:p>
          <a:p>
            <a:r>
              <a:rPr lang="cs-CZ" dirty="0"/>
              <a:t>Dostupné z: </a:t>
            </a:r>
            <a:r>
              <a:rPr lang="cs-CZ" dirty="0">
                <a:hlinkClick r:id="rId2"/>
              </a:rPr>
              <a:t>https://infogr.am/</a:t>
            </a: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321" y="1"/>
            <a:ext cx="5713678" cy="30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9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Piktochart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49487"/>
            <a:ext cx="6846648" cy="354171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Velké množství vzhledů a šablon</a:t>
            </a:r>
          </a:p>
          <a:p>
            <a:r>
              <a:rPr lang="cs-CZ" dirty="0"/>
              <a:t>Možnost vkládat ikonky a další prvky, není třeba dodržovat strukturu</a:t>
            </a:r>
          </a:p>
          <a:p>
            <a:r>
              <a:rPr lang="cs-CZ" dirty="0"/>
              <a:t>V bezplatné verzi není možnost exportu v kvalitě vyšší než 1200x1938 </a:t>
            </a:r>
            <a:r>
              <a:rPr lang="cs-CZ" dirty="0" err="1"/>
              <a:t>px</a:t>
            </a:r>
            <a:r>
              <a:rPr lang="cs-CZ" dirty="0"/>
              <a:t>, není možné se zbavit nápisu </a:t>
            </a:r>
            <a:r>
              <a:rPr lang="cs-CZ" dirty="0" err="1"/>
              <a:t>Pictochart</a:t>
            </a:r>
            <a:r>
              <a:rPr lang="cs-CZ" dirty="0"/>
              <a:t> a nefunguje export do PDF.</a:t>
            </a:r>
          </a:p>
          <a:p>
            <a:r>
              <a:rPr lang="cs-CZ" dirty="0"/>
              <a:t>Dostupné z: </a:t>
            </a:r>
            <a:r>
              <a:rPr lang="cs-CZ" dirty="0">
                <a:hlinkClick r:id="rId2"/>
              </a:rPr>
              <a:t>https://piktochart.com/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904" y="0"/>
            <a:ext cx="5155096" cy="26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3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595F0CA-2A8F-404A-8D4C-D787FB5D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Fotografie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E61B8E4D-8510-4015-AB45-5E1092D8D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Folk art – zřejmě nejmasovější provozované umění</a:t>
            </a:r>
          </a:p>
          <a:p>
            <a:r>
              <a:rPr lang="cs-CZ" dirty="0"/>
              <a:t>Fotoaparát je téměř všude</a:t>
            </a:r>
          </a:p>
          <a:p>
            <a:r>
              <a:rPr lang="cs-CZ" dirty="0"/>
              <a:t>Různé možnosti publikování:</a:t>
            </a:r>
          </a:p>
          <a:p>
            <a:pPr lvl="1"/>
            <a:r>
              <a:rPr lang="cs-CZ" dirty="0"/>
              <a:t>Specializované služby</a:t>
            </a:r>
          </a:p>
          <a:p>
            <a:pPr lvl="1"/>
            <a:r>
              <a:rPr lang="cs-CZ" dirty="0" err="1"/>
              <a:t>Fotodenníky</a:t>
            </a:r>
            <a:endParaRPr lang="cs-CZ" dirty="0"/>
          </a:p>
          <a:p>
            <a:pPr lvl="1"/>
            <a:r>
              <a:rPr lang="cs-CZ" dirty="0"/>
              <a:t>Sociální sítě</a:t>
            </a:r>
          </a:p>
          <a:p>
            <a:pPr lvl="1"/>
            <a:r>
              <a:rPr lang="cs-CZ" dirty="0"/>
              <a:t>„mizející fotografie“</a:t>
            </a:r>
          </a:p>
          <a:p>
            <a:r>
              <a:rPr lang="cs-CZ" dirty="0"/>
              <a:t>Různá kvalita zpracování implikuje různé možnosti využití</a:t>
            </a:r>
          </a:p>
          <a:p>
            <a:r>
              <a:rPr lang="cs-CZ" dirty="0"/>
              <a:t>RAW / kompresní formáty</a:t>
            </a:r>
          </a:p>
          <a:p>
            <a:r>
              <a:rPr lang="cs-CZ" dirty="0"/>
              <a:t>Důraz kladený na Cloud</a:t>
            </a:r>
          </a:p>
        </p:txBody>
      </p:sp>
    </p:spTree>
    <p:extLst>
      <p:ext uri="{BB962C8B-B14F-4D97-AF65-F5344CB8AC3E}">
        <p14:creationId xmlns:p14="http://schemas.microsoft.com/office/powerpoint/2010/main" val="3193858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easel.ly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5578565" cy="354171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Zcela jiný koncept, založený na metodě táhni a pusť</a:t>
            </a:r>
          </a:p>
          <a:p>
            <a:r>
              <a:rPr lang="cs-CZ" dirty="0"/>
              <a:t>Jednoduchá práce spíše připomínající grafický editor s nástrojem na tvorbu grafů</a:t>
            </a:r>
          </a:p>
          <a:p>
            <a:r>
              <a:rPr lang="cs-CZ" dirty="0"/>
              <a:t>Možnost nastavení rozměrů plochy</a:t>
            </a:r>
          </a:p>
          <a:p>
            <a:r>
              <a:rPr lang="cs-CZ" dirty="0"/>
              <a:t>Možnost nahrání vlastních objektů</a:t>
            </a:r>
          </a:p>
          <a:p>
            <a:r>
              <a:rPr lang="cs-CZ" dirty="0"/>
              <a:t>Dostupné z: </a:t>
            </a:r>
            <a:r>
              <a:rPr lang="cs-CZ" dirty="0">
                <a:hlinkClick r:id="rId2"/>
              </a:rPr>
              <a:t>http://www.easel.ly/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037" y="1134208"/>
            <a:ext cx="5157416" cy="30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06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Časová osa: Dipity.com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7165825" cy="3541714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Dipity</a:t>
            </a:r>
            <a:r>
              <a:rPr lang="cs-CZ" dirty="0"/>
              <a:t> sází na maximální integraci s komunitními a publikačními platformami, ze kterých umí jak efektivně čerpat zdroje, tak také na nich publikovat. Mezi zajímavosti patří možnost přepínat mezi časovou osou a běžným seznamem jednotlivých událostí, což může někomu pro běžné studium připadat jako výhodnější. Výhodou je také poměrně zdařilý elektronický výstup.</a:t>
            </a:r>
          </a:p>
          <a:p>
            <a:r>
              <a:rPr lang="cs-CZ" dirty="0"/>
              <a:t>Naopak mezi nevýhody je možné zařadit složitější práci s osou, která kvůli řadě komunikačních funkcí není úplně šťastná. Ve zdarma dostupné verzi je možné vytvořit maximálně 3 časové osy, k nim využít 50 MB prostoru pro data (obrázky, videa, soubory atp.) a vaši čtenáři mohou zobrazovat nejvýše 5 tisíc stránek měsíčně (toto kritérium ani není pro školy nijak omezující).</a:t>
            </a:r>
          </a:p>
          <a:p>
            <a:r>
              <a:rPr lang="cs-CZ" dirty="0"/>
              <a:t>Dostupné z: </a:t>
            </a:r>
            <a:r>
              <a:rPr lang="cs-CZ" dirty="0">
                <a:hlinkClick r:id="rId2"/>
              </a:rPr>
              <a:t>http://www.dipity.com/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040" y="0"/>
            <a:ext cx="5300960" cy="23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35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Timerime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5863237" cy="354171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Je jedním z nejrobustnějších a nejlepších nástrojů pro práci s časovou osou. Ve zdarma dostupné variantě nabízí práci s časovou osou do 100 položek, což je pro běžné školní využití poměrně dostatečné. Ke každé položce je možné připojit text, obrázek nebo třeba video z </a:t>
            </a:r>
            <a:r>
              <a:rPr lang="cs-CZ" dirty="0" err="1"/>
              <a:t>YouTube</a:t>
            </a:r>
            <a:r>
              <a:rPr lang="cs-CZ" dirty="0"/>
              <a:t>. Didakticky cenná je možnost vkládat položky více druhů, které jsou navzájem odlišeny, což umožňuje sledovat více fenoménů současně a přitom zachovat přehlednost a jednoduchost práce.</a:t>
            </a:r>
          </a:p>
          <a:p>
            <a:r>
              <a:rPr lang="cs-CZ" dirty="0"/>
              <a:t>Dostupné z: </a:t>
            </a:r>
            <a:r>
              <a:rPr lang="cs-CZ" dirty="0">
                <a:hlinkClick r:id="rId2"/>
              </a:rPr>
              <a:t>www.timerime.com</a:t>
            </a:r>
            <a:endParaRPr lang="cs-CZ" dirty="0"/>
          </a:p>
        </p:txBody>
      </p:sp>
      <p:pic>
        <p:nvPicPr>
          <p:cNvPr id="1026" name="Picture 2" descr="http://clanky.rvp.cz/wp-content/upload/obrazky/11435/full/1.png?225548000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34" y="0"/>
            <a:ext cx="5290866" cy="330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04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lucidchart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6415328" cy="209822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Na zkoušku není nutné se ani registrovat a hned je možné si jej vyzkoušet. Bezplatně se můžete zaregistrovat a užívat Free účet, který nabízí několik omezení – je možné na tvorbě schématu spolupracovat jen s jedním dalším člověkem, je zde omezení celkové velikosti dokumentů na 25 MB (což je v případě, že nahráváte vlastní obrázky relativně málo) a na jedné stránce může být maximálně 60 objektů. Za další verze je nutné si připlatit.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652294" y="0"/>
            <a:ext cx="3260785" cy="55092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cs-CZ" sz="1600" dirty="0" err="1"/>
              <a:t>Venn</a:t>
            </a:r>
            <a:r>
              <a:rPr lang="cs-CZ" sz="1600" dirty="0"/>
              <a:t> diagram maker</a:t>
            </a:r>
          </a:p>
          <a:p>
            <a:r>
              <a:rPr lang="cs-CZ" sz="1600" dirty="0"/>
              <a:t>Free </a:t>
            </a:r>
            <a:r>
              <a:rPr lang="cs-CZ" sz="1600" dirty="0" err="1"/>
              <a:t>flowchart</a:t>
            </a:r>
            <a:r>
              <a:rPr lang="cs-CZ" sz="1600" dirty="0"/>
              <a:t> software &amp; </a:t>
            </a:r>
            <a:r>
              <a:rPr lang="cs-CZ" sz="1600" dirty="0" err="1"/>
              <a:t>examples</a:t>
            </a:r>
            <a:endParaRPr lang="cs-CZ" sz="1600" dirty="0"/>
          </a:p>
          <a:p>
            <a:r>
              <a:rPr lang="cs-CZ" sz="1600" dirty="0"/>
              <a:t>Free </a:t>
            </a:r>
            <a:r>
              <a:rPr lang="cs-CZ" sz="1600" dirty="0" err="1"/>
              <a:t>org</a:t>
            </a:r>
            <a:r>
              <a:rPr lang="cs-CZ" sz="1600" dirty="0"/>
              <a:t> chart software</a:t>
            </a:r>
          </a:p>
          <a:p>
            <a:r>
              <a:rPr lang="cs-CZ" sz="1600" dirty="0" err="1"/>
              <a:t>Interactive</a:t>
            </a:r>
            <a:r>
              <a:rPr lang="cs-CZ" sz="1600" dirty="0"/>
              <a:t> </a:t>
            </a:r>
            <a:r>
              <a:rPr lang="cs-CZ" sz="1600" dirty="0" err="1"/>
              <a:t>site</a:t>
            </a:r>
            <a:r>
              <a:rPr lang="cs-CZ" sz="1600" dirty="0"/>
              <a:t> map </a:t>
            </a:r>
            <a:r>
              <a:rPr lang="cs-CZ" sz="1600" dirty="0" err="1"/>
              <a:t>creator</a:t>
            </a:r>
            <a:endParaRPr lang="cs-CZ" sz="1600" dirty="0"/>
          </a:p>
          <a:p>
            <a:r>
              <a:rPr lang="cs-CZ" sz="1600" dirty="0"/>
              <a:t>Mind </a:t>
            </a:r>
            <a:r>
              <a:rPr lang="cs-CZ" sz="1600" dirty="0" err="1"/>
              <a:t>mapping</a:t>
            </a:r>
            <a:r>
              <a:rPr lang="cs-CZ" sz="1600" dirty="0"/>
              <a:t> software</a:t>
            </a:r>
          </a:p>
          <a:p>
            <a:r>
              <a:rPr lang="cs-CZ" sz="1600" dirty="0"/>
              <a:t>Data </a:t>
            </a:r>
            <a:r>
              <a:rPr lang="cs-CZ" sz="1600" dirty="0" err="1"/>
              <a:t>flow</a:t>
            </a:r>
            <a:r>
              <a:rPr lang="cs-CZ" sz="1600" dirty="0"/>
              <a:t> diagram </a:t>
            </a:r>
            <a:r>
              <a:rPr lang="cs-CZ" sz="1600" dirty="0" err="1"/>
              <a:t>examples</a:t>
            </a:r>
            <a:endParaRPr lang="cs-CZ" sz="1600" dirty="0"/>
          </a:p>
          <a:p>
            <a:r>
              <a:rPr lang="cs-CZ" sz="1600" dirty="0" err="1"/>
              <a:t>Value</a:t>
            </a:r>
            <a:r>
              <a:rPr lang="cs-CZ" sz="1600" dirty="0"/>
              <a:t> </a:t>
            </a:r>
            <a:r>
              <a:rPr lang="cs-CZ" sz="1600" dirty="0" err="1"/>
              <a:t>stream</a:t>
            </a:r>
            <a:r>
              <a:rPr lang="cs-CZ" sz="1600" dirty="0"/>
              <a:t> </a:t>
            </a:r>
            <a:r>
              <a:rPr lang="cs-CZ" sz="1600" dirty="0" err="1"/>
              <a:t>mapping</a:t>
            </a:r>
            <a:endParaRPr lang="cs-CZ" sz="1600" dirty="0"/>
          </a:p>
          <a:p>
            <a:r>
              <a:rPr lang="cs-CZ" sz="1600" dirty="0"/>
              <a:t>Business </a:t>
            </a:r>
            <a:r>
              <a:rPr lang="cs-CZ" sz="1600" dirty="0" err="1"/>
              <a:t>process</a:t>
            </a:r>
            <a:r>
              <a:rPr lang="cs-CZ" sz="1600" dirty="0"/>
              <a:t> modeling</a:t>
            </a:r>
          </a:p>
          <a:p>
            <a:r>
              <a:rPr lang="cs-CZ" sz="1600" dirty="0"/>
              <a:t>Free ERD diagram </a:t>
            </a:r>
            <a:r>
              <a:rPr lang="cs-CZ" sz="1600" dirty="0" err="1"/>
              <a:t>tool</a:t>
            </a:r>
            <a:endParaRPr lang="cs-CZ" sz="1600" dirty="0"/>
          </a:p>
          <a:p>
            <a:r>
              <a:rPr lang="cs-CZ" sz="1600" dirty="0"/>
              <a:t>UML </a:t>
            </a:r>
            <a:r>
              <a:rPr lang="cs-CZ" sz="1600" dirty="0" err="1"/>
              <a:t>tool</a:t>
            </a:r>
            <a:r>
              <a:rPr lang="cs-CZ" sz="1600" dirty="0"/>
              <a:t> &amp; UML Network diagram software</a:t>
            </a:r>
          </a:p>
          <a:p>
            <a:r>
              <a:rPr lang="cs-CZ" sz="1600" dirty="0"/>
              <a:t>Online P&amp;ID software</a:t>
            </a:r>
          </a:p>
          <a:p>
            <a:r>
              <a:rPr lang="cs-CZ" sz="1600" dirty="0" err="1"/>
              <a:t>Rack</a:t>
            </a:r>
            <a:r>
              <a:rPr lang="cs-CZ" sz="1600" dirty="0"/>
              <a:t> diagram software</a:t>
            </a:r>
          </a:p>
          <a:p>
            <a:r>
              <a:rPr lang="cs-CZ" sz="1600" dirty="0" err="1"/>
              <a:t>Circuit</a:t>
            </a:r>
            <a:r>
              <a:rPr lang="cs-CZ" sz="1600" dirty="0"/>
              <a:t> </a:t>
            </a:r>
            <a:r>
              <a:rPr lang="cs-CZ" sz="1600" dirty="0" err="1"/>
              <a:t>diagramming</a:t>
            </a:r>
            <a:r>
              <a:rPr lang="cs-CZ" sz="1600" dirty="0"/>
              <a:t> </a:t>
            </a:r>
            <a:r>
              <a:rPr lang="cs-CZ" sz="1600" dirty="0" err="1"/>
              <a:t>examples</a:t>
            </a:r>
            <a:endParaRPr lang="cs-CZ" sz="1600" dirty="0"/>
          </a:p>
          <a:p>
            <a:r>
              <a:rPr lang="cs-CZ" sz="1600" dirty="0"/>
              <a:t>AWS network diagram software</a:t>
            </a:r>
          </a:p>
          <a:p>
            <a:r>
              <a:rPr lang="cs-CZ" sz="1600" dirty="0"/>
              <a:t>Cisco network diagram software</a:t>
            </a:r>
          </a:p>
          <a:p>
            <a:r>
              <a:rPr lang="cs-CZ" sz="1600" dirty="0"/>
              <a:t>Web </a:t>
            </a:r>
            <a:r>
              <a:rPr lang="cs-CZ" sz="1600" dirty="0" err="1"/>
              <a:t>Prototypes</a:t>
            </a:r>
            <a:endParaRPr lang="cs-CZ" sz="1600" dirty="0"/>
          </a:p>
          <a:p>
            <a:r>
              <a:rPr lang="cs-CZ" sz="1600" dirty="0"/>
              <a:t>Visio Online</a:t>
            </a:r>
          </a:p>
          <a:p>
            <a:r>
              <a:rPr lang="cs-CZ" sz="1600" dirty="0"/>
              <a:t>Network</a:t>
            </a:r>
          </a:p>
          <a:p>
            <a:r>
              <a:rPr lang="cs-CZ" sz="1600" dirty="0"/>
              <a:t>ER Diagram</a:t>
            </a:r>
          </a:p>
          <a:p>
            <a:r>
              <a:rPr lang="cs-CZ" sz="1600" dirty="0" err="1"/>
              <a:t>Flowchart</a:t>
            </a:r>
            <a:r>
              <a:rPr lang="cs-CZ" sz="1600" dirty="0"/>
              <a:t> Software</a:t>
            </a:r>
          </a:p>
          <a:p>
            <a:r>
              <a:rPr lang="cs-CZ" sz="1600" dirty="0"/>
              <a:t>UML</a:t>
            </a:r>
          </a:p>
          <a:p>
            <a:r>
              <a:rPr lang="cs-CZ" sz="1600" dirty="0"/>
              <a:t>BPMN</a:t>
            </a:r>
          </a:p>
          <a:p>
            <a:r>
              <a:rPr lang="cs-CZ" sz="1600" dirty="0"/>
              <a:t>....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23" y="4248095"/>
            <a:ext cx="5123984" cy="25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95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Cacoo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Zdarma můžete exportovat diagramy pouze do </a:t>
            </a:r>
            <a:r>
              <a:rPr lang="cs-CZ" dirty="0" err="1"/>
              <a:t>png</a:t>
            </a:r>
            <a:r>
              <a:rPr lang="cs-CZ" dirty="0"/>
              <a:t>, pracovat s 25 listy a sdílet jednu složku, ke které mohou přistupovat tři uživatelé. Po registraci se před uživatelem otevře poměrně podrobné prostředí, které nabízí řadu ukázek toho, co vše je možné s </a:t>
            </a:r>
            <a:r>
              <a:rPr lang="cs-CZ" dirty="0" err="1"/>
              <a:t>Cacoo</a:t>
            </a:r>
            <a:r>
              <a:rPr lang="cs-CZ" dirty="0"/>
              <a:t> vytvořit – mapy stránek, drátových modelů, vývojové diagramy, síťové diagramy, myšlenkové mapy, UML diagramy a řadu dalších druhů diagramů.</a:t>
            </a:r>
          </a:p>
          <a:p>
            <a:r>
              <a:rPr lang="cs-CZ" dirty="0"/>
              <a:t>Podpora více uživatelů pracujících na jednom diagramu.</a:t>
            </a:r>
          </a:p>
          <a:p>
            <a:r>
              <a:rPr lang="cs-CZ" dirty="0"/>
              <a:t>Dostupné z: </a:t>
            </a:r>
            <a:r>
              <a:rPr lang="cs-CZ" dirty="0">
                <a:hlinkClick r:id="rId2"/>
              </a:rPr>
              <a:t>https://cacoo.com/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494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Přelom 60. a 70. let</a:t>
            </a:r>
          </a:p>
          <a:p>
            <a:r>
              <a:rPr lang="cs-CZ" dirty="0" smtClean="0"/>
              <a:t>Rozvoj psychologie a kognitivních věd</a:t>
            </a:r>
          </a:p>
          <a:p>
            <a:r>
              <a:rPr lang="cs-CZ" dirty="0" smtClean="0"/>
              <a:t>Růst požadavků na studenty (především na vysokých školách) při udržení kapacity hodin</a:t>
            </a:r>
          </a:p>
          <a:p>
            <a:r>
              <a:rPr lang="cs-CZ" dirty="0" smtClean="0"/>
              <a:t>Nástup konstruktivismu</a:t>
            </a:r>
          </a:p>
          <a:p>
            <a:r>
              <a:rPr lang="cs-CZ" dirty="0" smtClean="0"/>
              <a:t>V umění i psychologii hrají stále velkou roli asociace</a:t>
            </a:r>
          </a:p>
          <a:p>
            <a:endParaRPr lang="cs-CZ" dirty="0"/>
          </a:p>
          <a:p>
            <a:r>
              <a:rPr lang="cs-CZ" dirty="0" smtClean="0"/>
              <a:t>Hledáme nástroje jak mozek využívat „efektivněji“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3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vert="horz" wrap="square" lIns="91440" tIns="35271" rIns="91440" bIns="45720" rtlCol="0" anchor="ctr" anchorCtr="0">
            <a:spAutoFit/>
          </a:bodyPr>
          <a:lstStyle/>
          <a:p>
            <a:pPr lvl="0"/>
            <a:r>
              <a:rPr lang="cs-CZ" dirty="0"/>
              <a:t>Co jsou myšlenkové mapy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966289"/>
          </a:xfrm>
        </p:spPr>
        <p:txBody>
          <a:bodyPr vert="horz" wrap="square" lIns="91440" tIns="25474" rIns="91440" bIns="45720" rtlCol="0" anchor="t" anchorCtr="0">
            <a:spAutoFit/>
          </a:bodyPr>
          <a:lstStyle/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Myšlenková mapa (někdy také nepřesně mentální mapa) je graficky uspořádaný text doplněný obrázky s vyznačením souvislostí.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Někdy se mluví o datagramu, v jehož uzlech jsou myšlenky a souvislost mezi nimi jsou hrany grafu.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Jedním z prvních, kdo je začal využívat, byl </a:t>
            </a:r>
            <a:r>
              <a:rPr lang="cs-CZ" dirty="0" err="1"/>
              <a:t>Porfyrios</a:t>
            </a:r>
            <a:r>
              <a:rPr lang="cs-CZ" dirty="0"/>
              <a:t> z </a:t>
            </a:r>
            <a:r>
              <a:rPr lang="cs-CZ" dirty="0" err="1"/>
              <a:t>Tyru</a:t>
            </a:r>
            <a:r>
              <a:rPr lang="cs-CZ" dirty="0"/>
              <a:t> (232–304).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Dále je využívali např. R. </a:t>
            </a:r>
            <a:r>
              <a:rPr lang="cs-CZ" dirty="0" err="1"/>
              <a:t>Lull</a:t>
            </a:r>
            <a:r>
              <a:rPr lang="cs-CZ" dirty="0"/>
              <a:t>, A. M. </a:t>
            </a:r>
            <a:r>
              <a:rPr lang="cs-CZ" dirty="0" err="1"/>
              <a:t>Collins</a:t>
            </a:r>
            <a:r>
              <a:rPr lang="cs-CZ" dirty="0"/>
              <a:t>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Dnešní popularitu jim přinesl T. </a:t>
            </a:r>
            <a:r>
              <a:rPr lang="cs-CZ" dirty="0" err="1"/>
              <a:t>Buzan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8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523521" y="226871"/>
            <a:ext cx="8229024" cy="691180"/>
          </a:xfrm>
        </p:spPr>
        <p:txBody>
          <a:bodyPr vert="horz" wrap="square" lIns="91440" tIns="35271" rIns="91440" bIns="45720" rtlCol="0" anchor="ctr" anchorCtr="0">
            <a:spAutoFit/>
          </a:bodyPr>
          <a:lstStyle/>
          <a:p>
            <a:pPr lvl="0"/>
            <a:r>
              <a:rPr lang="cs-CZ"/>
              <a:t>Myšlenková mapa</a:t>
            </a:r>
          </a:p>
        </p:txBody>
      </p:sp>
      <p:pic>
        <p:nvPicPr>
          <p:cNvPr id="1026" name="Picture 2" descr="http://upload.wikimedia.org/wikipedia/commons/7/7f/Guru_Mind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97" y="1370579"/>
            <a:ext cx="7649579" cy="53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vert="horz" wrap="square" lIns="91440" tIns="35271" rIns="91440" bIns="45720" rtlCol="0" anchor="ctr" anchorCtr="0">
            <a:spAutoFit/>
          </a:bodyPr>
          <a:lstStyle/>
          <a:p>
            <a:pPr lvl="0"/>
            <a:r>
              <a:rPr lang="cs-CZ" dirty="0"/>
              <a:t>Proč je využívat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873443"/>
          </a:xfrm>
        </p:spPr>
        <p:txBody>
          <a:bodyPr vert="horz" wrap="square" lIns="91440" tIns="25474" rIns="91440" bIns="45720" rtlCol="0" anchor="t" anchorCtr="0">
            <a:spAutoFit/>
          </a:bodyPr>
          <a:lstStyle/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Získání přehledu o souvislostech.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Snadné rozčlenění textu.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Dekompozice problémů (např. u návrhu algoritmu).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Zviditelňují chod myšlenek.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Usnadňují spolupráci více osob na řešení problému.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Zachycují myšlenkovou strukturu.</a:t>
            </a:r>
          </a:p>
        </p:txBody>
      </p:sp>
    </p:spTree>
    <p:extLst>
      <p:ext uri="{BB962C8B-B14F-4D97-AF65-F5344CB8AC3E}">
        <p14:creationId xmlns:p14="http://schemas.microsoft.com/office/powerpoint/2010/main" val="24907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vert="horz" wrap="square" lIns="91440" tIns="35271" rIns="91440" bIns="45720" rtlCol="0" anchor="ctr" anchorCtr="0">
            <a:spAutoFit/>
          </a:bodyPr>
          <a:lstStyle/>
          <a:p>
            <a:pPr lvl="0"/>
            <a:r>
              <a:rPr lang="cs-CZ"/>
              <a:t>Jak na to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407418"/>
          </a:xfrm>
        </p:spPr>
        <p:txBody>
          <a:bodyPr vert="horz" wrap="square" lIns="91440" tIns="25474" rIns="91440" bIns="45720" rtlCol="0" anchor="t" anchorCtr="0">
            <a:spAutoFit/>
          </a:bodyPr>
          <a:lstStyle/>
          <a:p>
            <a:pPr marL="915709" lvl="1" indent="-514350">
              <a:spcAft>
                <a:spcPts val="1291"/>
              </a:spcAft>
              <a:buFont typeface="+mj-lt"/>
              <a:buAutoNum type="arabicPeriod"/>
            </a:pPr>
            <a:r>
              <a:rPr lang="cs-CZ" sz="2903" dirty="0" smtClean="0"/>
              <a:t>Začněte </a:t>
            </a:r>
            <a:r>
              <a:rPr lang="cs-CZ" sz="2903" dirty="0"/>
              <a:t>ve středu papíru hlavním námětem.</a:t>
            </a:r>
          </a:p>
          <a:p>
            <a:pPr marL="915709" lvl="1" indent="-514350">
              <a:spcAft>
                <a:spcPts val="1291"/>
              </a:spcAft>
              <a:buFont typeface="+mj-lt"/>
              <a:buAutoNum type="arabicPeriod"/>
            </a:pPr>
            <a:r>
              <a:rPr lang="cs-CZ" sz="2903" dirty="0" smtClean="0"/>
              <a:t>Využijte </a:t>
            </a:r>
            <a:r>
              <a:rPr lang="cs-CZ" sz="2903" dirty="0"/>
              <a:t>obrázků, symbolů, kódů.</a:t>
            </a:r>
          </a:p>
          <a:p>
            <a:pPr marL="915709" lvl="1" indent="-514350">
              <a:spcAft>
                <a:spcPts val="1291"/>
              </a:spcAft>
              <a:buFont typeface="+mj-lt"/>
              <a:buAutoNum type="arabicPeriod"/>
            </a:pPr>
            <a:r>
              <a:rPr lang="cs-CZ" sz="2903" dirty="0" smtClean="0"/>
              <a:t>Vyberte </a:t>
            </a:r>
            <a:r>
              <a:rPr lang="cs-CZ" sz="2903" dirty="0"/>
              <a:t>hlavní témata a zdůrazněte pomocí velkých a malých písmen.</a:t>
            </a:r>
          </a:p>
          <a:p>
            <a:pPr marL="915709" lvl="1" indent="-514350">
              <a:spcAft>
                <a:spcPts val="1291"/>
              </a:spcAft>
              <a:buFont typeface="+mj-lt"/>
              <a:buAutoNum type="arabicPeriod"/>
            </a:pPr>
            <a:r>
              <a:rPr lang="cs-CZ" sz="2903" dirty="0" smtClean="0"/>
              <a:t>Využijte </a:t>
            </a:r>
            <a:r>
              <a:rPr lang="cs-CZ" sz="2903" dirty="0"/>
              <a:t>barev.</a:t>
            </a:r>
          </a:p>
          <a:p>
            <a:pPr marL="915709" lvl="1" indent="-514350">
              <a:spcAft>
                <a:spcPts val="1291"/>
              </a:spcAft>
              <a:buFont typeface="+mj-lt"/>
              <a:buAutoNum type="arabicPeriod"/>
            </a:pPr>
            <a:r>
              <a:rPr lang="cs-CZ" sz="2903" dirty="0" smtClean="0"/>
              <a:t>Vytvořte </a:t>
            </a:r>
            <a:r>
              <a:rPr lang="cs-CZ" sz="2903" dirty="0"/>
              <a:t>si svůj osobní styl tvorby</a:t>
            </a:r>
            <a:r>
              <a:rPr lang="en-US" sz="2903" dirty="0"/>
              <a:t> </a:t>
            </a:r>
            <a:r>
              <a:rPr lang="cs-CZ" sz="2903" dirty="0"/>
              <a:t>myšlenkových map.</a:t>
            </a:r>
          </a:p>
        </p:txBody>
      </p:sp>
    </p:spTree>
    <p:extLst>
      <p:ext uri="{BB962C8B-B14F-4D97-AF65-F5344CB8AC3E}">
        <p14:creationId xmlns:p14="http://schemas.microsoft.com/office/powerpoint/2010/main" val="292687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AFDD63-F200-4111-AC83-7F152891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Fotografie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36C147D-B744-488E-B6D6-7D77A8566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Technické zpracování</a:t>
            </a:r>
          </a:p>
          <a:p>
            <a:r>
              <a:rPr lang="cs-CZ" dirty="0"/>
              <a:t>Kompozice</a:t>
            </a:r>
          </a:p>
          <a:p>
            <a:r>
              <a:rPr lang="cs-CZ" dirty="0"/>
              <a:t>Příběh</a:t>
            </a:r>
          </a:p>
          <a:p>
            <a:r>
              <a:rPr lang="cs-CZ" dirty="0"/>
              <a:t>Interpretace</a:t>
            </a:r>
          </a:p>
          <a:p>
            <a:r>
              <a:rPr lang="cs-CZ" dirty="0"/>
              <a:t>Postprodukce</a:t>
            </a:r>
          </a:p>
          <a:p>
            <a:r>
              <a:rPr lang="cs-CZ" dirty="0"/>
              <a:t>Publikování</a:t>
            </a:r>
          </a:p>
        </p:txBody>
      </p:sp>
    </p:spTree>
    <p:extLst>
      <p:ext uri="{BB962C8B-B14F-4D97-AF65-F5344CB8AC3E}">
        <p14:creationId xmlns:p14="http://schemas.microsoft.com/office/powerpoint/2010/main" val="19969304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523521" y="226871"/>
            <a:ext cx="8229024" cy="691180"/>
          </a:xfrm>
        </p:spPr>
        <p:txBody>
          <a:bodyPr vert="horz" wrap="square" lIns="91440" tIns="35271" rIns="91440" bIns="45720" rtlCol="0" anchor="ctr" anchorCtr="0">
            <a:spAutoFit/>
          </a:bodyPr>
          <a:lstStyle/>
          <a:p>
            <a:pPr lvl="0"/>
            <a:r>
              <a:rPr lang="cs-CZ"/>
              <a:t>Jak na to II.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523521" y="1604329"/>
            <a:ext cx="8229024" cy="2272172"/>
          </a:xfrm>
        </p:spPr>
        <p:txBody>
          <a:bodyPr vert="horz" wrap="square" lIns="91440" tIns="25474" rIns="91440" bIns="45720" rtlCol="0" anchor="t" anchorCtr="0">
            <a:spAutoFit/>
          </a:bodyPr>
          <a:lstStyle/>
          <a:p>
            <a:pPr marL="659285" lvl="1" indent="-259232">
              <a:spcAft>
                <a:spcPts val="1291"/>
              </a:spcAft>
              <a:buClr>
                <a:srgbClr val="996633"/>
              </a:buClr>
            </a:pPr>
            <a:r>
              <a:rPr lang="cs-CZ" sz="2177" dirty="0"/>
              <a:t>Důležitý je cvik a soustavnost.</a:t>
            </a:r>
          </a:p>
          <a:p>
            <a:pPr marL="659285" lvl="1" indent="-259232">
              <a:spcAft>
                <a:spcPts val="1291"/>
              </a:spcAft>
              <a:buClr>
                <a:srgbClr val="996633"/>
              </a:buClr>
            </a:pPr>
            <a:r>
              <a:rPr lang="cs-CZ" sz="2177" dirty="0"/>
              <a:t>Časem zjistíte, že vám určitý styl vyhovuje více a jiný méně.</a:t>
            </a:r>
          </a:p>
          <a:p>
            <a:pPr marL="659285" lvl="1" indent="-259232">
              <a:spcAft>
                <a:spcPts val="1291"/>
              </a:spcAft>
              <a:buClr>
                <a:srgbClr val="996633"/>
              </a:buClr>
            </a:pPr>
            <a:r>
              <a:rPr lang="cs-CZ" sz="2177" dirty="0"/>
              <a:t>Nebojte se experimentovat.</a:t>
            </a:r>
          </a:p>
          <a:p>
            <a:pPr marL="659285" lvl="1" indent="-259232">
              <a:spcAft>
                <a:spcPts val="1291"/>
              </a:spcAft>
              <a:buClr>
                <a:srgbClr val="996633"/>
              </a:buClr>
            </a:pPr>
            <a:r>
              <a:rPr lang="cs-CZ" sz="2177" dirty="0"/>
              <a:t>Ne každý problém se dá efektivně řešit pomocí myšlenkových map (např. pohádka Červená karkulka).</a:t>
            </a:r>
          </a:p>
        </p:txBody>
      </p:sp>
    </p:spTree>
    <p:extLst>
      <p:ext uri="{BB962C8B-B14F-4D97-AF65-F5344CB8AC3E}">
        <p14:creationId xmlns:p14="http://schemas.microsoft.com/office/powerpoint/2010/main" val="21120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vert="horz" wrap="square" lIns="91440" tIns="35271" rIns="91440" bIns="45720" rtlCol="0" anchor="ctr" anchorCtr="0">
            <a:spAutoFit/>
          </a:bodyPr>
          <a:lstStyle/>
          <a:p>
            <a:pPr lvl="0"/>
            <a:r>
              <a:rPr lang="cs-CZ"/>
              <a:t>Samotná tvorba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446146"/>
          </a:xfrm>
        </p:spPr>
        <p:txBody>
          <a:bodyPr vert="horz" wrap="square" lIns="91440" tIns="25474" rIns="91440" bIns="45720" rtlCol="0" anchor="t" anchorCtr="0">
            <a:spAutoFit/>
          </a:bodyPr>
          <a:lstStyle/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Na papír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Je to rychlé a přirozené.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Nedá se příliš pohodlně sdílet, dodatečně upravovat, rozšiřovat.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Na počítači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K tvorbě je potřeba počítač, což není vždy intuitivní.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Výhodou je snadná modifikace struktury, online spolupráce, zanořování struktur, větší možnosti odlišení prvků, jednoduchá editace...</a:t>
            </a:r>
          </a:p>
        </p:txBody>
      </p:sp>
    </p:spTree>
    <p:extLst>
      <p:ext uri="{BB962C8B-B14F-4D97-AF65-F5344CB8AC3E}">
        <p14:creationId xmlns:p14="http://schemas.microsoft.com/office/powerpoint/2010/main" val="30302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oblasti 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Hledání nápadů:</a:t>
            </a:r>
          </a:p>
          <a:p>
            <a:pPr lvl="1"/>
            <a:r>
              <a:rPr lang="cs-CZ" dirty="0" smtClean="0"/>
              <a:t>Brainstorming</a:t>
            </a:r>
          </a:p>
          <a:p>
            <a:pPr lvl="1"/>
            <a:r>
              <a:rPr lang="cs-CZ" dirty="0" smtClean="0"/>
              <a:t>Myšlenkové klobouky</a:t>
            </a:r>
          </a:p>
          <a:p>
            <a:pPr lvl="1"/>
            <a:r>
              <a:rPr lang="cs-CZ" dirty="0" smtClean="0"/>
              <a:t>Tvorba pojmové základny</a:t>
            </a:r>
          </a:p>
          <a:p>
            <a:r>
              <a:rPr lang="cs-CZ" dirty="0" smtClean="0"/>
              <a:t>Práce s textem:</a:t>
            </a:r>
          </a:p>
          <a:p>
            <a:pPr lvl="1"/>
            <a:r>
              <a:rPr lang="cs-CZ" dirty="0" smtClean="0"/>
              <a:t>Mapa jako obsah práce</a:t>
            </a:r>
          </a:p>
          <a:p>
            <a:pPr lvl="1"/>
            <a:r>
              <a:rPr lang="cs-CZ" dirty="0" smtClean="0"/>
              <a:t>Mapa jako reflexe četby</a:t>
            </a:r>
          </a:p>
          <a:p>
            <a:pPr lvl="1"/>
            <a:r>
              <a:rPr lang="cs-CZ" dirty="0" smtClean="0"/>
              <a:t>Mapa jako příprava před čtením</a:t>
            </a:r>
          </a:p>
          <a:p>
            <a:r>
              <a:rPr lang="cs-CZ" dirty="0" smtClean="0"/>
              <a:t>Mapa jako zápis z přednášek</a:t>
            </a:r>
          </a:p>
          <a:p>
            <a:r>
              <a:rPr lang="cs-CZ" dirty="0" smtClean="0"/>
              <a:t>Mapa jako nástroj pro řízení projektu</a:t>
            </a:r>
          </a:p>
          <a:p>
            <a:r>
              <a:rPr lang="cs-CZ" dirty="0" smtClean="0"/>
              <a:t>Mapa jako nástroj pro podporu literární tvorby</a:t>
            </a:r>
          </a:p>
          <a:p>
            <a:r>
              <a:rPr lang="cs-CZ" dirty="0" smtClean="0"/>
              <a:t>Mapa pro dekompozici problémů</a:t>
            </a:r>
          </a:p>
          <a:p>
            <a:r>
              <a:rPr lang="cs-CZ" dirty="0" smtClean="0"/>
              <a:t>Mapa jako podklad pro presentaci</a:t>
            </a:r>
          </a:p>
          <a:p>
            <a:r>
              <a:rPr lang="cs-CZ" dirty="0" smtClean="0"/>
              <a:t>Mapa pro vyprávění příběhů,…</a:t>
            </a:r>
          </a:p>
        </p:txBody>
      </p:sp>
    </p:spTree>
    <p:extLst>
      <p:ext uri="{BB962C8B-B14F-4D97-AF65-F5344CB8AC3E}">
        <p14:creationId xmlns:p14="http://schemas.microsoft.com/office/powerpoint/2010/main" val="10951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vert="horz" wrap="square" lIns="91440" tIns="35271" rIns="91440" bIns="45720" rtlCol="0" anchor="ctr" anchorCtr="0">
            <a:spAutoFit/>
          </a:bodyPr>
          <a:lstStyle/>
          <a:p>
            <a:pPr lvl="0"/>
            <a:r>
              <a:rPr lang="cs-CZ"/>
              <a:t>FreeMind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22027"/>
          </a:xfrm>
        </p:spPr>
        <p:txBody>
          <a:bodyPr vert="horz" wrap="square" lIns="91440" tIns="25474" rIns="91440" bIns="45720" rtlCol="0" anchor="t" anchorCtr="0">
            <a:spAutoFit/>
          </a:bodyPr>
          <a:lstStyle/>
          <a:p>
            <a:pPr marL="342905" indent="-457200">
              <a:spcAft>
                <a:spcPts val="1291"/>
              </a:spcAft>
              <a:buClr>
                <a:srgbClr val="996633"/>
              </a:buClr>
            </a:pPr>
            <a:r>
              <a:rPr lang="cs-CZ" sz="3340" dirty="0"/>
              <a:t>Asi nejznámější software na tvorbu myšlenkových map.</a:t>
            </a:r>
          </a:p>
          <a:p>
            <a:pPr marL="342905" indent="-457200">
              <a:spcAft>
                <a:spcPts val="1291"/>
              </a:spcAft>
              <a:buClr>
                <a:srgbClr val="996633"/>
              </a:buClr>
            </a:pPr>
            <a:r>
              <a:rPr lang="cs-CZ" sz="3340" dirty="0"/>
              <a:t>Je zdarma.</a:t>
            </a:r>
          </a:p>
          <a:p>
            <a:pPr marL="342905" indent="-457200">
              <a:spcAft>
                <a:spcPts val="1291"/>
              </a:spcAft>
              <a:buClr>
                <a:srgbClr val="996633"/>
              </a:buClr>
            </a:pPr>
            <a:r>
              <a:rPr lang="cs-CZ" sz="3340" dirty="0"/>
              <a:t>K dispozici je v také v češtině.</a:t>
            </a:r>
          </a:p>
          <a:p>
            <a:pPr marL="342905" indent="-457200">
              <a:spcAft>
                <a:spcPts val="1291"/>
              </a:spcAft>
              <a:buClr>
                <a:srgbClr val="996633"/>
              </a:buClr>
            </a:pPr>
            <a:r>
              <a:rPr lang="cs-CZ" sz="3340" dirty="0"/>
              <a:t>Je napsaný v JAVA.</a:t>
            </a:r>
          </a:p>
          <a:p>
            <a:pPr marL="342905" indent="-457200">
              <a:spcAft>
                <a:spcPts val="1291"/>
              </a:spcAft>
              <a:buClr>
                <a:srgbClr val="996633"/>
              </a:buClr>
            </a:pPr>
            <a:r>
              <a:rPr lang="cs-CZ" sz="3340" dirty="0"/>
              <a:t>Dostupný pro Windows, Linux i MAC OS.</a:t>
            </a:r>
          </a:p>
          <a:p>
            <a:pPr marL="342905" indent="-457200">
              <a:spcAft>
                <a:spcPts val="1291"/>
              </a:spcAft>
              <a:buClr>
                <a:srgbClr val="996633"/>
              </a:buClr>
            </a:pPr>
            <a:r>
              <a:rPr lang="cs-CZ" sz="3340" dirty="0"/>
              <a:t>&lt;</a:t>
            </a:r>
            <a:r>
              <a:rPr lang="cs-CZ" sz="3340" dirty="0">
                <a:solidFill>
                  <a:srgbClr val="CCCCFF"/>
                </a:solidFill>
                <a:hlinkClick r:id="rId3"/>
              </a:rPr>
              <a:t>http://freemind.sourceforge.net/</a:t>
            </a:r>
            <a:r>
              <a:rPr lang="cs-CZ" sz="334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598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/>
          <p:nvPr/>
        </p:nvSpPr>
        <p:spPr>
          <a:xfrm>
            <a:off x="1948408" y="1"/>
            <a:ext cx="8228974" cy="61306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lnSpc>
                <a:spcPct val="93000"/>
              </a:lnSpc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</a:pPr>
            <a:endParaRPr lang="cs-CZ" sz="1633">
              <a:solidFill>
                <a:srgbClr val="FFFFFF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pic>
        <p:nvPicPr>
          <p:cNvPr id="2050" name="Picture 2" descr="http://i.iinfo.cz/images/48/freemind-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57" y="1197257"/>
            <a:ext cx="6914151" cy="50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vert="horz" wrap="square" lIns="91440" tIns="35271" rIns="91440" bIns="45720" rtlCol="0" anchor="ctr" anchorCtr="0">
            <a:spAutoFit/>
          </a:bodyPr>
          <a:lstStyle/>
          <a:p>
            <a:pPr lvl="0"/>
            <a:r>
              <a:rPr lang="cs-CZ"/>
              <a:t>FreeMind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556194"/>
          </a:xfrm>
        </p:spPr>
        <p:txBody>
          <a:bodyPr vert="horz" wrap="square" lIns="91440" tIns="25474" rIns="91440" bIns="45720" rtlCol="0" anchor="t" anchorCtr="0">
            <a:spAutoFit/>
          </a:bodyPr>
          <a:lstStyle/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Umožňuje připojit k uzlům obrázek.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Plně formátovaný text v uzlech.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Ke každému uzlu je možné vkládat formátované poznámky.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Lze nastavit vzhled mapy.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Řada příznakových obrázků.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Možnost skrýt nepotřebné kategorie.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Práce s více mapami současně, jejich spojování, rozdělování...</a:t>
            </a:r>
          </a:p>
        </p:txBody>
      </p:sp>
    </p:spTree>
    <p:extLst>
      <p:ext uri="{BB962C8B-B14F-4D97-AF65-F5344CB8AC3E}">
        <p14:creationId xmlns:p14="http://schemas.microsoft.com/office/powerpoint/2010/main" val="356184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vert="horz" wrap="square" lIns="91440" tIns="35271" rIns="91440" bIns="45720" rtlCol="0" anchor="ctr" anchorCtr="0">
            <a:spAutoFit/>
          </a:bodyPr>
          <a:lstStyle/>
          <a:p>
            <a:pPr lvl="0"/>
            <a:r>
              <a:rPr lang="cs-CZ"/>
              <a:t>FreeMind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227386"/>
          </a:xfrm>
        </p:spPr>
        <p:txBody>
          <a:bodyPr vert="horz" wrap="square" lIns="91440" tIns="25474" rIns="91440" bIns="45720" rtlCol="0" anchor="t" anchorCtr="0">
            <a:spAutoFit/>
          </a:bodyPr>
          <a:lstStyle/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Možnosti exportu: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HTML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PNG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Java Applet</a:t>
            </a:r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 err="1"/>
              <a:t>Flash</a:t>
            </a:r>
            <a:endParaRPr lang="cs-CZ" dirty="0"/>
          </a:p>
          <a:p>
            <a:pPr marL="800100" lvl="2" indent="-342900">
              <a:spcAft>
                <a:spcPts val="1031"/>
              </a:spcAft>
              <a:buClr>
                <a:srgbClr val="996633"/>
              </a:buClr>
            </a:pPr>
            <a:r>
              <a:rPr lang="cs-CZ" dirty="0"/>
              <a:t>…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Import z jiných aplikací.</a:t>
            </a:r>
          </a:p>
          <a:p>
            <a:pPr>
              <a:spcAft>
                <a:spcPts val="1291"/>
              </a:spcAft>
              <a:buClr>
                <a:srgbClr val="996633"/>
              </a:buClr>
            </a:pPr>
            <a:r>
              <a:rPr lang="cs-CZ" dirty="0"/>
              <a:t>A řada dalších možností.</a:t>
            </a:r>
          </a:p>
        </p:txBody>
      </p:sp>
    </p:spTree>
    <p:extLst>
      <p:ext uri="{BB962C8B-B14F-4D97-AF65-F5344CB8AC3E}">
        <p14:creationId xmlns:p14="http://schemas.microsoft.com/office/powerpoint/2010/main" val="6426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149495" y="104564"/>
            <a:ext cx="5518986" cy="394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File:FreeMind-freemind-development-0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2726955"/>
            <a:ext cx="5678412" cy="41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4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970460" y="0"/>
            <a:ext cx="4698021" cy="328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/>
          <p:nvPr/>
        </p:nvSpPr>
        <p:spPr>
          <a:xfrm>
            <a:off x="1948408" y="1"/>
            <a:ext cx="8228974" cy="61306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6" tIns="42456" rIns="81646" bIns="42456" anchor="ctr" anchorCtr="0" compatLnSpc="1">
            <a:noAutofit/>
          </a:bodyPr>
          <a:lstStyle/>
          <a:p>
            <a:pPr hangingPunct="0">
              <a:lnSpc>
                <a:spcPct val="93000"/>
              </a:lnSpc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</a:pPr>
            <a:endParaRPr lang="cs-CZ" sz="1633">
              <a:solidFill>
                <a:srgbClr val="FFFFFF"/>
              </a:solidFill>
              <a:latin typeface="Arial Unicode MS" pitchFamily="34"/>
              <a:ea typeface="Arial Unicode MS" pitchFamily="34"/>
              <a:cs typeface="Arial Unicode MS" pitchFamily="34"/>
            </a:endParaRPr>
          </a:p>
        </p:txBody>
      </p:sp>
      <p:pic>
        <p:nvPicPr>
          <p:cNvPr id="4100" name="Picture 4" descr="File:FreeMind-my-health-0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08" y="1538691"/>
            <a:ext cx="6912726" cy="502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1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XMind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Profesionální software, není otevřený, je určený pro profesionální využití.</a:t>
            </a:r>
          </a:p>
          <a:p>
            <a:r>
              <a:rPr lang="cs-CZ" dirty="0"/>
              <a:t>Podpora online sdílení map, kooperace na dálku.</a:t>
            </a:r>
          </a:p>
          <a:p>
            <a:r>
              <a:rPr lang="cs-CZ" dirty="0"/>
              <a:t>Je možné pracovat i s jinými diagramy.</a:t>
            </a:r>
          </a:p>
          <a:p>
            <a:r>
              <a:rPr lang="cs-CZ" dirty="0"/>
              <a:t>Velice dobré grafické výstupy a intuitivní práce.</a:t>
            </a:r>
          </a:p>
          <a:p>
            <a:r>
              <a:rPr lang="cs-CZ" dirty="0"/>
              <a:t>Multiplatformní (Java).</a:t>
            </a:r>
          </a:p>
          <a:p>
            <a:r>
              <a:rPr lang="cs-CZ" dirty="0"/>
              <a:t>Zvukové komentáře, správa revizí atp.</a:t>
            </a:r>
          </a:p>
        </p:txBody>
      </p:sp>
    </p:spTree>
    <p:extLst>
      <p:ext uri="{BB962C8B-B14F-4D97-AF65-F5344CB8AC3E}">
        <p14:creationId xmlns:p14="http://schemas.microsoft.com/office/powerpoint/2010/main" val="35037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7D099F-3DFE-41F8-B730-E9C7183E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Fotografie - mobilní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F60F84E-BB06-4735-AD98-A02CA641F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Adobe </a:t>
            </a:r>
            <a:r>
              <a:rPr lang="cs-CZ" dirty="0" err="1"/>
              <a:t>Photoshop</a:t>
            </a:r>
            <a:r>
              <a:rPr lang="cs-CZ" dirty="0"/>
              <a:t> Express (+navázané aplikace)</a:t>
            </a:r>
          </a:p>
          <a:p>
            <a:r>
              <a:rPr lang="cs-CZ" dirty="0" err="1"/>
              <a:t>AutoDesk</a:t>
            </a:r>
            <a:r>
              <a:rPr lang="cs-CZ" dirty="0"/>
              <a:t> </a:t>
            </a:r>
            <a:r>
              <a:rPr lang="cs-CZ" dirty="0" err="1"/>
              <a:t>Pixlr</a:t>
            </a:r>
            <a:endParaRPr lang="cs-CZ" dirty="0"/>
          </a:p>
          <a:p>
            <a:r>
              <a:rPr lang="cs-CZ" dirty="0" err="1"/>
              <a:t>FaceTune</a:t>
            </a:r>
            <a:endParaRPr lang="cs-CZ" dirty="0"/>
          </a:p>
          <a:p>
            <a:r>
              <a:rPr lang="cs-CZ" dirty="0" err="1"/>
              <a:t>Flickr</a:t>
            </a:r>
            <a:endParaRPr lang="cs-CZ" dirty="0"/>
          </a:p>
          <a:p>
            <a:r>
              <a:rPr lang="cs-CZ" dirty="0" err="1"/>
              <a:t>Instagram</a:t>
            </a:r>
            <a:r>
              <a:rPr lang="cs-CZ" dirty="0"/>
              <a:t> </a:t>
            </a:r>
          </a:p>
          <a:p>
            <a:r>
              <a:rPr lang="cs-CZ" dirty="0"/>
              <a:t>Prisma</a:t>
            </a:r>
          </a:p>
          <a:p>
            <a:r>
              <a:rPr lang="cs-CZ" dirty="0" err="1"/>
              <a:t>Snapseed</a:t>
            </a:r>
            <a:r>
              <a:rPr lang="cs-CZ" dirty="0"/>
              <a:t> </a:t>
            </a:r>
          </a:p>
          <a:p>
            <a:r>
              <a:rPr lang="cs-CZ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7360261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023800" y="160020"/>
            <a:ext cx="3713095" cy="2379873"/>
          </a:xfr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647" y="1844375"/>
            <a:ext cx="8342596" cy="44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523521" y="161298"/>
            <a:ext cx="8229024" cy="1144921"/>
          </a:xfrm>
        </p:spPr>
        <p:txBody>
          <a:bodyPr/>
          <a:lstStyle/>
          <a:p>
            <a:pPr lvl="0"/>
            <a:r>
              <a:rPr lang="cs-CZ"/>
              <a:t>VYM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523521" y="1604329"/>
            <a:ext cx="8230465" cy="4526396"/>
          </a:xfrm>
        </p:spPr>
        <p:txBody>
          <a:bodyPr/>
          <a:lstStyle/>
          <a:p>
            <a:pPr lvl="0"/>
            <a:r>
              <a:rPr lang="cs-CZ" dirty="0" smtClean="0"/>
              <a:t>Složitější ovládání</a:t>
            </a:r>
            <a:endParaRPr lang="cs-CZ" dirty="0"/>
          </a:p>
          <a:p>
            <a:pPr lvl="0"/>
            <a:r>
              <a:rPr lang="cs-CZ" dirty="0"/>
              <a:t>Propracované klávesové zkratky.</a:t>
            </a:r>
          </a:p>
          <a:p>
            <a:pPr lvl="0"/>
            <a:r>
              <a:rPr lang="cs-CZ" dirty="0" smtClean="0"/>
              <a:t>Velké množství funkcí</a:t>
            </a:r>
          </a:p>
          <a:p>
            <a:pPr lvl="0"/>
            <a:r>
              <a:rPr lang="cs-CZ" dirty="0" smtClean="0"/>
              <a:t>Dávkové zpracování</a:t>
            </a:r>
          </a:p>
          <a:p>
            <a:pPr lvl="0"/>
            <a:r>
              <a:rPr lang="cs-CZ" dirty="0" smtClean="0"/>
              <a:t>Podpora diáře,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managemet</a:t>
            </a:r>
            <a:endParaRPr lang="cs-CZ" dirty="0" smtClean="0"/>
          </a:p>
          <a:p>
            <a:pPr lvl="0"/>
            <a:r>
              <a:rPr lang="cs-CZ" dirty="0" smtClean="0"/>
              <a:t>…</a:t>
            </a:r>
            <a:endParaRPr lang="cs-CZ" dirty="0"/>
          </a:p>
          <a:p>
            <a:pPr lvl="0"/>
            <a:r>
              <a:rPr lang="cs-CZ" dirty="0"/>
              <a:t>Velice slušný export mapy.</a:t>
            </a:r>
          </a:p>
        </p:txBody>
      </p:sp>
    </p:spTree>
    <p:extLst>
      <p:ext uri="{BB962C8B-B14F-4D97-AF65-F5344CB8AC3E}">
        <p14:creationId xmlns:p14="http://schemas.microsoft.com/office/powerpoint/2010/main" val="30635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iinfo.cz/images/678/vym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70" y="194278"/>
            <a:ext cx="8729925" cy="483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.iinfo.cz/images/678/vym-3-pre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57" y="3918074"/>
            <a:ext cx="5306209" cy="29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2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Další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577" dirty="0" err="1"/>
              <a:t>Kdissert</a:t>
            </a:r>
            <a:endParaRPr lang="cs-CZ" sz="2577" dirty="0"/>
          </a:p>
          <a:p>
            <a:r>
              <a:rPr lang="cs-CZ" sz="2577" dirty="0" err="1"/>
              <a:t>Labyrinth</a:t>
            </a:r>
            <a:r>
              <a:rPr lang="cs-CZ" sz="2577" dirty="0"/>
              <a:t> </a:t>
            </a:r>
            <a:r>
              <a:rPr lang="cs-CZ" sz="2577" dirty="0" err="1"/>
              <a:t>Maps</a:t>
            </a:r>
            <a:endParaRPr lang="cs-CZ" sz="2577" dirty="0"/>
          </a:p>
          <a:p>
            <a:r>
              <a:rPr lang="cs-CZ" sz="2577" dirty="0" err="1"/>
              <a:t>FreePlane</a:t>
            </a:r>
            <a:endParaRPr lang="cs-CZ" sz="2577" dirty="0"/>
          </a:p>
          <a:p>
            <a:r>
              <a:rPr lang="cs-CZ" sz="2577" dirty="0" err="1"/>
              <a:t>SciPlore</a:t>
            </a:r>
            <a:endParaRPr lang="cs-CZ" sz="2577" dirty="0"/>
          </a:p>
          <a:p>
            <a:endParaRPr lang="cs-CZ" sz="2577" dirty="0"/>
          </a:p>
          <a:p>
            <a:r>
              <a:rPr lang="cs-CZ" sz="2577" dirty="0"/>
              <a:t>Bubbl.us</a:t>
            </a:r>
          </a:p>
          <a:p>
            <a:r>
              <a:rPr lang="cs-CZ" sz="2577" dirty="0" err="1"/>
              <a:t>Wikimindmap</a:t>
            </a:r>
            <a:endParaRPr lang="cs-CZ" sz="2577" dirty="0"/>
          </a:p>
          <a:p>
            <a:r>
              <a:rPr lang="cs-CZ" sz="2577" dirty="0" err="1"/>
              <a:t>Prezi</a:t>
            </a:r>
            <a:endParaRPr lang="cs-CZ" sz="2577" dirty="0"/>
          </a:p>
        </p:txBody>
      </p:sp>
    </p:spTree>
    <p:extLst>
      <p:ext uri="{BB962C8B-B14F-4D97-AF65-F5344CB8AC3E}">
        <p14:creationId xmlns:p14="http://schemas.microsoft.com/office/powerpoint/2010/main" val="9166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mtClean="0"/>
              <a:t>Coogl.it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577" dirty="0"/>
              <a:t>Online aplikace</a:t>
            </a:r>
          </a:p>
          <a:p>
            <a:r>
              <a:rPr lang="cs-CZ" sz="2577" dirty="0"/>
              <a:t>Propojení s Google účtem a diskem</a:t>
            </a:r>
          </a:p>
          <a:p>
            <a:r>
              <a:rPr lang="cs-CZ" sz="2577" dirty="0"/>
              <a:t>Mapy vypadají „organicky“</a:t>
            </a:r>
          </a:p>
          <a:p>
            <a:r>
              <a:rPr lang="cs-CZ" sz="2577" dirty="0"/>
              <a:t>Podpora </a:t>
            </a:r>
            <a:r>
              <a:rPr lang="cs-CZ" sz="2577" dirty="0" err="1"/>
              <a:t>Markdown</a:t>
            </a:r>
            <a:endParaRPr lang="cs-CZ" sz="2577" dirty="0"/>
          </a:p>
          <a:p>
            <a:r>
              <a:rPr lang="cs-CZ" sz="2577" dirty="0"/>
              <a:t>Podpora pokročilého formátování</a:t>
            </a:r>
          </a:p>
          <a:p>
            <a:r>
              <a:rPr lang="cs-CZ" sz="2577" dirty="0"/>
              <a:t>Možnost exportu do PDF</a:t>
            </a:r>
          </a:p>
          <a:p>
            <a:r>
              <a:rPr lang="cs-CZ" sz="2577" dirty="0"/>
              <a:t>Zdarma</a:t>
            </a:r>
            <a:endParaRPr lang="cs-CZ" sz="2577" dirty="0"/>
          </a:p>
        </p:txBody>
      </p:sp>
    </p:spTree>
    <p:extLst>
      <p:ext uri="{BB962C8B-B14F-4D97-AF65-F5344CB8AC3E}">
        <p14:creationId xmlns:p14="http://schemas.microsoft.com/office/powerpoint/2010/main" val="1098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yslenkove-mapy.cz/res/WLX.Content.Library/img/02AoGlAy/coogl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04" y="1289268"/>
            <a:ext cx="8970976" cy="43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A476B9-8BEC-4102-9F0A-460DEC40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a tvorba textu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B062AFE3-0693-4DB0-8F91-BA189230C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5260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Papír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Velká svoboda analogové tvorby</a:t>
            </a:r>
          </a:p>
          <a:p>
            <a:r>
              <a:rPr lang="cs-CZ" dirty="0"/>
              <a:t>Pro většinu lidí poměrně kreativní forma práce</a:t>
            </a:r>
          </a:p>
          <a:p>
            <a:r>
              <a:rPr lang="cs-CZ" dirty="0"/>
              <a:t>Teoreticky výborná životnost</a:t>
            </a:r>
          </a:p>
          <a:p>
            <a:endParaRPr lang="cs-CZ" dirty="0"/>
          </a:p>
          <a:p>
            <a:r>
              <a:rPr lang="cs-CZ" dirty="0"/>
              <a:t>Ale:</a:t>
            </a:r>
          </a:p>
          <a:p>
            <a:pPr lvl="1"/>
            <a:r>
              <a:rPr lang="cs-CZ" dirty="0"/>
              <a:t>Malé možnosti sdílení, editace, kopírování,…</a:t>
            </a:r>
          </a:p>
          <a:p>
            <a:pPr lvl="1"/>
            <a:r>
              <a:rPr lang="cs-CZ" dirty="0"/>
              <a:t>Žádná </a:t>
            </a:r>
            <a:r>
              <a:rPr lang="cs-CZ" dirty="0" err="1"/>
              <a:t>multimedialita</a:t>
            </a:r>
            <a:endParaRPr lang="cs-CZ" dirty="0"/>
          </a:p>
          <a:p>
            <a:pPr lvl="1"/>
            <a:r>
              <a:rPr lang="cs-CZ" dirty="0"/>
              <a:t>Omezená možnost spolupráce</a:t>
            </a:r>
          </a:p>
          <a:p>
            <a:pPr lvl="1"/>
            <a:r>
              <a:rPr lang="cs-CZ" dirty="0"/>
              <a:t>A reálně poměrně nevelká životnost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30151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Softwarové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Obecně zajišťují práci s poznámkami na tabletu, telefonu či počítači, ať již to znamená cokoli.</a:t>
            </a:r>
          </a:p>
          <a:p>
            <a:r>
              <a:rPr lang="cs-CZ" dirty="0"/>
              <a:t>Uživatel by měl dopředu definovat své potřeby, nebo si vyzkoušet různé nástroje a zjistit, co mu vyhovuje.</a:t>
            </a:r>
          </a:p>
          <a:p>
            <a:r>
              <a:rPr lang="cs-CZ" dirty="0"/>
              <a:t>V dnešní době většinou vyžadujeme práci s </a:t>
            </a:r>
            <a:r>
              <a:rPr lang="cs-CZ" dirty="0" err="1"/>
              <a:t>cloudovými</a:t>
            </a:r>
            <a:r>
              <a:rPr lang="cs-CZ" dirty="0"/>
              <a:t> uložišti – chceme se k datům dostat odkudkoli a kdykoli, kde je internet. A někdy i bez něj.</a:t>
            </a:r>
          </a:p>
          <a:p>
            <a:r>
              <a:rPr lang="cs-CZ" dirty="0"/>
              <a:t>Různé nástroje nabízejí zcela odlišné koncepty práce.</a:t>
            </a:r>
          </a:p>
        </p:txBody>
      </p:sp>
    </p:spTree>
    <p:extLst>
      <p:ext uri="{BB962C8B-B14F-4D97-AF65-F5344CB8AC3E}">
        <p14:creationId xmlns:p14="http://schemas.microsoft.com/office/powerpoint/2010/main" val="41293516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Nejširší pojetí: Kancelářský balík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Potřebujeme mít poznámky opravdu řešené robustně.</a:t>
            </a:r>
          </a:p>
          <a:p>
            <a:r>
              <a:rPr lang="cs-CZ" dirty="0"/>
              <a:t>Př.: Chceme vést klasifikační deník s tím, že chceme dát různým známkám různou hodnotu (vážený průměr výsledné známky) apod.</a:t>
            </a:r>
          </a:p>
          <a:p>
            <a:r>
              <a:rPr lang="cs-CZ" dirty="0"/>
              <a:t>Př.: Chceme z dat generovat grafy v reálném čase.</a:t>
            </a:r>
          </a:p>
          <a:p>
            <a:r>
              <a:rPr lang="cs-CZ" dirty="0"/>
              <a:t>Př.: Chceme poznámky tvořit formou klasické presentace.</a:t>
            </a:r>
          </a:p>
          <a:p>
            <a:endParaRPr lang="cs-CZ" dirty="0"/>
          </a:p>
          <a:p>
            <a:r>
              <a:rPr lang="cs-CZ" dirty="0"/>
              <a:t>Ideální řešení je využít některý z dostupných online kancelářských balíků.</a:t>
            </a:r>
          </a:p>
        </p:txBody>
      </p:sp>
    </p:spTree>
    <p:extLst>
      <p:ext uri="{BB962C8B-B14F-4D97-AF65-F5344CB8AC3E}">
        <p14:creationId xmlns:p14="http://schemas.microsoft.com/office/powerpoint/2010/main" val="124378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C77C11-4DDD-45F9-BE4A-67980504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Fotografie - desktopová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5C4D2C5-43C1-4490-B340-03901E439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Adobe </a:t>
            </a:r>
            <a:r>
              <a:rPr lang="cs-CZ" dirty="0" err="1"/>
              <a:t>Photoshop</a:t>
            </a:r>
            <a:r>
              <a:rPr lang="cs-CZ" dirty="0"/>
              <a:t> (express)</a:t>
            </a:r>
          </a:p>
          <a:p>
            <a:r>
              <a:rPr lang="cs-CZ" dirty="0" err="1"/>
              <a:t>Affinity</a:t>
            </a:r>
            <a:r>
              <a:rPr lang="cs-CZ" dirty="0"/>
              <a:t> </a:t>
            </a:r>
            <a:r>
              <a:rPr lang="cs-CZ" dirty="0" err="1"/>
              <a:t>Photo</a:t>
            </a:r>
            <a:endParaRPr lang="cs-CZ" dirty="0"/>
          </a:p>
          <a:p>
            <a:r>
              <a:rPr lang="cs-CZ" dirty="0"/>
              <a:t>GIMP</a:t>
            </a:r>
          </a:p>
          <a:p>
            <a:r>
              <a:rPr lang="cs-CZ" dirty="0"/>
              <a:t>Corel </a:t>
            </a:r>
            <a:r>
              <a:rPr lang="cs-CZ" dirty="0" err="1"/>
              <a:t>PaintShop</a:t>
            </a:r>
            <a:r>
              <a:rPr lang="cs-CZ" dirty="0"/>
              <a:t> Pro</a:t>
            </a:r>
          </a:p>
          <a:p>
            <a:r>
              <a:rPr lang="cs-CZ" dirty="0"/>
              <a:t>Paint.net</a:t>
            </a:r>
          </a:p>
          <a:p>
            <a:r>
              <a:rPr lang="cs-CZ" dirty="0" err="1"/>
              <a:t>Sumopaint</a:t>
            </a:r>
            <a:endParaRPr lang="cs-CZ" dirty="0"/>
          </a:p>
          <a:p>
            <a:r>
              <a:rPr lang="cs-CZ" dirty="0" err="1"/>
              <a:t>Darktable</a:t>
            </a:r>
            <a:endParaRPr lang="cs-CZ" dirty="0"/>
          </a:p>
          <a:p>
            <a:r>
              <a:rPr lang="cs-CZ" dirty="0" err="1"/>
              <a:t>Krita</a:t>
            </a:r>
            <a:endParaRPr lang="cs-CZ" dirty="0"/>
          </a:p>
          <a:p>
            <a:r>
              <a:rPr lang="cs-CZ" dirty="0" err="1"/>
              <a:t>Zoner</a:t>
            </a:r>
            <a:r>
              <a:rPr lang="cs-CZ" dirty="0"/>
              <a:t> </a:t>
            </a:r>
            <a:r>
              <a:rPr lang="cs-CZ" dirty="0" err="1"/>
              <a:t>Photo</a:t>
            </a:r>
            <a:r>
              <a:rPr lang="cs-CZ" dirty="0"/>
              <a:t> studio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9095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Apps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886" y="1391456"/>
            <a:ext cx="3564228" cy="54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86" y="1165668"/>
            <a:ext cx="3684814" cy="55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461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 Office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MS Office nabízí nově bezplatně verzi 365 pro tablety s </a:t>
            </a:r>
            <a:r>
              <a:rPr lang="cs-CZ" dirty="0" err="1"/>
              <a:t>iOS</a:t>
            </a:r>
            <a:r>
              <a:rPr lang="cs-CZ" dirty="0"/>
              <a:t> nebo Androidem zdarma.</a:t>
            </a:r>
          </a:p>
          <a:p>
            <a:r>
              <a:rPr lang="cs-CZ" dirty="0"/>
              <a:t>Hodně podobné stolní verzi, velké množství funkcí, známé ovládání.</a:t>
            </a:r>
          </a:p>
          <a:p>
            <a:r>
              <a:rPr lang="cs-CZ" dirty="0"/>
              <a:t>Synchronizace dat přes </a:t>
            </a:r>
            <a:r>
              <a:rPr lang="cs-CZ" dirty="0" err="1"/>
              <a:t>OneDrive</a:t>
            </a:r>
            <a:r>
              <a:rPr lang="cs-CZ" dirty="0"/>
              <a:t> nebo </a:t>
            </a:r>
            <a:r>
              <a:rPr lang="cs-CZ" dirty="0" err="1"/>
              <a:t>Dropbox</a:t>
            </a:r>
            <a:r>
              <a:rPr lang="cs-CZ" dirty="0"/>
              <a:t> (pozor – nikoli business účet).</a:t>
            </a:r>
          </a:p>
          <a:p>
            <a:r>
              <a:rPr lang="cs-CZ" dirty="0"/>
              <a:t>Pro klasické poznámky je určený OneNote, který je v základní verzi zcela zdarma (a bude o něm ještě řeč).</a:t>
            </a:r>
          </a:p>
        </p:txBody>
      </p:sp>
    </p:spTree>
    <p:extLst>
      <p:ext uri="{BB962C8B-B14F-4D97-AF65-F5344CB8AC3E}">
        <p14:creationId xmlns:p14="http://schemas.microsoft.com/office/powerpoint/2010/main" val="28627586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 Office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4" y="2812659"/>
            <a:ext cx="6935168" cy="391532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44" y="1359592"/>
            <a:ext cx="7011378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793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iOS</a:t>
            </a:r>
            <a:r>
              <a:rPr lang="cs-CZ" dirty="0"/>
              <a:t> má svůj </a:t>
            </a:r>
            <a:r>
              <a:rPr lang="cs-CZ" dirty="0" err="1" smtClean="0"/>
              <a:t>iWork</a:t>
            </a:r>
            <a:endParaRPr lang="cs-CZ" dirty="0"/>
          </a:p>
          <a:p>
            <a:r>
              <a:rPr lang="cs-CZ" dirty="0" err="1"/>
              <a:t>KingSoftOffice</a:t>
            </a:r>
            <a:r>
              <a:rPr lang="cs-CZ" dirty="0"/>
              <a:t> pro Android</a:t>
            </a:r>
          </a:p>
          <a:p>
            <a:r>
              <a:rPr lang="cs-CZ" dirty="0"/>
              <a:t>OpenOffice.org či </a:t>
            </a:r>
            <a:r>
              <a:rPr lang="cs-CZ" dirty="0" err="1"/>
              <a:t>LibreOffice</a:t>
            </a:r>
            <a:r>
              <a:rPr lang="cs-CZ" dirty="0"/>
              <a:t> pro </a:t>
            </a:r>
            <a:r>
              <a:rPr lang="cs-CZ" dirty="0" smtClean="0"/>
              <a:t>Windows</a:t>
            </a:r>
          </a:p>
          <a:p>
            <a:r>
              <a:rPr lang="cs-CZ" dirty="0" err="1" smtClean="0"/>
              <a:t>Zoho</a:t>
            </a:r>
            <a:r>
              <a:rPr lang="cs-CZ" dirty="0" smtClean="0"/>
              <a:t> je online</a:t>
            </a:r>
            <a:endParaRPr lang="cs-CZ" dirty="0"/>
          </a:p>
          <a:p>
            <a:r>
              <a:rPr lang="cs-CZ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090540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Speciality na tvorbu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Gingkoapp</a:t>
            </a:r>
            <a:r>
              <a:rPr lang="cs-CZ" dirty="0" smtClean="0"/>
              <a:t> – nástroj pro </a:t>
            </a:r>
            <a:r>
              <a:rPr lang="cs-CZ" dirty="0"/>
              <a:t>n</a:t>
            </a:r>
            <a:r>
              <a:rPr lang="cs-CZ" dirty="0" smtClean="0"/>
              <a:t>elineární práci s textem</a:t>
            </a:r>
          </a:p>
          <a:p>
            <a:r>
              <a:rPr lang="cs-CZ" dirty="0" smtClean="0"/>
              <a:t>Dillinger.io </a:t>
            </a:r>
            <a:r>
              <a:rPr lang="cs-CZ" dirty="0"/>
              <a:t>a S</a:t>
            </a:r>
            <a:r>
              <a:rPr lang="cs-CZ" dirty="0" smtClean="0"/>
              <a:t>tackedit.io – online editory </a:t>
            </a:r>
            <a:r>
              <a:rPr lang="cs-CZ" dirty="0" err="1"/>
              <a:t>m</a:t>
            </a:r>
            <a:r>
              <a:rPr lang="cs-CZ" dirty="0" err="1" smtClean="0"/>
              <a:t>arkdownu</a:t>
            </a:r>
            <a:endParaRPr lang="cs-CZ" dirty="0" smtClean="0"/>
          </a:p>
          <a:p>
            <a:r>
              <a:rPr lang="cs-CZ" dirty="0" err="1" smtClean="0"/>
              <a:t>CalmlyWriter</a:t>
            </a:r>
            <a:r>
              <a:rPr lang="cs-CZ" dirty="0" smtClean="0"/>
              <a:t> – minimalistický editor textu</a:t>
            </a:r>
          </a:p>
          <a:p>
            <a:r>
              <a:rPr lang="cs-CZ" dirty="0" err="1" smtClean="0"/>
              <a:t>FocusWriter</a:t>
            </a:r>
            <a:r>
              <a:rPr lang="cs-CZ" dirty="0" smtClean="0"/>
              <a:t> – minimalistický editor textu (instalovaný)</a:t>
            </a:r>
          </a:p>
          <a:p>
            <a:r>
              <a:rPr lang="cs-CZ" dirty="0" smtClean="0"/>
              <a:t>Writeordie2 – pro psaná na výkon</a:t>
            </a:r>
          </a:p>
          <a:p>
            <a:endParaRPr lang="cs-CZ" dirty="0" smtClean="0"/>
          </a:p>
          <a:p>
            <a:r>
              <a:rPr lang="cs-CZ" dirty="0" err="1" smtClean="0"/>
              <a:t>Milatane</a:t>
            </a:r>
            <a:r>
              <a:rPr lang="cs-CZ" dirty="0" smtClean="0"/>
              <a:t> – tvorba podkladové tematické nástěnky (ala </a:t>
            </a:r>
            <a:r>
              <a:rPr lang="cs-CZ" dirty="0" err="1" smtClean="0"/>
              <a:t>Scapple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Coggleit</a:t>
            </a:r>
            <a:r>
              <a:rPr lang="cs-CZ" dirty="0" smtClean="0"/>
              <a:t> – tvorba myšlenkových map + spolupráce + </a:t>
            </a:r>
            <a:r>
              <a:rPr lang="cs-CZ" dirty="0" err="1" smtClean="0"/>
              <a:t>markdown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81150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 nástroje na práci s poznámkami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Specializované programy na robustní práci s poznámkami.</a:t>
            </a:r>
          </a:p>
          <a:p>
            <a:r>
              <a:rPr lang="cs-CZ" dirty="0"/>
              <a:t>Většinou kombinují online klienta a aplikace.</a:t>
            </a:r>
          </a:p>
          <a:p>
            <a:r>
              <a:rPr lang="cs-CZ" dirty="0"/>
              <a:t>V základním provedení jsou zdarma.</a:t>
            </a:r>
          </a:p>
          <a:p>
            <a:r>
              <a:rPr lang="cs-CZ" dirty="0"/>
              <a:t>Zřejmě ideální náhrada diáře</a:t>
            </a:r>
          </a:p>
          <a:p>
            <a:endParaRPr lang="cs-CZ" dirty="0"/>
          </a:p>
          <a:p>
            <a:r>
              <a:rPr lang="cs-CZ" dirty="0" err="1"/>
              <a:t>Příkady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OneNote</a:t>
            </a:r>
          </a:p>
          <a:p>
            <a:pPr lvl="1"/>
            <a:r>
              <a:rPr lang="cs-CZ" dirty="0" err="1"/>
              <a:t>Evernote</a:t>
            </a:r>
            <a:r>
              <a:rPr lang="cs-CZ" dirty="0"/>
              <a:t> a spol.</a:t>
            </a:r>
          </a:p>
          <a:p>
            <a:pPr lvl="1"/>
            <a:r>
              <a:rPr lang="cs-CZ" dirty="0"/>
              <a:t>Google </a:t>
            </a:r>
            <a:r>
              <a:rPr lang="cs-CZ" dirty="0" err="1"/>
              <a:t>Keep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5574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OneNote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Aplikace od Microsoftu</a:t>
            </a:r>
          </a:p>
          <a:p>
            <a:r>
              <a:rPr lang="cs-CZ" dirty="0"/>
              <a:t>V každém prostředí se chová trochu jinak (v </a:t>
            </a:r>
            <a:r>
              <a:rPr lang="cs-CZ" dirty="0" err="1"/>
              <a:t>cloudu</a:t>
            </a:r>
            <a:r>
              <a:rPr lang="cs-CZ" dirty="0"/>
              <a:t> se nedá psát či kreslit prstem).</a:t>
            </a:r>
          </a:p>
          <a:p>
            <a:r>
              <a:rPr lang="cs-CZ" dirty="0"/>
              <a:t>U poznámek je možné sledovat historii verzí</a:t>
            </a:r>
          </a:p>
          <a:p>
            <a:r>
              <a:rPr lang="cs-CZ" dirty="0"/>
              <a:t>Snadné sdílení poznámek či celých bloků</a:t>
            </a:r>
          </a:p>
          <a:p>
            <a:r>
              <a:rPr lang="cs-CZ" dirty="0"/>
              <a:t>Podpora vkládání obrázků, odkazů a tabulek</a:t>
            </a:r>
          </a:p>
          <a:p>
            <a:r>
              <a:rPr lang="cs-CZ" dirty="0"/>
              <a:t>Na každou stránku se pak skládají samostatné panely s dalším obsahem (jako </a:t>
            </a:r>
            <a:r>
              <a:rPr lang="cs-CZ" dirty="0" err="1"/>
              <a:t>postity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28093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OneNote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229416"/>
            <a:ext cx="4098476" cy="635789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19" y="1690688"/>
            <a:ext cx="2934109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910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Evernote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Nejde o jedinou aplikaci, ale o celý soubor</a:t>
            </a:r>
          </a:p>
          <a:p>
            <a:r>
              <a:rPr lang="cs-CZ" dirty="0"/>
              <a:t>Podporuje </a:t>
            </a:r>
            <a:r>
              <a:rPr lang="cs-CZ" dirty="0" err="1"/>
              <a:t>tagy</a:t>
            </a:r>
            <a:endParaRPr lang="cs-CZ" dirty="0"/>
          </a:p>
          <a:p>
            <a:r>
              <a:rPr lang="cs-CZ" dirty="0"/>
              <a:t>Možnost kreslit ručně poznámky, diktovat je, přidávat přílohy a nebo možnost obyčejně psát</a:t>
            </a:r>
          </a:p>
          <a:p>
            <a:r>
              <a:rPr lang="cs-CZ" dirty="0"/>
              <a:t>Dobrá podpora vyhledávání (u placené verze ještě o něco lepší)</a:t>
            </a:r>
          </a:p>
          <a:p>
            <a:r>
              <a:rPr lang="cs-CZ" dirty="0"/>
              <a:t>V základní verzi jen možnost sdílení, nikoli spolupráce v reálném čase</a:t>
            </a:r>
          </a:p>
          <a:p>
            <a:r>
              <a:rPr lang="cs-CZ" dirty="0"/>
              <a:t>Příjemné ovládání</a:t>
            </a:r>
          </a:p>
          <a:p>
            <a:r>
              <a:rPr lang="cs-CZ" dirty="0"/>
              <a:t>Pro desktopové Windows existují hned tři paralelní verze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10642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Evernote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4" y="2506662"/>
            <a:ext cx="6889618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89" y="1404257"/>
            <a:ext cx="7354326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8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7F66AD-E22A-4AF0-AF12-B0D82535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galerie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563B599-399A-434D-943F-CBA694D9C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Photos</a:t>
            </a:r>
            <a:endParaRPr lang="cs-CZ" dirty="0"/>
          </a:p>
          <a:p>
            <a:r>
              <a:rPr lang="cs-CZ" dirty="0" err="1"/>
              <a:t>Flickr</a:t>
            </a:r>
            <a:endParaRPr lang="cs-CZ" dirty="0"/>
          </a:p>
          <a:p>
            <a:r>
              <a:rPr lang="cs-CZ" dirty="0"/>
              <a:t>500px</a:t>
            </a:r>
          </a:p>
          <a:p>
            <a:r>
              <a:rPr lang="cs-CZ" dirty="0" err="1"/>
              <a:t>DeviantArt</a:t>
            </a:r>
            <a:endParaRPr lang="cs-CZ" dirty="0"/>
          </a:p>
          <a:p>
            <a:r>
              <a:rPr lang="cs-CZ" dirty="0" err="1"/>
              <a:t>Imgur</a:t>
            </a:r>
            <a:endParaRPr lang="cs-CZ" dirty="0"/>
          </a:p>
          <a:p>
            <a:r>
              <a:rPr lang="cs-CZ" dirty="0" err="1"/>
              <a:t>Instagram</a:t>
            </a:r>
            <a:endParaRPr lang="cs-CZ" dirty="0"/>
          </a:p>
          <a:p>
            <a:r>
              <a:rPr lang="cs-CZ" dirty="0" err="1"/>
              <a:t>Smugmug</a:t>
            </a:r>
            <a:endParaRPr lang="cs-CZ" dirty="0"/>
          </a:p>
          <a:p>
            <a:r>
              <a:rPr lang="cs-CZ" dirty="0"/>
              <a:t>(Facebook, iCloud,…)</a:t>
            </a:r>
          </a:p>
        </p:txBody>
      </p:sp>
    </p:spTree>
    <p:extLst>
      <p:ext uri="{BB962C8B-B14F-4D97-AF65-F5344CB8AC3E}">
        <p14:creationId xmlns:p14="http://schemas.microsoft.com/office/powerpoint/2010/main" val="204461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Skitch</a:t>
            </a:r>
            <a:r>
              <a:rPr lang="cs-CZ" b="1" dirty="0"/>
              <a:t> a Food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41" y="1545465"/>
            <a:ext cx="7026604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" y="1545465"/>
            <a:ext cx="3599161" cy="51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297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Keep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Velice jednoduchá služba, která funguje jako nástěnka</a:t>
            </a:r>
          </a:p>
          <a:p>
            <a:r>
              <a:rPr lang="cs-CZ" dirty="0"/>
              <a:t>Jednotlivé lístečky odpovídají poznámkám</a:t>
            </a:r>
          </a:p>
          <a:p>
            <a:r>
              <a:rPr lang="cs-CZ" dirty="0"/>
              <a:t>Poznámky mohou být buď psané nebo obrázkové (focené)</a:t>
            </a:r>
          </a:p>
          <a:p>
            <a:r>
              <a:rPr lang="cs-CZ" dirty="0"/>
              <a:t>Podpora připomínání, sdílení atp.</a:t>
            </a:r>
          </a:p>
          <a:p>
            <a:r>
              <a:rPr lang="cs-CZ" dirty="0"/>
              <a:t>Velice rychlé a dobré vyhledávání</a:t>
            </a:r>
          </a:p>
          <a:p>
            <a:r>
              <a:rPr lang="cs-CZ" dirty="0"/>
              <a:t>Aplikace </a:t>
            </a:r>
            <a:r>
              <a:rPr lang="cs-CZ" dirty="0" err="1"/>
              <a:t>iOS</a:t>
            </a:r>
            <a:r>
              <a:rPr lang="cs-CZ" dirty="0"/>
              <a:t> a Android, pro Windows doplněk do Chrome nebo online aplikace.</a:t>
            </a:r>
          </a:p>
        </p:txBody>
      </p:sp>
    </p:spTree>
    <p:extLst>
      <p:ext uri="{BB962C8B-B14F-4D97-AF65-F5344CB8AC3E}">
        <p14:creationId xmlns:p14="http://schemas.microsoft.com/office/powerpoint/2010/main" val="28902320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Keep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" y="2506662"/>
            <a:ext cx="6971757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10" y="1424647"/>
            <a:ext cx="7445748" cy="45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408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33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931E2666-A568-4FDB-A41B-92050A1A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E-learning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D204DE13-CA2C-4056-8CC8-5CC3608DE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46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2532</Words>
  <Application>Microsoft Office PowerPoint</Application>
  <PresentationFormat>Širokoúhlá obrazovka</PresentationFormat>
  <Paragraphs>508</Paragraphs>
  <Slides>83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88" baseType="lpstr">
      <vt:lpstr>Arial Unicode MS</vt:lpstr>
      <vt:lpstr>Arial</vt:lpstr>
      <vt:lpstr>Calibri</vt:lpstr>
      <vt:lpstr>Calibri Light</vt:lpstr>
      <vt:lpstr>Office Theme</vt:lpstr>
      <vt:lpstr>Tvorba digitálního obsahu</vt:lpstr>
      <vt:lpstr>Různé druhy obsahu </vt:lpstr>
      <vt:lpstr>Fotografie</vt:lpstr>
      <vt:lpstr>Fotografie</vt:lpstr>
      <vt:lpstr>Fotografie</vt:lpstr>
      <vt:lpstr>Fotografie - mobilní</vt:lpstr>
      <vt:lpstr>Fotografie - desktopová</vt:lpstr>
      <vt:lpstr>Online galerie</vt:lpstr>
      <vt:lpstr>E-learning</vt:lpstr>
      <vt:lpstr>Co je e-learning</vt:lpstr>
      <vt:lpstr>Moodle</vt:lpstr>
      <vt:lpstr>Moodle</vt:lpstr>
      <vt:lpstr>Základní moduly</vt:lpstr>
      <vt:lpstr>Monitoring činností</vt:lpstr>
      <vt:lpstr>Další prostředí pro práci s e-learningem</vt:lpstr>
      <vt:lpstr>Tvorba e-learningu</vt:lpstr>
      <vt:lpstr>Modul</vt:lpstr>
      <vt:lpstr>Studijní text</vt:lpstr>
      <vt:lpstr>Testové otázky</vt:lpstr>
      <vt:lpstr>Další vzdělávací obsah</vt:lpstr>
      <vt:lpstr>Vzdělávací platformy</vt:lpstr>
      <vt:lpstr>edX</vt:lpstr>
      <vt:lpstr>Coursera</vt:lpstr>
      <vt:lpstr>Khan Academy</vt:lpstr>
      <vt:lpstr>Salman Khan</vt:lpstr>
      <vt:lpstr>Video</vt:lpstr>
      <vt:lpstr>Video</vt:lpstr>
      <vt:lpstr>Video - mobil</vt:lpstr>
      <vt:lpstr>Video - desktop</vt:lpstr>
      <vt:lpstr>Kód</vt:lpstr>
      <vt:lpstr>Online repozitáře</vt:lpstr>
      <vt:lpstr>Presentace</vt:lpstr>
      <vt:lpstr>Presentace</vt:lpstr>
      <vt:lpstr>Infografika a diagramy</vt:lpstr>
      <vt:lpstr>Jak vyrobit dokonalý diagram?</vt:lpstr>
      <vt:lpstr>Rozdělení infografiky</vt:lpstr>
      <vt:lpstr>Jak na to</vt:lpstr>
      <vt:lpstr>Infogr​.am</vt:lpstr>
      <vt:lpstr>Piktochart</vt:lpstr>
      <vt:lpstr>easel.ly</vt:lpstr>
      <vt:lpstr>Časová osa: Dipity.com</vt:lpstr>
      <vt:lpstr>Timerime</vt:lpstr>
      <vt:lpstr>lucidchart</vt:lpstr>
      <vt:lpstr>Cacoo</vt:lpstr>
      <vt:lpstr>Motivace</vt:lpstr>
      <vt:lpstr>Co jsou myšlenkové mapy</vt:lpstr>
      <vt:lpstr>Myšlenková mapa</vt:lpstr>
      <vt:lpstr>Proč je využívat</vt:lpstr>
      <vt:lpstr>Jak na to</vt:lpstr>
      <vt:lpstr>Jak na to II.</vt:lpstr>
      <vt:lpstr>Samotná tvorba</vt:lpstr>
      <vt:lpstr>Možné oblasti využití</vt:lpstr>
      <vt:lpstr>FreeMind</vt:lpstr>
      <vt:lpstr>Prezentace aplikace PowerPoint</vt:lpstr>
      <vt:lpstr>FreeMind</vt:lpstr>
      <vt:lpstr>FreeMind</vt:lpstr>
      <vt:lpstr>Prezentace aplikace PowerPoint</vt:lpstr>
      <vt:lpstr>Prezentace aplikace PowerPoint</vt:lpstr>
      <vt:lpstr>XMind</vt:lpstr>
      <vt:lpstr>Prezentace aplikace PowerPoint</vt:lpstr>
      <vt:lpstr>VYM</vt:lpstr>
      <vt:lpstr>Prezentace aplikace PowerPoint</vt:lpstr>
      <vt:lpstr>Další</vt:lpstr>
      <vt:lpstr>Coogl.it</vt:lpstr>
      <vt:lpstr>Prezentace aplikace PowerPoint</vt:lpstr>
      <vt:lpstr>Poznámky a tvorba textu</vt:lpstr>
      <vt:lpstr>Papír</vt:lpstr>
      <vt:lpstr>Softwarové nástroje</vt:lpstr>
      <vt:lpstr>Nejširší pojetí: Kancelářský balík</vt:lpstr>
      <vt:lpstr>Google Apps</vt:lpstr>
      <vt:lpstr>MS Office</vt:lpstr>
      <vt:lpstr>MS Office</vt:lpstr>
      <vt:lpstr>Další nástroje</vt:lpstr>
      <vt:lpstr>Speciality na tvorbu textu</vt:lpstr>
      <vt:lpstr>Top nástroje na práci s poznámkami</vt:lpstr>
      <vt:lpstr>OneNote</vt:lpstr>
      <vt:lpstr>OneNote</vt:lpstr>
      <vt:lpstr>Evernote</vt:lpstr>
      <vt:lpstr>Evernote</vt:lpstr>
      <vt:lpstr>Skitch a Food</vt:lpstr>
      <vt:lpstr>Google Keep</vt:lpstr>
      <vt:lpstr>Google Keep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digitálního obsahu</dc:title>
  <dc:creator>Michal Cerny</dc:creator>
  <cp:lastModifiedBy>Michal Cerny</cp:lastModifiedBy>
  <cp:revision>15</cp:revision>
  <dcterms:created xsi:type="dcterms:W3CDTF">2017-11-09T22:40:18Z</dcterms:created>
  <dcterms:modified xsi:type="dcterms:W3CDTF">2017-11-10T23:46:04Z</dcterms:modified>
</cp:coreProperties>
</file>