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0" r:id="rId2"/>
    <p:sldMasterId id="2147483661" r:id="rId3"/>
    <p:sldMasterId id="2147483663" r:id="rId4"/>
  </p:sldMasterIdLst>
  <p:notesMasterIdLst>
    <p:notesMasterId r:id="rId41"/>
  </p:notesMasterIdLst>
  <p:handoutMasterIdLst>
    <p:handoutMasterId r:id="rId42"/>
  </p:handoutMasterIdLst>
  <p:sldIdLst>
    <p:sldId id="260" r:id="rId5"/>
    <p:sldId id="300" r:id="rId6"/>
    <p:sldId id="301" r:id="rId7"/>
    <p:sldId id="334" r:id="rId8"/>
    <p:sldId id="290" r:id="rId9"/>
    <p:sldId id="335" r:id="rId10"/>
    <p:sldId id="346" r:id="rId11"/>
    <p:sldId id="351" r:id="rId12"/>
    <p:sldId id="353" r:id="rId13"/>
    <p:sldId id="324" r:id="rId14"/>
    <p:sldId id="352" r:id="rId15"/>
    <p:sldId id="347" r:id="rId16"/>
    <p:sldId id="319" r:id="rId17"/>
    <p:sldId id="320" r:id="rId18"/>
    <p:sldId id="321" r:id="rId19"/>
    <p:sldId id="322" r:id="rId20"/>
    <p:sldId id="337" r:id="rId21"/>
    <p:sldId id="302" r:id="rId22"/>
    <p:sldId id="298" r:id="rId23"/>
    <p:sldId id="303" r:id="rId24"/>
    <p:sldId id="333" r:id="rId25"/>
    <p:sldId id="294" r:id="rId26"/>
    <p:sldId id="340" r:id="rId27"/>
    <p:sldId id="354" r:id="rId28"/>
    <p:sldId id="313" r:id="rId29"/>
    <p:sldId id="349" r:id="rId30"/>
    <p:sldId id="312" r:id="rId31"/>
    <p:sldId id="314" r:id="rId32"/>
    <p:sldId id="311" r:id="rId33"/>
    <p:sldId id="315" r:id="rId34"/>
    <p:sldId id="317" r:id="rId35"/>
    <p:sldId id="355" r:id="rId36"/>
    <p:sldId id="357" r:id="rId37"/>
    <p:sldId id="358" r:id="rId38"/>
    <p:sldId id="356" r:id="rId39"/>
    <p:sldId id="270" r:id="rId4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87D"/>
    <a:srgbClr val="E4E4E4"/>
    <a:srgbClr val="F5F5F5"/>
    <a:srgbClr val="F8F8F8"/>
    <a:srgbClr val="EAEAEA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8" autoAdjust="0"/>
    <p:restoredTop sz="92083" autoAdjust="0"/>
  </p:normalViewPr>
  <p:slideViewPr>
    <p:cSldViewPr snapToGrid="0">
      <p:cViewPr varScale="1">
        <p:scale>
          <a:sx n="71" d="100"/>
          <a:sy n="71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437DE14-D363-499B-837F-A2DDF9829A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390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44A6A0D-52E2-4559-92BF-8519EA54B1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909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4A6A0D-52E2-4559-92BF-8519EA54B135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438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4A6A0D-52E2-4559-92BF-8519EA54B135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260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r" eaLnBrk="1" hangingPunct="1"/>
            <a:fld id="{0888A328-5A96-4C07-815A-EA9C6B5D3850}" type="slidenum">
              <a:rPr lang="cs-CZ" sz="1200">
                <a:latin typeface="Arial" charset="0"/>
              </a:rPr>
              <a:pPr algn="r" eaLnBrk="1" hangingPunct="1"/>
              <a:t>36</a:t>
            </a:fld>
            <a:endParaRPr lang="cs-CZ" sz="1200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14692-0051-4CEA-ACA3-F3FC2D1224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78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35068-5FD1-4894-A3D4-642AFB9D7A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28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46791-E127-44BD-9C5B-FCA661369F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05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A8D11-2198-4F8E-9EDF-BC76E0E47F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983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93F76-74F6-44AC-98D4-6BD125CA0B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616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04564-EE0D-4E9D-B2AD-9D7E201A88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270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11A0F-AF4F-49DA-B5AF-668FE316CB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704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C425C-469F-4936-95B0-F26B1E7472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575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96B8B-2D0B-4847-AA37-E0E9B79BCD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244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AD275-1ACB-4FB0-8D57-AED01EB2E1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976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953F6-384A-45C5-AC2B-E7EC1F7C9C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09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986" y="1002082"/>
            <a:ext cx="8229600" cy="603446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725" y="1640909"/>
            <a:ext cx="8234363" cy="45291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343CD-7CD1-4BDA-90D3-43B397E9A3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68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CDB6-C63D-483F-9F46-6B08274A34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576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BF9BD-C74F-40BD-BD02-5CE33844F8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201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EBDD4-FAF1-48A1-B2A2-17A51714B1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672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43B6C-CA9E-41F3-9D4D-60A6F715DB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5897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11A81-B69D-4703-B7DF-8E23620F48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693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263D-A36E-4103-BC86-AB3BE2CC0C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1779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DE989-3A64-4978-BC69-E62EB221FF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1855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AC1B3-C232-41DC-9929-FA73697A3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532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3D21-AB72-4489-8B78-AAC0817FD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40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ED612-B72C-44F6-B7A5-B4FC0A971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23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E81AD-8B86-4AA6-9B36-020B477C0A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7079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DDC76-DA7C-4F2E-99B6-34F1B280C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763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00AB3-FC11-46E8-9ABD-32EF68DC29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841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5C06-55C6-4D85-9523-41E633F41E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882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78F0B-4A6A-4F5E-8356-75799470A5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9436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D3F25-72A8-42B8-8970-6BE13AC40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6345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94AC2-7CF8-4D3D-BBB9-BFF337F2A6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597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F0E5C-E43A-44F8-8C3E-7DBDB8D500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0096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A4233-D682-4A27-8E57-8407CC3E70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0644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FB146-E4E8-4B9C-B5AA-3BD91D1178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5725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63E39-1B68-457D-B51B-C0A8C4587B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06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5913D-7A11-416F-BFC2-81B6BF444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316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FD587-B033-4347-9F7B-50B8C78A1C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4164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77994-54AA-4A93-8B87-8E3820E68C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653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4A211-CEFA-45C3-A069-0C32B99C80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8553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06A01-B5B5-436B-AC3E-689ED8232A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5082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C9076-65A9-4DB6-AD30-AFD5244482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58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830B4-CF4E-4CAC-B3B6-2C3CBB26E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6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C2A18-95E3-4946-B038-82768F7818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04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34BD6-B6FE-42B8-8FD6-065A4FA59F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7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09FEA-1C2B-4084-B360-270571E6E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35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39C54-A988-4D0C-ADE2-DB131FF1CA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25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7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B897AC-2672-4B68-8F56-AE2A1A46E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051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4EDF9A-F2A3-4617-98C7-60EDFE6BAA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3075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94FB13-D321-4A79-9D82-AFE6B7EA0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3080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BA5CE0-8F01-482E-B4BB-77523E9EB2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3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4F7124D-5987-46E7-A20C-B948FC1BFC49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Bibliometrie</a:t>
            </a:r>
            <a:r>
              <a:rPr lang="en-US" dirty="0"/>
              <a:t> v </a:t>
            </a:r>
            <a:r>
              <a:rPr lang="en-US" dirty="0" err="1"/>
              <a:t>praxi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000" dirty="0"/>
              <a:t>Lucie Boudová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 vhodné k jednomu účelu mohou být naprosto nevhodné v jiném kontextu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Výběr indikátorů závisí na: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Jaké jednotky hodnotíme</a:t>
            </a:r>
          </a:p>
          <a:p>
            <a:r>
              <a:rPr lang="cs-CZ" dirty="0"/>
              <a:t>Jaké aspekty hodnotíme</a:t>
            </a:r>
          </a:p>
          <a:p>
            <a:r>
              <a:rPr lang="cs-CZ" dirty="0"/>
              <a:t>Proč se dané hodnocení dělá</a:t>
            </a:r>
          </a:p>
          <a:p>
            <a:r>
              <a:rPr lang="cs-CZ" dirty="0"/>
              <a:t>Hypotézách a předpokladech o stavu hodnoceného systému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8476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A7E1B-CFA0-4F0A-9778-65BD9D669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– použití indikátorů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8481AF-EEB2-4D52-A485-F8B5646634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831350"/>
              </p:ext>
            </p:extLst>
          </p:nvPr>
        </p:nvGraphicFramePr>
        <p:xfrm>
          <a:off x="559316" y="3125529"/>
          <a:ext cx="8227747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6972">
                  <a:extLst>
                    <a:ext uri="{9D8B030D-6E8A-4147-A177-3AD203B41FA5}">
                      <a16:colId xmlns:a16="http://schemas.microsoft.com/office/drawing/2014/main" val="462197773"/>
                    </a:ext>
                  </a:extLst>
                </a:gridCol>
                <a:gridCol w="1431758">
                  <a:extLst>
                    <a:ext uri="{9D8B030D-6E8A-4147-A177-3AD203B41FA5}">
                      <a16:colId xmlns:a16="http://schemas.microsoft.com/office/drawing/2014/main" val="980883832"/>
                    </a:ext>
                  </a:extLst>
                </a:gridCol>
                <a:gridCol w="1010652">
                  <a:extLst>
                    <a:ext uri="{9D8B030D-6E8A-4147-A177-3AD203B41FA5}">
                      <a16:colId xmlns:a16="http://schemas.microsoft.com/office/drawing/2014/main" val="2379254845"/>
                    </a:ext>
                  </a:extLst>
                </a:gridCol>
                <a:gridCol w="1130969">
                  <a:extLst>
                    <a:ext uri="{9D8B030D-6E8A-4147-A177-3AD203B41FA5}">
                      <a16:colId xmlns:a16="http://schemas.microsoft.com/office/drawing/2014/main" val="601697889"/>
                    </a:ext>
                  </a:extLst>
                </a:gridCol>
                <a:gridCol w="1184509">
                  <a:extLst>
                    <a:ext uri="{9D8B030D-6E8A-4147-A177-3AD203B41FA5}">
                      <a16:colId xmlns:a16="http://schemas.microsoft.com/office/drawing/2014/main" val="1884693790"/>
                    </a:ext>
                  </a:extLst>
                </a:gridCol>
                <a:gridCol w="1032887">
                  <a:extLst>
                    <a:ext uri="{9D8B030D-6E8A-4147-A177-3AD203B41FA5}">
                      <a16:colId xmlns:a16="http://schemas.microsoft.com/office/drawing/2014/main" val="1441502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Ukazatel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Výzkumník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Projekt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Časopis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Instituce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Stát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550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Impakt faktor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595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H-Index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27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CiteScore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299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FWCI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568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  <a:r>
                        <a:rPr lang="en-GB" dirty="0"/>
                        <a:t>% </a:t>
                      </a:r>
                      <a:r>
                        <a:rPr lang="en-GB" dirty="0" err="1"/>
                        <a:t>nejcitovan</a:t>
                      </a:r>
                      <a:r>
                        <a:rPr lang="cs-CZ" dirty="0"/>
                        <a:t>ějších publikací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556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Ohlas na soc. sítích / v médiích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49506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F5394-82C1-4C93-BEF8-9C02083450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DEF619-FF97-4981-ACC2-D5813B0DEDB7}"/>
              </a:ext>
            </a:extLst>
          </p:cNvPr>
          <p:cNvSpPr txBox="1"/>
          <p:nvPr/>
        </p:nvSpPr>
        <p:spPr>
          <a:xfrm>
            <a:off x="594986" y="1999895"/>
            <a:ext cx="78872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/>
              <a:t>Zaškrtněte, pro které jednotky je daný ukazatel vhodný</a:t>
            </a:r>
          </a:p>
          <a:p>
            <a:r>
              <a:rPr lang="cs-CZ" sz="2000" i="1" dirty="0"/>
              <a:t>	1 - přímé použití</a:t>
            </a:r>
          </a:p>
          <a:p>
            <a:r>
              <a:rPr lang="cs-CZ" sz="2000" i="1" dirty="0"/>
              <a:t>	2 - zprostředkované použití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98935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Impakt faktor – častá dezinterpretace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Přisuzování výkonosti časopisu jednotlivci nebo publikaci</a:t>
            </a:r>
          </a:p>
          <a:p>
            <a:r>
              <a:rPr lang="cs-CZ" dirty="0"/>
              <a:t>Platí i pro ostatní časopisecké indikátory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836795"/>
              </p:ext>
            </p:extLst>
          </p:nvPr>
        </p:nvGraphicFramePr>
        <p:xfrm>
          <a:off x="720719" y="3234519"/>
          <a:ext cx="8234368" cy="21005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7184">
                  <a:extLst>
                    <a:ext uri="{9D8B030D-6E8A-4147-A177-3AD203B41FA5}">
                      <a16:colId xmlns:a16="http://schemas.microsoft.com/office/drawing/2014/main" val="3844100685"/>
                    </a:ext>
                  </a:extLst>
                </a:gridCol>
                <a:gridCol w="4117184">
                  <a:extLst>
                    <a:ext uri="{9D8B030D-6E8A-4147-A177-3AD203B41FA5}">
                      <a16:colId xmlns:a16="http://schemas.microsoft.com/office/drawing/2014/main" val="3941730934"/>
                    </a:ext>
                  </a:extLst>
                </a:gridCol>
              </a:tblGrid>
              <a:tr h="535764">
                <a:tc>
                  <a:txBody>
                    <a:bodyPr/>
                    <a:lstStyle/>
                    <a:p>
                      <a:r>
                        <a:rPr lang="cs-CZ" dirty="0"/>
                        <a:t>Neplatný</a:t>
                      </a:r>
                      <a:r>
                        <a:rPr lang="cs-CZ" baseline="0" dirty="0"/>
                        <a:t> výrok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Správný výrok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940377"/>
                  </a:ext>
                </a:extLst>
              </a:tr>
              <a:tr h="924743">
                <a:tc>
                  <a:txBody>
                    <a:bodyPr/>
                    <a:lstStyle/>
                    <a:p>
                      <a:r>
                        <a:rPr lang="cs-CZ" dirty="0"/>
                        <a:t>Impakt faktor této publikace je 2.45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Tato</a:t>
                      </a:r>
                      <a:r>
                        <a:rPr lang="cs-CZ" baseline="0" dirty="0"/>
                        <a:t> publikace byla publikována v časopise s impakt faktorem 2.45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574955"/>
                  </a:ext>
                </a:extLst>
              </a:tr>
              <a:tr h="600305">
                <a:tc>
                  <a:txBody>
                    <a:bodyPr/>
                    <a:lstStyle/>
                    <a:p>
                      <a:r>
                        <a:rPr lang="cs-CZ" dirty="0"/>
                        <a:t>Impakt faktor</a:t>
                      </a:r>
                      <a:r>
                        <a:rPr lang="cs-CZ" baseline="0" dirty="0"/>
                        <a:t> tohoto vědce je 2.45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Tento vědec publikoval</a:t>
                      </a:r>
                      <a:r>
                        <a:rPr lang="cs-CZ" baseline="0" dirty="0"/>
                        <a:t> v časopise s impakt faktorem 2.45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750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67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ovlivnění Impakt faktoru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Řada nevýhod </a:t>
            </a:r>
            <a:r>
              <a:rPr lang="cs-CZ" dirty="0">
                <a:sym typeface="Wingdings" panose="05000000000000000000" pitchFamily="2" charset="2"/>
              </a:rPr>
              <a:t> motor rozvoje dalších indikátorů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Citace všech dokumentů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Počet citovatelných dokumentů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cxnSp>
        <p:nvCxnSpPr>
          <p:cNvPr id="6" name="Straight Connector 5"/>
          <p:cNvCxnSpPr/>
          <p:nvPr/>
        </p:nvCxnSpPr>
        <p:spPr bwMode="auto">
          <a:xfrm flipH="1">
            <a:off x="1596803" y="2920621"/>
            <a:ext cx="3657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286397"/>
              </p:ext>
            </p:extLst>
          </p:nvPr>
        </p:nvGraphicFramePr>
        <p:xfrm>
          <a:off x="1524000" y="3789603"/>
          <a:ext cx="6096000" cy="20015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Citovatelné jednotky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Necitovatelné jednotky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Articles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Letters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Reviews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Editorial Papers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Discussion Papers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Hexagon 7"/>
          <p:cNvSpPr/>
          <p:nvPr/>
        </p:nvSpPr>
        <p:spPr bwMode="auto">
          <a:xfrm>
            <a:off x="2679544" y="4246727"/>
            <a:ext cx="409418" cy="341194"/>
          </a:xfrm>
          <a:prstGeom prst="hexagon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Hexagon 8"/>
          <p:cNvSpPr/>
          <p:nvPr/>
        </p:nvSpPr>
        <p:spPr bwMode="auto">
          <a:xfrm>
            <a:off x="5923151" y="4246727"/>
            <a:ext cx="409418" cy="341194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2938" y="6406018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856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Hexagon 30"/>
          <p:cNvSpPr/>
          <p:nvPr/>
        </p:nvSpPr>
        <p:spPr bwMode="auto">
          <a:xfrm>
            <a:off x="4947372" y="2983172"/>
            <a:ext cx="409418" cy="341194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Hexagon 29"/>
          <p:cNvSpPr/>
          <p:nvPr/>
        </p:nvSpPr>
        <p:spPr bwMode="auto">
          <a:xfrm>
            <a:off x="5931351" y="2962700"/>
            <a:ext cx="409418" cy="341194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Hexagon 23"/>
          <p:cNvSpPr/>
          <p:nvPr/>
        </p:nvSpPr>
        <p:spPr bwMode="auto">
          <a:xfrm>
            <a:off x="6920546" y="2962700"/>
            <a:ext cx="409418" cy="341194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Impakt faktor a jeho použití – volné citace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Citace</a:t>
            </a:r>
            <a:r>
              <a:rPr lang="en-US" dirty="0"/>
              <a:t>			+ 	 +	   +	   +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Dokumenty		</a:t>
            </a:r>
            <a:r>
              <a:rPr lang="en-US" dirty="0"/>
              <a:t>+ 	 +	   +	   +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/>
              <a:t>Voln</a:t>
            </a:r>
            <a:r>
              <a:rPr lang="cs-CZ" dirty="0"/>
              <a:t>é citace č. 2:</a:t>
            </a:r>
          </a:p>
          <a:p>
            <a:pPr marL="0" indent="0">
              <a:buNone/>
            </a:pPr>
            <a:r>
              <a:rPr lang="cs-CZ" dirty="0"/>
              <a:t>- Šéfredaktor časopisu cituje v editorialu články z časopisu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05218" y="2661313"/>
            <a:ext cx="6605516" cy="136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4886004" y="2895598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flipV="1">
            <a:off x="4858604" y="2922894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>
            <a:off x="5886884" y="2922894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 flipV="1">
            <a:off x="5859484" y="2950190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>
            <a:off x="6853960" y="2922894"/>
            <a:ext cx="532156" cy="46175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 flipV="1">
            <a:off x="6826560" y="2950190"/>
            <a:ext cx="546002" cy="420806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 bwMode="auto">
          <a:xfrm>
            <a:off x="2868330" y="2017357"/>
            <a:ext cx="269891" cy="46653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903267" y="1705970"/>
            <a:ext cx="269891" cy="777923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017136" y="2353855"/>
            <a:ext cx="269891" cy="16661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997539" y="2017358"/>
            <a:ext cx="269891" cy="46653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964615" y="2150670"/>
            <a:ext cx="269891" cy="333223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  <p:sp>
        <p:nvSpPr>
          <p:cNvPr id="32" name="Hexagon 31"/>
          <p:cNvSpPr/>
          <p:nvPr/>
        </p:nvSpPr>
        <p:spPr bwMode="auto">
          <a:xfrm>
            <a:off x="2808402" y="2977484"/>
            <a:ext cx="409418" cy="341194"/>
          </a:xfrm>
          <a:prstGeom prst="hexagon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Hexagon 32"/>
          <p:cNvSpPr/>
          <p:nvPr/>
        </p:nvSpPr>
        <p:spPr bwMode="auto">
          <a:xfrm>
            <a:off x="3833503" y="2977484"/>
            <a:ext cx="409418" cy="341194"/>
          </a:xfrm>
          <a:prstGeom prst="hexagon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38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Impakt faktor - Gerontology journal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4" t="737" r="2930" b="2191"/>
          <a:stretch/>
        </p:blipFill>
        <p:spPr bwMode="auto">
          <a:xfrm>
            <a:off x="624173" y="1698580"/>
            <a:ext cx="7720013" cy="5063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70729" y="1110685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184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Impakt faktor - Gerontology journal - dekompozice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25" y="1665854"/>
            <a:ext cx="7283924" cy="4748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82938" y="6392370"/>
            <a:ext cx="174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H. Moed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7799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Širší rámec - jiné indikátory v hodnocení výzkumu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Recenzní řízení</a:t>
            </a:r>
          </a:p>
          <a:p>
            <a:r>
              <a:rPr lang="cs-CZ" dirty="0"/>
              <a:t>Patenty</a:t>
            </a:r>
          </a:p>
          <a:p>
            <a:r>
              <a:rPr lang="cs-CZ" dirty="0"/>
              <a:t>Spin-</a:t>
            </a:r>
            <a:r>
              <a:rPr lang="cs-CZ" dirty="0" err="1"/>
              <a:t>offy</a:t>
            </a:r>
            <a:endParaRPr lang="cs-CZ" dirty="0"/>
          </a:p>
          <a:p>
            <a:r>
              <a:rPr lang="cs-CZ" dirty="0"/>
              <a:t>Pozvánky na konference (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note</a:t>
            </a:r>
            <a:r>
              <a:rPr lang="cs-CZ" dirty="0"/>
              <a:t> </a:t>
            </a:r>
            <a:r>
              <a:rPr lang="cs-CZ" dirty="0" err="1"/>
              <a:t>speech</a:t>
            </a:r>
            <a:r>
              <a:rPr lang="cs-CZ" dirty="0"/>
              <a:t>)</a:t>
            </a:r>
          </a:p>
          <a:p>
            <a:r>
              <a:rPr lang="cs-CZ" dirty="0"/>
              <a:t>Příjmy z výzkumu</a:t>
            </a:r>
          </a:p>
          <a:p>
            <a:r>
              <a:rPr lang="cs-CZ" dirty="0"/>
              <a:t>Počet ukončených PhD</a:t>
            </a:r>
          </a:p>
          <a:p>
            <a:endParaRPr lang="cs-CZ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7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bibliometrie - akademické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vědy o vědě – zkoumá a popisuje, jak věda, resp. vědecká komunikace funguje</a:t>
            </a:r>
          </a:p>
          <a:p>
            <a:endParaRPr lang="cs-CZ" dirty="0"/>
          </a:p>
          <a:p>
            <a:r>
              <a:rPr lang="cs-CZ" dirty="0"/>
              <a:t>mapování vědy</a:t>
            </a:r>
          </a:p>
          <a:p>
            <a:r>
              <a:rPr lang="cs-CZ" dirty="0"/>
              <a:t>definice zákonů a indikátorů</a:t>
            </a:r>
          </a:p>
          <a:p>
            <a:pPr lvl="1"/>
            <a:r>
              <a:rPr lang="cs-CZ" dirty="0"/>
              <a:t>paretovo rozložení (Lotka, Bradford, Zipf, aj.)</a:t>
            </a:r>
          </a:p>
          <a:p>
            <a:r>
              <a:rPr lang="cs-CZ" dirty="0"/>
              <a:t>přenos znalostí a jejich odraz v psané komunikaci</a:t>
            </a:r>
          </a:p>
          <a:p>
            <a:r>
              <a:rPr lang="cs-CZ" dirty="0"/>
              <a:t>historický vývoj vědy</a:t>
            </a:r>
          </a:p>
          <a:p>
            <a:r>
              <a:rPr lang="cs-CZ" dirty="0"/>
              <a:t>podmínky pro rozvoj vědy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19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43" y="1068822"/>
            <a:ext cx="8238798" cy="5272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09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bibliometrie – shrnutí</a:t>
            </a:r>
          </a:p>
          <a:p>
            <a:r>
              <a:rPr lang="cs-CZ" dirty="0"/>
              <a:t>Bibliometrické ukazatele</a:t>
            </a:r>
          </a:p>
          <a:p>
            <a:r>
              <a:rPr lang="cs-CZ" dirty="0"/>
              <a:t>Uplatnění bibliometrie</a:t>
            </a:r>
          </a:p>
          <a:p>
            <a:r>
              <a:rPr lang="cs-CZ" dirty="0"/>
              <a:t>Zdroje dat pro </a:t>
            </a:r>
            <a:r>
              <a:rPr lang="cs-CZ" dirty="0" err="1"/>
              <a:t>bibliometrii</a:t>
            </a:r>
            <a:endParaRPr lang="cs-CZ" dirty="0"/>
          </a:p>
          <a:p>
            <a:r>
              <a:rPr lang="cs-CZ" dirty="0"/>
              <a:t>Databáze Scopus</a:t>
            </a:r>
          </a:p>
          <a:p>
            <a:r>
              <a:rPr lang="cs-CZ" dirty="0"/>
              <a:t>Další nástroje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B11A81-B69D-4703-B7DF-8E23620F48A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0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bibliometrie - praktické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Sledování, hodnocení a propagace vědy a jejích výsledků</a:t>
            </a:r>
          </a:p>
          <a:p>
            <a:r>
              <a:rPr lang="cs-CZ" dirty="0"/>
              <a:t>Vědec</a:t>
            </a:r>
          </a:p>
          <a:p>
            <a:pPr lvl="1"/>
            <a:r>
              <a:rPr lang="cs-CZ" dirty="0"/>
              <a:t>Výběr,</a:t>
            </a:r>
            <a:r>
              <a:rPr lang="en-US" dirty="0"/>
              <a:t> co </a:t>
            </a:r>
            <a:r>
              <a:rPr lang="cs-CZ" dirty="0"/>
              <a:t>číst a kde publikovat</a:t>
            </a:r>
          </a:p>
          <a:p>
            <a:pPr lvl="1"/>
            <a:r>
              <a:rPr lang="cs-CZ" dirty="0"/>
              <a:t>Report o činnosti - docentura/profesura, granty, CV</a:t>
            </a:r>
            <a:endParaRPr lang="en-GB" dirty="0"/>
          </a:p>
          <a:p>
            <a:pPr lvl="1"/>
            <a:r>
              <a:rPr lang="en-GB" dirty="0" err="1"/>
              <a:t>Vlastn</a:t>
            </a:r>
            <a:r>
              <a:rPr lang="cs-CZ" dirty="0"/>
              <a:t>í propagace</a:t>
            </a:r>
          </a:p>
          <a:p>
            <a:pPr lvl="1"/>
            <a:r>
              <a:rPr lang="cs-CZ" dirty="0"/>
              <a:t>Zhodnocení dopadu</a:t>
            </a:r>
          </a:p>
          <a:p>
            <a:r>
              <a:rPr lang="cs-CZ" dirty="0"/>
              <a:t>Vydavatelé</a:t>
            </a:r>
          </a:p>
          <a:p>
            <a:pPr lvl="1"/>
            <a:r>
              <a:rPr lang="cs-CZ" dirty="0"/>
              <a:t>Nastavení strategií a jejich zhodnocení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36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bibliometrie - praktické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Sledování, hodnocení a propagace vědy a jejích výsledků</a:t>
            </a:r>
          </a:p>
          <a:p>
            <a:r>
              <a:rPr lang="cs-CZ" dirty="0"/>
              <a:t>Instituce / součást instituce</a:t>
            </a:r>
          </a:p>
          <a:p>
            <a:pPr lvl="1"/>
            <a:r>
              <a:rPr lang="cs-CZ" dirty="0"/>
              <a:t>Strategická analytika (slabé a silné stránky, hodnocení výzkumu, rozvoj spolupráce,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instituc</a:t>
            </a:r>
            <a:r>
              <a:rPr lang="cs-CZ" dirty="0"/>
              <a:t>í)</a:t>
            </a:r>
          </a:p>
          <a:p>
            <a:pPr lvl="1"/>
            <a:r>
              <a:rPr lang="cs-CZ" dirty="0"/>
              <a:t>Odměňování</a:t>
            </a:r>
          </a:p>
          <a:p>
            <a:pPr lvl="1"/>
            <a:r>
              <a:rPr lang="cs-CZ" dirty="0"/>
              <a:t>Povýšení, řízení ke jmenování</a:t>
            </a:r>
          </a:p>
          <a:p>
            <a:pPr lvl="1"/>
            <a:r>
              <a:rPr lang="cs-CZ" dirty="0"/>
              <a:t>Prezentační analytika (výroční zpráva)</a:t>
            </a:r>
          </a:p>
          <a:p>
            <a:pPr lvl="1"/>
            <a:r>
              <a:rPr lang="cs-CZ" dirty="0"/>
              <a:t>Knihovna – profilace fondu</a:t>
            </a:r>
          </a:p>
          <a:p>
            <a:r>
              <a:rPr lang="cs-CZ" dirty="0"/>
              <a:t>Stát / EU </a:t>
            </a:r>
          </a:p>
          <a:p>
            <a:pPr lvl="1"/>
            <a:r>
              <a:rPr lang="cs-CZ" dirty="0"/>
              <a:t>Analytika - podklady pro informované rozhodování – tvorba politik, mechanismů, rozdělování financí, zhodnocení těchto nástrojů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61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dat pro bibliometrii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citační databáze (citační rejstříky)</a:t>
            </a:r>
          </a:p>
          <a:p>
            <a:pPr lvl="1"/>
            <a:r>
              <a:rPr lang="cs-CZ" dirty="0"/>
              <a:t>Web of Science a časopisecké rejstříky Journal Citation Reports (</a:t>
            </a:r>
            <a:r>
              <a:rPr lang="cs-CZ" strike="sngStrike" dirty="0"/>
              <a:t>Thomson Reuters </a:t>
            </a:r>
            <a:r>
              <a:rPr lang="cs-CZ" dirty="0" err="1"/>
              <a:t>Clarivate</a:t>
            </a:r>
            <a:r>
              <a:rPr lang="cs-CZ" dirty="0"/>
              <a:t> Analytics)</a:t>
            </a:r>
          </a:p>
          <a:p>
            <a:pPr lvl="1"/>
            <a:r>
              <a:rPr lang="cs-CZ" dirty="0"/>
              <a:t>Scopus (Elsevier)</a:t>
            </a:r>
          </a:p>
          <a:p>
            <a:r>
              <a:rPr lang="cs-CZ" dirty="0"/>
              <a:t>Další zdroje</a:t>
            </a:r>
          </a:p>
          <a:p>
            <a:pPr lvl="1"/>
            <a:r>
              <a:rPr lang="cs-CZ" dirty="0"/>
              <a:t>Google Scholar</a:t>
            </a:r>
          </a:p>
          <a:p>
            <a:pPr lvl="1"/>
            <a:r>
              <a:rPr lang="cs-CZ" dirty="0"/>
              <a:t>Citeseer</a:t>
            </a:r>
          </a:p>
          <a:p>
            <a:pPr lvl="1"/>
            <a:r>
              <a:rPr lang="cs-CZ" dirty="0"/>
              <a:t>Chorvatský citační rejstřík</a:t>
            </a:r>
          </a:p>
          <a:p>
            <a:pPr lvl="1"/>
            <a:r>
              <a:rPr lang="cs-CZ" dirty="0"/>
              <a:t>Indický citační rejstřík</a:t>
            </a:r>
          </a:p>
          <a:p>
            <a:pPr lvl="1"/>
            <a:endParaRPr lang="cs-CZ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7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Scopus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63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99FB4-D984-4A05-9B30-ADA4857EA1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1E81AD-8B86-4AA6-9B36-020B477C0AD1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pic>
        <p:nvPicPr>
          <p:cNvPr id="2050" name="Picture 2" descr="https://www.elsevier.com/__data/assets/image/0003/482421/graph.png">
            <a:extLst>
              <a:ext uri="{FF2B5EF4-FFF2-40B4-BE49-F238E27FC236}">
                <a16:creationId xmlns:a16="http://schemas.microsoft.com/office/drawing/2014/main" id="{99B821D1-430A-4F7D-9585-6BA8EC86E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1024"/>
            <a:ext cx="9144000" cy="395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41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Scopus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69 milionů záznamů, 22 800 časopisů</a:t>
            </a:r>
            <a:r>
              <a:rPr lang="en-GB" dirty="0"/>
              <a:t>, od 5000 </a:t>
            </a:r>
            <a:r>
              <a:rPr lang="en-GB" dirty="0" err="1"/>
              <a:t>vydavatel</a:t>
            </a:r>
            <a:r>
              <a:rPr lang="cs-CZ" dirty="0"/>
              <a:t>ů</a:t>
            </a:r>
          </a:p>
          <a:p>
            <a:r>
              <a:rPr lang="cs-CZ" dirty="0"/>
              <a:t>Producent Elsevier</a:t>
            </a:r>
          </a:p>
          <a:p>
            <a:r>
              <a:rPr lang="cs-CZ" dirty="0"/>
              <a:t>Spuštěn v r. 2004</a:t>
            </a:r>
          </a:p>
          <a:p>
            <a:r>
              <a:rPr lang="cs-CZ" dirty="0"/>
              <a:t>Obsahuje všechny obory, hlavní rozdělení má 27 kategorií</a:t>
            </a:r>
          </a:p>
          <a:p>
            <a:r>
              <a:rPr lang="cs-CZ" dirty="0"/>
              <a:t>Autorské a institucionální profily</a:t>
            </a:r>
          </a:p>
          <a:p>
            <a:endParaRPr lang="cs-CZ" dirty="0"/>
          </a:p>
          <a:p>
            <a:r>
              <a:rPr lang="cs-CZ" dirty="0"/>
              <a:t>V poslední době nahrazuje Web </a:t>
            </a:r>
            <a:r>
              <a:rPr lang="cs-CZ" dirty="0" err="1"/>
              <a:t>of</a:t>
            </a:r>
            <a:r>
              <a:rPr lang="cs-CZ" dirty="0"/>
              <a:t> Science jako zlatý standard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95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obsahu do databáze Scopus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Knihy, časopisy, konferenční sborníky</a:t>
            </a:r>
          </a:p>
          <a:p>
            <a:r>
              <a:rPr lang="cs-CZ" dirty="0"/>
              <a:t>Základní kritéria pro přijetí časopisu</a:t>
            </a:r>
          </a:p>
          <a:p>
            <a:pPr lvl="1"/>
            <a:r>
              <a:rPr lang="cs-CZ" dirty="0"/>
              <a:t>Recenzovaný</a:t>
            </a:r>
          </a:p>
          <a:p>
            <a:pPr lvl="1"/>
            <a:r>
              <a:rPr lang="cs-CZ" dirty="0"/>
              <a:t>Pravidelné vydávání</a:t>
            </a:r>
          </a:p>
          <a:p>
            <a:pPr lvl="1"/>
            <a:r>
              <a:rPr lang="cs-CZ" dirty="0"/>
              <a:t>Anglické názvy a abstrakty</a:t>
            </a:r>
          </a:p>
          <a:p>
            <a:pPr lvl="1"/>
            <a:r>
              <a:rPr lang="cs-CZ" dirty="0"/>
              <a:t>Reference v latince</a:t>
            </a:r>
          </a:p>
          <a:p>
            <a:pPr lvl="1"/>
            <a:r>
              <a:rPr lang="cs-CZ" dirty="0"/>
              <a:t>Prohlášení o dodržování vydavatelské etiky</a:t>
            </a:r>
          </a:p>
          <a:p>
            <a:r>
              <a:rPr lang="cs-CZ" dirty="0"/>
              <a:t>Kvalitativní výběr – nezávislá </a:t>
            </a:r>
            <a:r>
              <a:rPr lang="en-GB" dirty="0"/>
              <a:t>“Content Selection Advisory Board”, </a:t>
            </a:r>
            <a:r>
              <a:rPr lang="en-GB" dirty="0" err="1"/>
              <a:t>slo</a:t>
            </a:r>
            <a:r>
              <a:rPr lang="cs-CZ" dirty="0" err="1"/>
              <a:t>žená</a:t>
            </a:r>
            <a:r>
              <a:rPr lang="cs-CZ" dirty="0"/>
              <a:t> z odborníků v jednotlivých oblastech, knihovníků, experti mají často zkušenosti s prací v časopisu</a:t>
            </a:r>
          </a:p>
          <a:p>
            <a:r>
              <a:rPr lang="cs-CZ" dirty="0"/>
              <a:t>Časopis může být </a:t>
            </a:r>
            <a:r>
              <a:rPr lang="cs-CZ"/>
              <a:t>z databáze vyloučen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67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Web of Science a Scopus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Pokrytí časopisů (množství, geografické a jazykové pokrytí)</a:t>
            </a:r>
          </a:p>
          <a:p>
            <a:r>
              <a:rPr lang="cs-CZ" dirty="0"/>
              <a:t>Model - separátní moduly vs. komplexní databáze</a:t>
            </a:r>
          </a:p>
          <a:p>
            <a:r>
              <a:rPr lang="cs-CZ" dirty="0"/>
              <a:t>Oborové třídění</a:t>
            </a:r>
          </a:p>
          <a:p>
            <a:r>
              <a:rPr lang="cs-CZ" dirty="0"/>
              <a:t>Uživatelské rozhraní</a:t>
            </a:r>
          </a:p>
          <a:p>
            <a:r>
              <a:rPr lang="cs-CZ" dirty="0"/>
              <a:t>Indikátory</a:t>
            </a:r>
          </a:p>
          <a:p>
            <a:r>
              <a:rPr lang="cs-CZ" dirty="0"/>
              <a:t>Volná dostupnost dat</a:t>
            </a:r>
          </a:p>
          <a:p>
            <a:r>
              <a:rPr lang="cs-CZ" dirty="0"/>
              <a:t>Aktualizace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59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Scopus prakticky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přehled</a:t>
            </a:r>
          </a:p>
          <a:p>
            <a:pPr lvl="1"/>
            <a:r>
              <a:rPr lang="cs-CZ" dirty="0"/>
              <a:t>Vyhledávání publikací</a:t>
            </a:r>
          </a:p>
          <a:p>
            <a:pPr lvl="1"/>
            <a:r>
              <a:rPr lang="cs-CZ" dirty="0"/>
              <a:t>Analýza výsledků</a:t>
            </a:r>
          </a:p>
          <a:p>
            <a:pPr lvl="1"/>
            <a:r>
              <a:rPr lang="cs-CZ" dirty="0"/>
              <a:t>Práce se záznamem a article level metrics</a:t>
            </a:r>
          </a:p>
          <a:p>
            <a:pPr lvl="1"/>
            <a:r>
              <a:rPr lang="cs-CZ" dirty="0"/>
              <a:t>Profily autorů (propojení na ORCID)</a:t>
            </a:r>
          </a:p>
          <a:p>
            <a:pPr lvl="1"/>
            <a:r>
              <a:rPr lang="cs-CZ" dirty="0"/>
              <a:t>Profily institucí</a:t>
            </a:r>
          </a:p>
          <a:p>
            <a:pPr lvl="1"/>
            <a:r>
              <a:rPr lang="cs-CZ" dirty="0"/>
              <a:t>Pokročilé vyhledávání</a:t>
            </a:r>
          </a:p>
          <a:p>
            <a:pPr lvl="1"/>
            <a:r>
              <a:rPr lang="cs-CZ" dirty="0"/>
              <a:t>Zdroje (Sources)</a:t>
            </a:r>
          </a:p>
          <a:p>
            <a:pPr lvl="1"/>
            <a:r>
              <a:rPr lang="cs-CZ" dirty="0"/>
              <a:t>Scopus Title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Scopus prakticky</a:t>
            </a:r>
            <a:br>
              <a:rPr lang="cs-CZ" dirty="0"/>
            </a:br>
            <a:r>
              <a:rPr lang="cs-CZ" dirty="0"/>
              <a:t> – vědec (knihovník, administrativní pracovník)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 jakém časopise publikovat?</a:t>
            </a:r>
          </a:p>
          <a:p>
            <a:endParaRPr lang="cs-CZ" dirty="0"/>
          </a:p>
          <a:p>
            <a:r>
              <a:rPr lang="cs-CZ" dirty="0"/>
              <a:t>Grant, CV, docentura </a:t>
            </a:r>
          </a:p>
          <a:p>
            <a:pPr lvl="1"/>
            <a:r>
              <a:rPr lang="cs-CZ" dirty="0"/>
              <a:t>Jak vyhledám své záznamy?</a:t>
            </a:r>
          </a:p>
          <a:p>
            <a:pPr lvl="1"/>
            <a:r>
              <a:rPr lang="cs-CZ" dirty="0"/>
              <a:t>Jak zjistím jejich citovanost?</a:t>
            </a:r>
          </a:p>
          <a:p>
            <a:pPr lvl="1"/>
            <a:r>
              <a:rPr lang="cs-CZ" dirty="0"/>
              <a:t>Jaký mám H-Index?</a:t>
            </a:r>
          </a:p>
          <a:p>
            <a:pPr lvl="1"/>
            <a:r>
              <a:rPr lang="cs-CZ" dirty="0"/>
              <a:t>Jak si data ze Scopus přeberu?</a:t>
            </a:r>
          </a:p>
          <a:p>
            <a:endParaRPr lang="cs-CZ" dirty="0"/>
          </a:p>
          <a:p>
            <a:r>
              <a:rPr lang="cs-CZ" dirty="0"/>
              <a:t>Přehled o tématu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23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Bibliometrie</a:t>
            </a:r>
            <a:r>
              <a:rPr lang="en-US" dirty="0"/>
              <a:t> – </a:t>
            </a:r>
            <a:r>
              <a:rPr lang="en-US" dirty="0" err="1"/>
              <a:t>opakov</a:t>
            </a:r>
            <a:r>
              <a:rPr lang="cs-CZ" dirty="0"/>
              <a:t>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bibliometrie?</a:t>
            </a:r>
          </a:p>
          <a:p>
            <a:endParaRPr lang="cs-CZ" dirty="0"/>
          </a:p>
          <a:p>
            <a:r>
              <a:rPr lang="cs-CZ" dirty="0"/>
              <a:t>Jaké je její uplatnění?</a:t>
            </a:r>
          </a:p>
          <a:p>
            <a:endParaRPr lang="cs-CZ" dirty="0"/>
          </a:p>
          <a:p>
            <a:r>
              <a:rPr lang="cs-CZ" dirty="0"/>
              <a:t>Kde (v jakých databázích, nástrojích) můžeme bibliometrické analýzy provádět?</a:t>
            </a:r>
          </a:p>
          <a:p>
            <a:endParaRPr lang="cs-CZ" dirty="0"/>
          </a:p>
          <a:p>
            <a:r>
              <a:rPr lang="cs-CZ" dirty="0"/>
              <a:t>Jaké používá bibliometrie indikátory?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77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Scopus prakticky – ukázka oborových rozdílů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Najděte ve výstupech Masarykovy univerzity</a:t>
            </a:r>
          </a:p>
          <a:p>
            <a:pPr lvl="1"/>
            <a:r>
              <a:rPr lang="cs-CZ" dirty="0"/>
              <a:t>nejvíc publikujícího vědce</a:t>
            </a:r>
          </a:p>
          <a:p>
            <a:pPr lvl="1"/>
            <a:r>
              <a:rPr lang="cs-CZ" dirty="0"/>
              <a:t>nejcitovanější publikaci</a:t>
            </a:r>
          </a:p>
          <a:p>
            <a:pPr lvl="1"/>
            <a:endParaRPr lang="cs-CZ" dirty="0"/>
          </a:p>
          <a:p>
            <a:r>
              <a:rPr lang="cs-CZ" dirty="0"/>
              <a:t>Určete obor</a:t>
            </a:r>
          </a:p>
          <a:p>
            <a:endParaRPr lang="cs-CZ" dirty="0"/>
          </a:p>
          <a:p>
            <a:r>
              <a:rPr lang="cs-CZ" dirty="0"/>
              <a:t>Zkuste vyhledat totéž např. u oboru zemědělství, nebo sociální vědy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7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nástroje a portály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Google Scholar</a:t>
            </a:r>
          </a:p>
          <a:p>
            <a:r>
              <a:rPr lang="cs-CZ" dirty="0"/>
              <a:t>Microsoft Academic Search</a:t>
            </a:r>
          </a:p>
          <a:p>
            <a:r>
              <a:rPr lang="cs-CZ" dirty="0"/>
              <a:t>SciMago Journal Rank</a:t>
            </a:r>
          </a:p>
          <a:p>
            <a:r>
              <a:rPr lang="cs-CZ" dirty="0"/>
              <a:t>Eigenfactor</a:t>
            </a:r>
          </a:p>
          <a:p>
            <a:r>
              <a:rPr lang="cs-CZ" dirty="0"/>
              <a:t>Altmetrics</a:t>
            </a:r>
          </a:p>
          <a:p>
            <a:endParaRPr lang="cs-CZ" dirty="0"/>
          </a:p>
          <a:p>
            <a:r>
              <a:rPr lang="cs-CZ" dirty="0"/>
              <a:t>Komerční</a:t>
            </a:r>
          </a:p>
          <a:p>
            <a:pPr lvl="1"/>
            <a:r>
              <a:rPr lang="cs-CZ" dirty="0"/>
              <a:t>Incites od </a:t>
            </a:r>
            <a:r>
              <a:rPr lang="cs-CZ" dirty="0" err="1" smtClean="0"/>
              <a:t>Clarivate</a:t>
            </a:r>
            <a:r>
              <a:rPr lang="cs-CZ" dirty="0" smtClean="0"/>
              <a:t> </a:t>
            </a:r>
            <a:r>
              <a:rPr lang="cs-CZ" dirty="0" err="1" smtClean="0"/>
              <a:t>Analytics</a:t>
            </a:r>
            <a:endParaRPr lang="cs-CZ" dirty="0"/>
          </a:p>
          <a:p>
            <a:pPr lvl="1"/>
            <a:r>
              <a:rPr lang="cs-CZ" dirty="0"/>
              <a:t>SciVal od Elsevier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65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C985A-D0B7-4DEA-A0BC-09AB001B6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Google Scholar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141CB-6599-4016-9F5A-3F7CC897E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Stand on the shoulders of giants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6"/>
                </a:solidFill>
              </a:rPr>
              <a:t>https://scholar.google.com/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Zdarma citační rejstřík a profily vědců</a:t>
            </a:r>
          </a:p>
          <a:p>
            <a:r>
              <a:rPr lang="cs-CZ" dirty="0"/>
              <a:t>Google-jednoduché vyhledávací rozhraní</a:t>
            </a:r>
          </a:p>
          <a:p>
            <a:r>
              <a:rPr lang="cs-CZ" dirty="0"/>
              <a:t>Indexovaný obsah</a:t>
            </a:r>
          </a:p>
          <a:p>
            <a:pPr lvl="1"/>
            <a:r>
              <a:rPr lang="cs-CZ" dirty="0"/>
              <a:t>Různé typy: články, knihy, dizertace, rozsudky</a:t>
            </a:r>
          </a:p>
          <a:p>
            <a:pPr lvl="1"/>
            <a:r>
              <a:rPr lang="cs-CZ" dirty="0"/>
              <a:t>Od: vydavatelů, odborných společností, online repozitářů, univerzit a dalších webových stránek</a:t>
            </a:r>
          </a:p>
          <a:p>
            <a:r>
              <a:rPr lang="cs-CZ" dirty="0"/>
              <a:t>Zahrnuje patenty a precedenční právo</a:t>
            </a:r>
          </a:p>
          <a:p>
            <a:r>
              <a:rPr lang="cs-CZ" dirty="0"/>
              <a:t>Bibliometrická komunita má výhrady k nejasnému obsahu a indexování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CD1C6-59DA-4B72-80E9-4A24A3DE0B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54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F3E0-82E9-4E7A-A87E-42C1B8902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Google Scholar prakticky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5B40A-C6E2-4F6A-8A84-C77280449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Vyhledávání klíčového slova</a:t>
            </a:r>
          </a:p>
          <a:p>
            <a:r>
              <a:rPr lang="cs-CZ" dirty="0"/>
              <a:t>Vyhledávání autora</a:t>
            </a:r>
          </a:p>
          <a:p>
            <a:r>
              <a:rPr lang="cs-CZ" dirty="0"/>
              <a:t>Classic papers a Top publications</a:t>
            </a:r>
          </a:p>
          <a:p>
            <a:endParaRPr lang="cs-CZ" dirty="0"/>
          </a:p>
          <a:p>
            <a:r>
              <a:rPr lang="cs-CZ" dirty="0"/>
              <a:t>Vlastní profil</a:t>
            </a:r>
          </a:p>
          <a:p>
            <a:endParaRPr lang="cs-CZ" dirty="0"/>
          </a:p>
          <a:p>
            <a:r>
              <a:rPr lang="cs-CZ" dirty="0"/>
              <a:t>Vlastní knihovna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2BDE97-7E04-4288-BBBB-4C01423AB4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5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FAF34A4-AF6A-4A89-8B88-1F4641BA4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B0E965C-8CDD-4D03-8339-1F0BDD626F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E3ABED-ABE6-44D9-A39F-17B932B8FB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26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E744B-AF0B-4202-8369-2FDE480F1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 – jak se dívají na humbuk kolem bibliometrie vědci sami?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1807D-1857-4D33-AE04-D7226DAEA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640909"/>
            <a:ext cx="8234363" cy="4759891"/>
          </a:xfrm>
        </p:spPr>
        <p:txBody>
          <a:bodyPr>
            <a:normAutofit lnSpcReduction="10000"/>
          </a:bodyPr>
          <a:lstStyle/>
          <a:p>
            <a:endParaRPr lang="cs-CZ" sz="2000" dirty="0"/>
          </a:p>
          <a:p>
            <a:r>
              <a:rPr lang="en-GB" sz="2000" dirty="0"/>
              <a:t>“</a:t>
            </a:r>
            <a:r>
              <a:rPr lang="cs-CZ" sz="2000" dirty="0"/>
              <a:t>J</a:t>
            </a:r>
            <a:r>
              <a:rPr lang="x-none" sz="2000" dirty="0"/>
              <a:t>asněže mě dopad mojí práce zajímá. Ale ten opravdovej, ne číslíčka.</a:t>
            </a:r>
            <a:r>
              <a:rPr lang="en-GB" sz="2000" dirty="0"/>
              <a:t> Ty </a:t>
            </a:r>
            <a:r>
              <a:rPr lang="en-GB" sz="2000" dirty="0" err="1"/>
              <a:t>jsou</a:t>
            </a:r>
            <a:r>
              <a:rPr lang="en-GB" sz="2000" dirty="0"/>
              <a:t> pro </a:t>
            </a:r>
            <a:r>
              <a:rPr lang="en-GB" sz="2000" dirty="0" err="1"/>
              <a:t>st</a:t>
            </a:r>
            <a:r>
              <a:rPr lang="cs-CZ" sz="2000" dirty="0"/>
              <a:t>át (granty, docentura, atp).</a:t>
            </a:r>
            <a:r>
              <a:rPr lang="en-GB" sz="2000" dirty="0"/>
              <a:t>”</a:t>
            </a:r>
            <a:endParaRPr lang="cs-CZ" sz="2000" dirty="0"/>
          </a:p>
          <a:p>
            <a:r>
              <a:rPr lang="en-GB" sz="2000" i="1" dirty="0"/>
              <a:t>“</a:t>
            </a:r>
            <a:r>
              <a:rPr lang="cs-CZ" sz="2000" i="1" dirty="0"/>
              <a:t>O</a:t>
            </a:r>
            <a:r>
              <a:rPr lang="en-US" sz="2000" i="1" dirty="0" err="1"/>
              <a:t>rc</a:t>
            </a:r>
            <a:r>
              <a:rPr lang="cs-CZ" sz="2000" i="1" dirty="0"/>
              <a:t>I</a:t>
            </a:r>
            <a:r>
              <a:rPr lang="en-US" sz="2000" i="1" dirty="0"/>
              <a:t>d </a:t>
            </a:r>
            <a:r>
              <a:rPr lang="en-US" sz="2000" i="1" dirty="0" err="1"/>
              <a:t>mám</a:t>
            </a:r>
            <a:r>
              <a:rPr lang="en-US" sz="2000" i="1" dirty="0"/>
              <a:t> </a:t>
            </a:r>
            <a:r>
              <a:rPr lang="en-US" sz="2000" i="1" dirty="0" err="1"/>
              <a:t>jen</a:t>
            </a:r>
            <a:r>
              <a:rPr lang="en-US" sz="2000" i="1" dirty="0"/>
              <a:t> proto, </a:t>
            </a:r>
            <a:r>
              <a:rPr lang="en-US" sz="2000" i="1" dirty="0" err="1"/>
              <a:t>že</a:t>
            </a:r>
            <a:r>
              <a:rPr lang="en-US" sz="2000" i="1" dirty="0"/>
              <a:t> to </a:t>
            </a:r>
            <a:r>
              <a:rPr lang="en-US" sz="2000" i="1" dirty="0" err="1"/>
              <a:t>po</a:t>
            </a:r>
            <a:r>
              <a:rPr lang="en-US" sz="2000" i="1" dirty="0"/>
              <a:t> </a:t>
            </a:r>
            <a:r>
              <a:rPr lang="en-US" sz="2000" i="1" dirty="0" err="1"/>
              <a:t>mě</a:t>
            </a:r>
            <a:r>
              <a:rPr lang="en-US" sz="2000" i="1" dirty="0"/>
              <a:t> </a:t>
            </a:r>
            <a:r>
              <a:rPr lang="en-US" sz="2000" i="1" dirty="0" err="1"/>
              <a:t>chtěli</a:t>
            </a:r>
            <a:r>
              <a:rPr lang="en-US" sz="2000" i="1" dirty="0"/>
              <a:t> </a:t>
            </a:r>
            <a:r>
              <a:rPr lang="en-US" sz="2000" i="1" dirty="0" err="1"/>
              <a:t>někde</a:t>
            </a:r>
            <a:r>
              <a:rPr lang="en-US" sz="2000" i="1" dirty="0"/>
              <a:t> </a:t>
            </a:r>
            <a:r>
              <a:rPr lang="en-US" sz="2000" i="1" dirty="0" err="1"/>
              <a:t>při</a:t>
            </a:r>
            <a:r>
              <a:rPr lang="en-US" sz="2000" i="1" dirty="0"/>
              <a:t> </a:t>
            </a:r>
            <a:r>
              <a:rPr lang="en-US" sz="2000" i="1" dirty="0" err="1"/>
              <a:t>publikování</a:t>
            </a:r>
            <a:r>
              <a:rPr lang="en-US" sz="2000" i="1" dirty="0"/>
              <a:t>. </a:t>
            </a:r>
            <a:r>
              <a:rPr lang="cs-CZ" sz="2000" i="1" dirty="0"/>
              <a:t>R</a:t>
            </a:r>
            <a:r>
              <a:rPr lang="en-US" sz="2000" i="1" dirty="0" err="1"/>
              <a:t>esearch</a:t>
            </a:r>
            <a:r>
              <a:rPr lang="cs-CZ" sz="2000" i="1" dirty="0"/>
              <a:t>erI</a:t>
            </a:r>
            <a:r>
              <a:rPr lang="en-US" sz="2000" i="1" dirty="0"/>
              <a:t>d </a:t>
            </a:r>
            <a:r>
              <a:rPr lang="en-US" sz="2000" i="1" dirty="0" err="1"/>
              <a:t>po</a:t>
            </a:r>
            <a:r>
              <a:rPr lang="en-US" sz="2000" i="1" dirty="0"/>
              <a:t> </a:t>
            </a:r>
            <a:r>
              <a:rPr lang="en-US" sz="2000" i="1" dirty="0" err="1"/>
              <a:t>nás</a:t>
            </a:r>
            <a:r>
              <a:rPr lang="en-US" sz="2000" i="1" dirty="0"/>
              <a:t> </a:t>
            </a:r>
            <a:r>
              <a:rPr lang="en-US" sz="2000" i="1" dirty="0" err="1"/>
              <a:t>chtěli</a:t>
            </a:r>
            <a:r>
              <a:rPr lang="en-US" sz="2000" i="1" dirty="0"/>
              <a:t> v </a:t>
            </a:r>
            <a:r>
              <a:rPr lang="cs-CZ" sz="2000" i="1" dirty="0"/>
              <a:t>xxx</a:t>
            </a:r>
            <a:r>
              <a:rPr lang="en-US" sz="2000" i="1" dirty="0"/>
              <a:t>. </a:t>
            </a:r>
            <a:r>
              <a:rPr lang="en-US" sz="2000" i="1" dirty="0" err="1"/>
              <a:t>taky</a:t>
            </a:r>
            <a:r>
              <a:rPr lang="en-US" sz="2000" i="1" dirty="0"/>
              <a:t> k </a:t>
            </a:r>
            <a:r>
              <a:rPr lang="en-US" sz="2000" i="1" dirty="0" err="1"/>
              <a:t>ničemu</a:t>
            </a:r>
            <a:r>
              <a:rPr lang="en-US" sz="2000" i="1" dirty="0"/>
              <a:t>.”</a:t>
            </a:r>
          </a:p>
          <a:p>
            <a:r>
              <a:rPr lang="en-US" sz="2000" dirty="0"/>
              <a:t>“</a:t>
            </a:r>
            <a:r>
              <a:rPr lang="en-US" sz="2000" dirty="0" err="1"/>
              <a:t>Dopad</a:t>
            </a:r>
            <a:r>
              <a:rPr lang="en-US" sz="2000" dirty="0"/>
              <a:t> </a:t>
            </a:r>
            <a:r>
              <a:rPr lang="en-US" sz="2000" dirty="0" err="1"/>
              <a:t>mé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 </a:t>
            </a:r>
            <a:r>
              <a:rPr lang="en-US" sz="2000" dirty="0" err="1"/>
              <a:t>citacemi</a:t>
            </a:r>
            <a:r>
              <a:rPr lang="en-US" sz="2000" dirty="0"/>
              <a:t> </a:t>
            </a:r>
            <a:r>
              <a:rPr lang="en-US" sz="2000" dirty="0" err="1"/>
              <a:t>mě</a:t>
            </a:r>
            <a:r>
              <a:rPr lang="en-US" sz="2000" dirty="0"/>
              <a:t> </a:t>
            </a:r>
            <a:r>
              <a:rPr lang="en-US" sz="2000" dirty="0" err="1"/>
              <a:t>zas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nezajímá</a:t>
            </a:r>
            <a:r>
              <a:rPr lang="en-US" sz="2000" dirty="0"/>
              <a:t>. </a:t>
            </a:r>
            <a:r>
              <a:rPr lang="en-US" sz="2000" dirty="0" err="1"/>
              <a:t>tak</a:t>
            </a:r>
            <a:r>
              <a:rPr lang="en-US" sz="2000" dirty="0"/>
              <a:t> 90 </a:t>
            </a:r>
            <a:r>
              <a:rPr lang="en-US" sz="2000" dirty="0" err="1"/>
              <a:t>procent</a:t>
            </a:r>
            <a:r>
              <a:rPr lang="en-US" sz="2000" dirty="0"/>
              <a:t> </a:t>
            </a:r>
            <a:r>
              <a:rPr lang="en-US" sz="2000" dirty="0" err="1"/>
              <a:t>citací</a:t>
            </a:r>
            <a:r>
              <a:rPr lang="en-US" sz="2000" dirty="0"/>
              <a:t> </a:t>
            </a:r>
            <a:r>
              <a:rPr lang="en-US" sz="2000" dirty="0" err="1"/>
              <a:t>je</a:t>
            </a:r>
            <a:r>
              <a:rPr lang="en-US" sz="2000" dirty="0"/>
              <a:t> </a:t>
            </a:r>
            <a:r>
              <a:rPr lang="en-US" sz="2000" dirty="0" err="1"/>
              <a:t>stejně</a:t>
            </a:r>
            <a:r>
              <a:rPr lang="en-US" sz="2000" dirty="0"/>
              <a:t> </a:t>
            </a:r>
            <a:r>
              <a:rPr lang="en-US" sz="2000" dirty="0" err="1"/>
              <a:t>stylem</a:t>
            </a:r>
            <a:r>
              <a:rPr lang="en-US" sz="2000" dirty="0"/>
              <a:t> "and now for </a:t>
            </a:r>
            <a:r>
              <a:rPr lang="en-US" sz="2000" dirty="0" err="1"/>
              <a:t>smth</a:t>
            </a:r>
            <a:r>
              <a:rPr lang="en-US" sz="2000" dirty="0"/>
              <a:t> completely different". V </a:t>
            </a:r>
            <a:r>
              <a:rPr lang="en-US" sz="2000" dirty="0" err="1"/>
              <a:t>mládí</a:t>
            </a:r>
            <a:r>
              <a:rPr lang="en-US" sz="2000" dirty="0"/>
              <a:t> </a:t>
            </a:r>
            <a:r>
              <a:rPr lang="en-US" sz="2000" dirty="0" err="1"/>
              <a:t>jsem</a:t>
            </a:r>
            <a:r>
              <a:rPr lang="en-US" sz="2000" dirty="0"/>
              <a:t> </a:t>
            </a:r>
            <a:r>
              <a:rPr lang="en-US" sz="2000" dirty="0" err="1"/>
              <a:t>nadšeně</a:t>
            </a:r>
            <a:r>
              <a:rPr lang="en-US" sz="2000" dirty="0"/>
              <a:t> </a:t>
            </a:r>
            <a:r>
              <a:rPr lang="en-US" sz="2000" dirty="0" err="1"/>
              <a:t>koukal</a:t>
            </a:r>
            <a:r>
              <a:rPr lang="en-US" sz="2000" dirty="0"/>
              <a:t>, k </a:t>
            </a:r>
            <a:r>
              <a:rPr lang="en-US" sz="2000" dirty="0" err="1"/>
              <a:t>čemu</a:t>
            </a:r>
            <a:r>
              <a:rPr lang="en-US" sz="2000" dirty="0"/>
              <a:t> </a:t>
            </a:r>
            <a:r>
              <a:rPr lang="en-US" sz="2000" dirty="0" err="1"/>
              <a:t>mé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 </a:t>
            </a:r>
            <a:r>
              <a:rPr lang="en-US" sz="2000" dirty="0" err="1"/>
              <a:t>někdo</a:t>
            </a:r>
            <a:r>
              <a:rPr lang="en-US" sz="2000" dirty="0"/>
              <a:t> </a:t>
            </a:r>
            <a:r>
              <a:rPr lang="en-US" sz="2000" dirty="0" err="1"/>
              <a:t>použil</a:t>
            </a:r>
            <a:r>
              <a:rPr lang="en-US" sz="2000" dirty="0"/>
              <a:t> a </a:t>
            </a:r>
            <a:r>
              <a:rPr lang="en-US" sz="2000" dirty="0" err="1"/>
              <a:t>většinou</a:t>
            </a:r>
            <a:r>
              <a:rPr lang="en-US" sz="2000" dirty="0"/>
              <a:t> to </a:t>
            </a:r>
            <a:r>
              <a:rPr lang="en-US" sz="2000" dirty="0" err="1"/>
              <a:t>bylo</a:t>
            </a:r>
            <a:r>
              <a:rPr lang="en-US" sz="2000" dirty="0"/>
              <a:t> </a:t>
            </a:r>
            <a:r>
              <a:rPr lang="en-US" sz="2000" dirty="0" err="1"/>
              <a:t>zcestné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ordinérní</a:t>
            </a:r>
            <a:r>
              <a:rPr lang="en-US" sz="2000" dirty="0"/>
              <a:t>, </a:t>
            </a:r>
            <a:r>
              <a:rPr lang="en-US" sz="2000" dirty="0" err="1"/>
              <a:t>že</a:t>
            </a:r>
            <a:r>
              <a:rPr lang="en-US" sz="2000" dirty="0"/>
              <a:t> to </a:t>
            </a:r>
            <a:r>
              <a:rPr lang="en-US" sz="2000" dirty="0" err="1"/>
              <a:t>nebylo</a:t>
            </a:r>
            <a:r>
              <a:rPr lang="en-US" sz="2000" dirty="0"/>
              <a:t> </a:t>
            </a:r>
            <a:r>
              <a:rPr lang="en-US" sz="2000" dirty="0" err="1"/>
              <a:t>zajímavé</a:t>
            </a:r>
            <a:r>
              <a:rPr lang="en-US" sz="2000" dirty="0"/>
              <a:t>. Ten </a:t>
            </a:r>
            <a:r>
              <a:rPr lang="en-US" sz="2000" dirty="0" err="1"/>
              <a:t>zbytek</a:t>
            </a:r>
            <a:r>
              <a:rPr lang="en-US" sz="2000" dirty="0"/>
              <a:t> </a:t>
            </a:r>
            <a:r>
              <a:rPr lang="en-US" sz="2000" dirty="0" err="1"/>
              <a:t>zjistím</a:t>
            </a:r>
            <a:r>
              <a:rPr lang="en-US" sz="2000" dirty="0"/>
              <a:t>, </a:t>
            </a:r>
            <a:r>
              <a:rPr lang="en-US" sz="2000" dirty="0" err="1"/>
              <a:t>když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dělám</a:t>
            </a:r>
            <a:r>
              <a:rPr lang="en-US" sz="2000" dirty="0"/>
              <a:t> </a:t>
            </a:r>
            <a:r>
              <a:rPr lang="en-US" sz="2000" dirty="0" err="1"/>
              <a:t>dopřednou</a:t>
            </a:r>
            <a:r>
              <a:rPr lang="en-US" sz="2000" dirty="0"/>
              <a:t> </a:t>
            </a:r>
            <a:r>
              <a:rPr lang="en-US" sz="2000" dirty="0" err="1"/>
              <a:t>rešerši</a:t>
            </a:r>
            <a:r>
              <a:rPr lang="en-US" sz="2000" dirty="0"/>
              <a:t> z </a:t>
            </a:r>
            <a:r>
              <a:rPr lang="en-US" sz="2000" dirty="0" err="1"/>
              <a:t>citací</a:t>
            </a:r>
            <a:r>
              <a:rPr lang="en-US" sz="2000" dirty="0"/>
              <a:t> u </a:t>
            </a:r>
            <a:r>
              <a:rPr lang="en-US" sz="2000" dirty="0" err="1"/>
              <a:t>vlastních</a:t>
            </a:r>
            <a:r>
              <a:rPr lang="en-US" sz="2000" dirty="0"/>
              <a:t> </a:t>
            </a:r>
            <a:r>
              <a:rPr lang="en-US" sz="2000" dirty="0" err="1"/>
              <a:t>článků</a:t>
            </a:r>
            <a:r>
              <a:rPr lang="en-US" sz="2000" dirty="0"/>
              <a:t>, </a:t>
            </a:r>
            <a:r>
              <a:rPr lang="en-US" sz="2000" dirty="0" err="1"/>
              <a:t>nejčastěji</a:t>
            </a:r>
            <a:r>
              <a:rPr lang="en-US" sz="2000" dirty="0"/>
              <a:t> </a:t>
            </a:r>
            <a:r>
              <a:rPr lang="en-US" sz="2000" dirty="0" err="1"/>
              <a:t>před</a:t>
            </a:r>
            <a:r>
              <a:rPr lang="en-US" sz="2000" dirty="0"/>
              <a:t> Google Scholar, a </a:t>
            </a:r>
            <a:r>
              <a:rPr lang="en-US" sz="2000" dirty="0" err="1"/>
              <a:t>filtruju</a:t>
            </a:r>
            <a:r>
              <a:rPr lang="en-US" sz="2000" dirty="0"/>
              <a:t> </a:t>
            </a:r>
            <a:r>
              <a:rPr lang="en-US" sz="2000" dirty="0" err="1"/>
              <a:t>známé</a:t>
            </a:r>
            <a:r>
              <a:rPr lang="en-US" sz="2000" dirty="0"/>
              <a:t> </a:t>
            </a:r>
            <a:r>
              <a:rPr lang="en-US" sz="2000" dirty="0" err="1"/>
              <a:t>autory</a:t>
            </a:r>
            <a:r>
              <a:rPr lang="en-US" sz="2000" dirty="0"/>
              <a:t> a </a:t>
            </a:r>
            <a:r>
              <a:rPr lang="en-US" sz="2000" dirty="0" err="1"/>
              <a:t>témata</a:t>
            </a:r>
            <a:r>
              <a:rPr lang="en-US" sz="2000" dirty="0"/>
              <a:t>.”</a:t>
            </a:r>
          </a:p>
          <a:p>
            <a:r>
              <a:rPr lang="en-US" sz="2000" i="1" dirty="0"/>
              <a:t>“</a:t>
            </a:r>
            <a:r>
              <a:rPr lang="en-US" sz="2000" i="1" dirty="0" err="1"/>
              <a:t>Vyuzivam</a:t>
            </a:r>
            <a:r>
              <a:rPr lang="en-US" sz="2000" i="1" dirty="0"/>
              <a:t> </a:t>
            </a:r>
            <a:r>
              <a:rPr lang="en-US" sz="2000" i="1" dirty="0" err="1"/>
              <a:t>znamena</a:t>
            </a:r>
            <a:r>
              <a:rPr lang="en-US" sz="2000" i="1" dirty="0"/>
              <a:t>, </a:t>
            </a:r>
            <a:r>
              <a:rPr lang="en-US" sz="2000" i="1" dirty="0" err="1"/>
              <a:t>nechat</a:t>
            </a:r>
            <a:r>
              <a:rPr lang="en-US" sz="2000" i="1" dirty="0"/>
              <a:t> </a:t>
            </a:r>
            <a:r>
              <a:rPr lang="en-US" sz="2000" i="1" dirty="0" err="1"/>
              <a:t>si</a:t>
            </a:r>
            <a:r>
              <a:rPr lang="en-US" sz="2000" i="1" dirty="0"/>
              <a:t> </a:t>
            </a:r>
            <a:r>
              <a:rPr lang="en-US" sz="2000" i="1" dirty="0" err="1"/>
              <a:t>vyjet</a:t>
            </a:r>
            <a:r>
              <a:rPr lang="en-US" sz="2000" i="1" dirty="0"/>
              <a:t> </a:t>
            </a:r>
            <a:r>
              <a:rPr lang="en-US" sz="2000" i="1" dirty="0" err="1"/>
              <a:t>prislusne</a:t>
            </a:r>
            <a:r>
              <a:rPr lang="en-US" sz="2000" i="1" dirty="0"/>
              <a:t> </a:t>
            </a:r>
            <a:r>
              <a:rPr lang="en-US" sz="2000" i="1" dirty="0" err="1"/>
              <a:t>udaje</a:t>
            </a:r>
            <a:r>
              <a:rPr lang="en-US" sz="2000" i="1" dirty="0"/>
              <a:t>, </a:t>
            </a:r>
            <a:r>
              <a:rPr lang="en-US" sz="2000" i="1" dirty="0" err="1"/>
              <a:t>ktere</a:t>
            </a:r>
            <a:r>
              <a:rPr lang="en-US" sz="2000" i="1" dirty="0"/>
              <a:t> </a:t>
            </a:r>
            <a:r>
              <a:rPr lang="en-US" sz="2000" i="1" dirty="0" err="1"/>
              <a:t>po</a:t>
            </a:r>
            <a:r>
              <a:rPr lang="en-US" sz="2000" i="1" dirty="0"/>
              <a:t> </a:t>
            </a:r>
            <a:r>
              <a:rPr lang="en-US" sz="2000" i="1" dirty="0" err="1"/>
              <a:t>mne</a:t>
            </a:r>
            <a:r>
              <a:rPr lang="en-US" sz="2000" i="1" dirty="0"/>
              <a:t> </a:t>
            </a:r>
            <a:r>
              <a:rPr lang="en-US" sz="2000" i="1" dirty="0" err="1"/>
              <a:t>chteji</a:t>
            </a:r>
            <a:r>
              <a:rPr lang="en-US" sz="2000" i="1" dirty="0"/>
              <a:t> do </a:t>
            </a:r>
            <a:r>
              <a:rPr lang="en-US" sz="2000" i="1" dirty="0" err="1"/>
              <a:t>formulare</a:t>
            </a:r>
            <a:r>
              <a:rPr lang="en-US" sz="2000" i="1" dirty="0"/>
              <a:t> - </a:t>
            </a:r>
            <a:r>
              <a:rPr lang="en-US" sz="2000" i="1" dirty="0" err="1"/>
              <a:t>granty</a:t>
            </a:r>
            <a:r>
              <a:rPr lang="en-US" sz="2000" i="1" dirty="0"/>
              <a:t>, </a:t>
            </a:r>
            <a:r>
              <a:rPr lang="en-US" sz="2000" i="1" dirty="0" err="1"/>
              <a:t>akreditace</a:t>
            </a:r>
            <a:r>
              <a:rPr lang="en-US" sz="2000" i="1" dirty="0"/>
              <a:t>, </a:t>
            </a:r>
            <a:r>
              <a:rPr lang="en-US" sz="2000" i="1" dirty="0" err="1"/>
              <a:t>atp</a:t>
            </a:r>
            <a:r>
              <a:rPr lang="en-US" sz="2000" i="1" dirty="0"/>
              <a:t>. </a:t>
            </a:r>
            <a:r>
              <a:rPr lang="en-US" sz="2000" i="1" dirty="0" err="1"/>
              <a:t>Osobne</a:t>
            </a:r>
            <a:r>
              <a:rPr lang="en-US" sz="2000" i="1" dirty="0"/>
              <a:t> </a:t>
            </a:r>
            <a:r>
              <a:rPr lang="en-US" sz="2000" i="1" dirty="0" err="1"/>
              <a:t>mne</a:t>
            </a:r>
            <a:r>
              <a:rPr lang="en-US" sz="2000" i="1" dirty="0"/>
              <a:t> ty </a:t>
            </a:r>
            <a:r>
              <a:rPr lang="en-US" sz="2000" i="1" dirty="0" err="1"/>
              <a:t>udaje</a:t>
            </a:r>
            <a:r>
              <a:rPr lang="en-US" sz="2000" i="1" dirty="0"/>
              <a:t> </a:t>
            </a:r>
            <a:r>
              <a:rPr lang="en-US" sz="2000" i="1" dirty="0" err="1"/>
              <a:t>prilis</a:t>
            </a:r>
            <a:r>
              <a:rPr lang="en-US" sz="2000" i="1" dirty="0"/>
              <a:t> </a:t>
            </a:r>
            <a:r>
              <a:rPr lang="en-US" sz="2000" i="1" dirty="0" err="1"/>
              <a:t>nezajimaji</a:t>
            </a:r>
            <a:r>
              <a:rPr lang="en-US" sz="2000" i="1" dirty="0"/>
              <a:t>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6B543A-D783-47B7-8161-40DEC12072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23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 txBox="1">
            <a:spLocks noGrp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/>
        </p:spPr>
        <p:txBody>
          <a:bodyPr lIns="0" rIns="0" anchor="b"/>
          <a:lstStyle/>
          <a:p>
            <a:pPr algn="r">
              <a:defRPr/>
            </a:pPr>
            <a:fld id="{D6EBBD7F-BF15-4322-AC90-D874C712F2A4}" type="slidenum">
              <a:rPr lang="cs-CZ" sz="1200">
                <a:solidFill>
                  <a:srgbClr val="969696"/>
                </a:solidFill>
                <a:latin typeface="+mn-lt"/>
                <a:cs typeface="+mn-cs"/>
              </a:rPr>
              <a:pPr algn="r">
                <a:defRPr/>
              </a:pPr>
              <a:t>36</a:t>
            </a:fld>
            <a:endParaRPr lang="cs-CZ" sz="1200">
              <a:solidFill>
                <a:srgbClr val="969696"/>
              </a:solidFill>
              <a:latin typeface="+mn-lt"/>
              <a:cs typeface="+mn-cs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 anchor="b"/>
          <a:lstStyle/>
          <a:p>
            <a:pPr eaLnBrk="1" hangingPunct="1">
              <a:buFont typeface="Wingdings" pitchFamily="2" charset="2"/>
              <a:buNone/>
            </a:pPr>
            <a:r>
              <a:rPr lang="cs-CZ" sz="3200" b="1">
                <a:solidFill>
                  <a:srgbClr val="00287D"/>
                </a:solidFill>
              </a:rPr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Bibliometrie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In science, quantity and quality are correlated.</a:t>
            </a:r>
          </a:p>
          <a:p>
            <a:pPr marL="0" indent="0">
              <a:buNone/>
            </a:pPr>
            <a:endParaRPr lang="cs-CZ" dirty="0"/>
          </a:p>
          <a:p>
            <a:r>
              <a:rPr lang="en-GB" dirty="0"/>
              <a:t>“</a:t>
            </a:r>
            <a:r>
              <a:rPr lang="cs-CZ" dirty="0"/>
              <a:t>Měření vědy</a:t>
            </a:r>
            <a:r>
              <a:rPr lang="en-GB" dirty="0"/>
              <a:t>”</a:t>
            </a:r>
            <a:r>
              <a:rPr lang="cs-CZ" dirty="0"/>
              <a:t>- užití matematických a statistických metod k měření vědecké komunikace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cs-CZ" dirty="0"/>
              <a:t>účelem analýz vědecké činnosti</a:t>
            </a:r>
          </a:p>
          <a:p>
            <a:endParaRPr lang="cs-CZ" dirty="0"/>
          </a:p>
          <a:p>
            <a:r>
              <a:rPr lang="cs-CZ" dirty="0"/>
              <a:t>Usuzování na kvalitu výzkumu z naměřených indikátorů vědecké komunikace (proxy)</a:t>
            </a:r>
          </a:p>
          <a:p>
            <a:endParaRPr lang="cs-CZ" dirty="0"/>
          </a:p>
          <a:p>
            <a:r>
              <a:rPr lang="cs-CZ" dirty="0"/>
              <a:t>Velký rozvoj bibliometrie s rozvojem informačních technologií a výzkumem jako strategickou oblastí ekonomiky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05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Bibliometrie v kontextu hodnocení výzkumu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1886573"/>
            <a:ext cx="8234363" cy="4529181"/>
          </a:xfrm>
        </p:spPr>
        <p:txBody>
          <a:bodyPr/>
          <a:lstStyle/>
          <a:p>
            <a:r>
              <a:rPr lang="cs-CZ" dirty="0"/>
              <a:t>Hodnocení výzkumu - nástroj řízení výzkumu</a:t>
            </a:r>
          </a:p>
          <a:p>
            <a:r>
              <a:rPr lang="cs-CZ" dirty="0"/>
              <a:t>Hlavními způsoby hodnocení výzkumu</a:t>
            </a:r>
          </a:p>
          <a:p>
            <a:pPr lvl="1"/>
            <a:r>
              <a:rPr lang="cs-CZ" dirty="0"/>
              <a:t>Recenzní řízení (peer review)</a:t>
            </a:r>
          </a:p>
          <a:p>
            <a:pPr lvl="1"/>
            <a:r>
              <a:rPr lang="cs-CZ" dirty="0"/>
              <a:t>Měření – matematické a statistické analýzy dostupných dat</a:t>
            </a:r>
          </a:p>
          <a:p>
            <a:pPr lvl="2"/>
            <a:r>
              <a:rPr lang="cs-CZ" dirty="0"/>
              <a:t>Bibliometrie,scientometrie</a:t>
            </a:r>
          </a:p>
          <a:p>
            <a:pPr lvl="2"/>
            <a:r>
              <a:rPr lang="cs-CZ" dirty="0"/>
              <a:t>Ekonometrické modely</a:t>
            </a:r>
          </a:p>
          <a:p>
            <a:r>
              <a:rPr lang="cs-CZ" dirty="0"/>
              <a:t>Časování hodnocení výzkumu</a:t>
            </a:r>
          </a:p>
          <a:p>
            <a:pPr lvl="1"/>
            <a:r>
              <a:rPr lang="cs-CZ" dirty="0"/>
              <a:t>ex ante / mid-term /ex post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6" name="Left Arrow 5"/>
          <p:cNvSpPr/>
          <p:nvPr/>
        </p:nvSpPr>
        <p:spPr bwMode="auto">
          <a:xfrm>
            <a:off x="5756005" y="3560615"/>
            <a:ext cx="3006995" cy="1181095"/>
          </a:xfrm>
          <a:prstGeom prst="lef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tx1"/>
                </a:solidFill>
                <a:latin typeface="Tahoma" pitchFamily="34" charset="0"/>
              </a:rPr>
              <a:t>  i</a:t>
            </a: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nformační věda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9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měření bibliometrie a základní bibliometrické ukazatele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Hlavní předmět měření - základní ukazatele</a:t>
            </a:r>
          </a:p>
          <a:p>
            <a:r>
              <a:rPr lang="cs-CZ" dirty="0"/>
              <a:t>Počet publikací</a:t>
            </a:r>
          </a:p>
          <a:p>
            <a:r>
              <a:rPr lang="cs-CZ" dirty="0"/>
              <a:t>Počet citací / Citovanost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Další možnosti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Klíčová slova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2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Oborové rozdíly v </a:t>
            </a:r>
            <a:r>
              <a:rPr lang="cs-CZ" dirty="0" err="1"/>
              <a:t>bibliometrii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Největším problémem bibliometrie jsou oborové rozdíly. Obory se vzájemně odlišují</a:t>
            </a:r>
          </a:p>
          <a:p>
            <a:pPr lvl="1"/>
            <a:r>
              <a:rPr lang="cs-CZ" dirty="0"/>
              <a:t>Výstupy</a:t>
            </a:r>
          </a:p>
          <a:p>
            <a:pPr lvl="1"/>
            <a:r>
              <a:rPr lang="cs-CZ" dirty="0"/>
              <a:t>Počty výstupů v dané časové periodě</a:t>
            </a:r>
          </a:p>
          <a:p>
            <a:pPr lvl="1"/>
            <a:r>
              <a:rPr lang="cs-CZ" dirty="0"/>
              <a:t>Počty uváděných referencí</a:t>
            </a:r>
          </a:p>
          <a:p>
            <a:pPr lvl="1"/>
            <a:r>
              <a:rPr lang="cs-CZ" dirty="0"/>
              <a:t>Způsobem spolupráce</a:t>
            </a:r>
          </a:p>
          <a:p>
            <a:pPr lvl="1"/>
            <a:r>
              <a:rPr lang="cs-CZ" dirty="0"/>
              <a:t>Zvyklostmi v uvádění autorů</a:t>
            </a:r>
          </a:p>
          <a:p>
            <a:r>
              <a:rPr lang="cs-CZ" dirty="0"/>
              <a:t>Důsledek</a:t>
            </a:r>
          </a:p>
          <a:p>
            <a:pPr lvl="1"/>
            <a:r>
              <a:rPr lang="cs-CZ" dirty="0"/>
              <a:t>Podle typu oborů vědci vykazují zcela odlišné počty citací</a:t>
            </a:r>
          </a:p>
          <a:p>
            <a:r>
              <a:rPr lang="cs-CZ" dirty="0"/>
              <a:t>Řešení – normalizace, normalizované metriky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69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1A755-CDEF-43DC-BA19-0EF60DA55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Nejpoužívanější bibliometrické ukazatele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114CE-51BC-469D-8A16-88A490EFE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Impakt faktor</a:t>
            </a:r>
          </a:p>
          <a:p>
            <a:r>
              <a:rPr lang="cs-CZ" dirty="0"/>
              <a:t>H-Index</a:t>
            </a:r>
          </a:p>
          <a:p>
            <a:r>
              <a:rPr lang="cs-CZ" dirty="0"/>
              <a:t>CiteScore</a:t>
            </a:r>
          </a:p>
          <a:p>
            <a:r>
              <a:rPr lang="cs-CZ" dirty="0"/>
              <a:t>SNIP </a:t>
            </a:r>
            <a:r>
              <a:rPr lang="en-US" dirty="0"/>
              <a:t>(Source normalized impact per paper)</a:t>
            </a:r>
            <a:endParaRPr lang="cs-CZ" dirty="0"/>
          </a:p>
          <a:p>
            <a:r>
              <a:rPr lang="cs-CZ" dirty="0"/>
              <a:t>SJR</a:t>
            </a:r>
            <a:r>
              <a:rPr lang="en-US" dirty="0"/>
              <a:t> (</a:t>
            </a:r>
            <a:r>
              <a:rPr lang="en-US" dirty="0" err="1"/>
              <a:t>SciMago</a:t>
            </a:r>
            <a:r>
              <a:rPr lang="en-US" dirty="0"/>
              <a:t> Journal Rank)</a:t>
            </a:r>
            <a:endParaRPr lang="cs-CZ" dirty="0"/>
          </a:p>
          <a:p>
            <a:r>
              <a:rPr lang="cs-CZ" dirty="0"/>
              <a:t>FWCI </a:t>
            </a:r>
            <a:r>
              <a:rPr lang="en-GB" dirty="0"/>
              <a:t>(Field-Weighted Citation Impact)</a:t>
            </a:r>
          </a:p>
          <a:p>
            <a:r>
              <a:rPr lang="cs-CZ" dirty="0"/>
              <a:t>Percentil / kvartil</a:t>
            </a:r>
          </a:p>
          <a:p>
            <a:pPr lvl="1"/>
            <a:r>
              <a:rPr lang="cs-CZ" dirty="0"/>
              <a:t> – </a:t>
            </a:r>
            <a:r>
              <a:rPr lang="en-GB" dirty="0"/>
              <a:t>1% </a:t>
            </a:r>
            <a:r>
              <a:rPr lang="en-GB" dirty="0" err="1"/>
              <a:t>nejcitovanj</a:t>
            </a:r>
            <a:r>
              <a:rPr lang="cs-CZ" dirty="0"/>
              <a:t>ších publikací (99 percentil)</a:t>
            </a:r>
          </a:p>
          <a:p>
            <a:pPr lvl="1"/>
            <a:r>
              <a:rPr lang="cs-CZ" dirty="0"/>
              <a:t>I-IV kvartil JCR</a:t>
            </a:r>
          </a:p>
          <a:p>
            <a:r>
              <a:rPr lang="cs-CZ" dirty="0"/>
              <a:t>Nově: např. ohlas na sociálních sítích, v médiích, uživatelské statistiky (počet přečtení, stažení)</a:t>
            </a:r>
          </a:p>
          <a:p>
            <a:endParaRPr lang="cs-CZ" dirty="0"/>
          </a:p>
          <a:p>
            <a:endParaRPr lang="cs-CZ" sz="18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E78DB-6B96-41FB-B140-A7AEFB578E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58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97C9B-395A-4166-8211-9ADFA6127F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343CD-7CD1-4BDA-90D3-43B397E9A3D8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82E7C3-05E1-4A6E-B899-C025C6683B2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4400" y="1001713"/>
            <a:ext cx="8229600" cy="60325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Definice indikátorů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8C07F1-ECEF-47A7-9A4D-4E21DBE58A8E}"/>
              </a:ext>
            </a:extLst>
          </p:cNvPr>
          <p:cNvGrpSpPr/>
          <p:nvPr/>
        </p:nvGrpSpPr>
        <p:grpSpPr>
          <a:xfrm>
            <a:off x="66377" y="52556"/>
            <a:ext cx="9023031" cy="6723556"/>
            <a:chOff x="-2130912" y="-534672"/>
            <a:chExt cx="8808709" cy="672355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A5A541-33C7-4C2D-8D9D-CA44B16DC9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2130912" y="-534672"/>
              <a:ext cx="8800000" cy="6704762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6A71969-9E09-41E4-B1FF-3997545109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63511" y="2922217"/>
              <a:ext cx="4314286" cy="32666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15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MU_OPVK_PPTprezentace_CZ_sablona</Template>
  <TotalTime>0</TotalTime>
  <Words>1280</Words>
  <Application>Microsoft Office PowerPoint</Application>
  <PresentationFormat>Předvádění na obrazovce (4:3)</PresentationFormat>
  <Paragraphs>303</Paragraphs>
  <Slides>36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Tahoma</vt:lpstr>
      <vt:lpstr>Trebuchet MS</vt:lpstr>
      <vt:lpstr>Wingdings</vt:lpstr>
      <vt:lpstr>1_Směsi</vt:lpstr>
      <vt:lpstr>2_Směsi</vt:lpstr>
      <vt:lpstr>1_MU_PPTprezentace_sablona_CZ</vt:lpstr>
      <vt:lpstr>3_Směsi</vt:lpstr>
      <vt:lpstr>Bibliometrie v praxi  Lucie Boudová</vt:lpstr>
      <vt:lpstr>Agenda</vt:lpstr>
      <vt:lpstr>Bibliometrie – opakování</vt:lpstr>
      <vt:lpstr>Bibliometrie</vt:lpstr>
      <vt:lpstr>Bibliometrie v kontextu hodnocení výzkumu</vt:lpstr>
      <vt:lpstr>Předmět měření bibliometrie a základní bibliometrické ukazatele</vt:lpstr>
      <vt:lpstr>Oborové rozdíly v bibliometrii</vt:lpstr>
      <vt:lpstr>Nejpoužívanější bibliometrické ukazatele</vt:lpstr>
      <vt:lpstr>Definice indikátorů</vt:lpstr>
      <vt:lpstr>Indikátory vhodné k jednomu účelu mohou být naprosto nevhodné v jiném kontextu</vt:lpstr>
      <vt:lpstr>Cvičení – použití indikátorů</vt:lpstr>
      <vt:lpstr>Impakt faktor – častá dezinterpretace</vt:lpstr>
      <vt:lpstr>Možnosti ovlivnění Impakt faktoru</vt:lpstr>
      <vt:lpstr>Impakt faktor a jeho použití – volné citace</vt:lpstr>
      <vt:lpstr>Impakt faktor - Gerontology journal</vt:lpstr>
      <vt:lpstr>Impakt faktor - Gerontology journal - dekompozice</vt:lpstr>
      <vt:lpstr>Širší rámec - jiné indikátory v hodnocení výzkumu</vt:lpstr>
      <vt:lpstr>Uplatnění bibliometrie - akademické</vt:lpstr>
      <vt:lpstr>Prezentace aplikace PowerPoint</vt:lpstr>
      <vt:lpstr>Uplatnění bibliometrie - praktické</vt:lpstr>
      <vt:lpstr>Uplatnění bibliometrie - praktické</vt:lpstr>
      <vt:lpstr>Zdroje dat pro bibliometrii</vt:lpstr>
      <vt:lpstr>Scopus</vt:lpstr>
      <vt:lpstr>Prezentace aplikace PowerPoint</vt:lpstr>
      <vt:lpstr>Scopus</vt:lpstr>
      <vt:lpstr>Výběr obsahu do databáze Scopus</vt:lpstr>
      <vt:lpstr>Srovnání Web of Science a Scopus</vt:lpstr>
      <vt:lpstr>Scopus prakticky</vt:lpstr>
      <vt:lpstr>Scopus prakticky  – vědec (knihovník, administrativní pracovník)</vt:lpstr>
      <vt:lpstr>Scopus prakticky – ukázka oborových rozdílů</vt:lpstr>
      <vt:lpstr>Další nástroje a portály</vt:lpstr>
      <vt:lpstr>Google Scholar</vt:lpstr>
      <vt:lpstr>Google Scholar prakticky</vt:lpstr>
      <vt:lpstr>Závěrem</vt:lpstr>
      <vt:lpstr>Závěrem – jak se dívají na humbuk kolem bibliometrie vědci sami?</vt:lpstr>
      <vt:lpstr>Prezentace aplikace PowerPoint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Publicita pro projekt SITMU</dc:title>
  <dc:creator>Lucie Klimentová</dc:creator>
  <cp:lastModifiedBy>Martin Krčál</cp:lastModifiedBy>
  <cp:revision>117</cp:revision>
  <cp:lastPrinted>1601-01-01T00:00:00Z</cp:lastPrinted>
  <dcterms:created xsi:type="dcterms:W3CDTF">2012-05-28T07:53:09Z</dcterms:created>
  <dcterms:modified xsi:type="dcterms:W3CDTF">2017-12-08T14:37:00Z</dcterms:modified>
</cp:coreProperties>
</file>