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402" r:id="rId2"/>
    <p:sldId id="329" r:id="rId3"/>
    <p:sldId id="330" r:id="rId4"/>
    <p:sldId id="331" r:id="rId5"/>
    <p:sldId id="332" r:id="rId6"/>
    <p:sldId id="333" r:id="rId7"/>
    <p:sldId id="345" r:id="rId8"/>
    <p:sldId id="346" r:id="rId9"/>
    <p:sldId id="347" r:id="rId10"/>
    <p:sldId id="352" r:id="rId11"/>
    <p:sldId id="348" r:id="rId12"/>
    <p:sldId id="353" r:id="rId13"/>
    <p:sldId id="350" r:id="rId14"/>
    <p:sldId id="351" r:id="rId15"/>
    <p:sldId id="334" r:id="rId16"/>
    <p:sldId id="335" r:id="rId17"/>
    <p:sldId id="336" r:id="rId18"/>
    <p:sldId id="337" r:id="rId19"/>
    <p:sldId id="338" r:id="rId20"/>
    <p:sldId id="358" r:id="rId21"/>
    <p:sldId id="359" r:id="rId22"/>
    <p:sldId id="360" r:id="rId23"/>
    <p:sldId id="361" r:id="rId24"/>
    <p:sldId id="356" r:id="rId25"/>
    <p:sldId id="355" r:id="rId26"/>
    <p:sldId id="363" r:id="rId27"/>
    <p:sldId id="364" r:id="rId28"/>
    <p:sldId id="357" r:id="rId29"/>
    <p:sldId id="349" r:id="rId30"/>
    <p:sldId id="365" r:id="rId31"/>
    <p:sldId id="418" r:id="rId32"/>
    <p:sldId id="371" r:id="rId33"/>
    <p:sldId id="398" r:id="rId34"/>
    <p:sldId id="404" r:id="rId35"/>
    <p:sldId id="368" r:id="rId36"/>
    <p:sldId id="373" r:id="rId37"/>
    <p:sldId id="378" r:id="rId38"/>
    <p:sldId id="405" r:id="rId39"/>
    <p:sldId id="375" r:id="rId40"/>
    <p:sldId id="362" r:id="rId41"/>
    <p:sldId id="379" r:id="rId42"/>
    <p:sldId id="382" r:id="rId43"/>
    <p:sldId id="383" r:id="rId44"/>
    <p:sldId id="381" r:id="rId45"/>
    <p:sldId id="380" r:id="rId46"/>
    <p:sldId id="384" r:id="rId47"/>
    <p:sldId id="385" r:id="rId48"/>
    <p:sldId id="386" r:id="rId49"/>
    <p:sldId id="339" r:id="rId50"/>
    <p:sldId id="325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40" r:id="rId59"/>
    <p:sldId id="320" r:id="rId60"/>
    <p:sldId id="416" r:id="rId61"/>
    <p:sldId id="417" r:id="rId62"/>
    <p:sldId id="415" r:id="rId63"/>
    <p:sldId id="421" r:id="rId64"/>
    <p:sldId id="318" r:id="rId65"/>
    <p:sldId id="319" r:id="rId66"/>
    <p:sldId id="341" r:id="rId67"/>
    <p:sldId id="343" r:id="rId68"/>
    <p:sldId id="321" r:id="rId69"/>
    <p:sldId id="327" r:id="rId70"/>
    <p:sldId id="326" r:id="rId71"/>
    <p:sldId id="322" r:id="rId72"/>
    <p:sldId id="400" r:id="rId73"/>
    <p:sldId id="407" r:id="rId74"/>
    <p:sldId id="401" r:id="rId75"/>
    <p:sldId id="408" r:id="rId76"/>
    <p:sldId id="409" r:id="rId77"/>
    <p:sldId id="420" r:id="rId78"/>
    <p:sldId id="419" r:id="rId79"/>
    <p:sldId id="410" r:id="rId80"/>
    <p:sldId id="411" r:id="rId81"/>
    <p:sldId id="412" r:id="rId82"/>
    <p:sldId id="413" r:id="rId83"/>
    <p:sldId id="395" r:id="rId84"/>
    <p:sldId id="328" r:id="rId85"/>
    <p:sldId id="403" r:id="rId86"/>
  </p:sldIdLst>
  <p:sldSz cx="9144000" cy="6858000" type="screen4x3"/>
  <p:notesSz cx="6858000" cy="9144000"/>
  <p:custDataLst>
    <p:tags r:id="rId8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01"/>
    <a:srgbClr val="008000"/>
    <a:srgbClr val="FF9933"/>
    <a:srgbClr val="FFCC66"/>
    <a:srgbClr val="FF9900"/>
    <a:srgbClr val="F3D001"/>
    <a:srgbClr val="F4E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 varScale="1">
        <p:scale>
          <a:sx n="86" d="100"/>
          <a:sy n="86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FEA6A-40FB-4C27-A533-45E4D387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DB959A-DF2C-4408-BC90-7E366EEBBE95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85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A9BF8-8E89-44B7-89A6-FC39A95D7341}" type="slidenum">
              <a:rPr lang="ru-RU" altLang="cs-CZ" smtClean="0"/>
              <a:pPr eaLnBrk="1" hangingPunct="1"/>
              <a:t>20</a:t>
            </a:fld>
            <a:endParaRPr lang="ru-RU" alt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83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2A9E1-A190-435B-9B1E-9EDA9A2F5294}" type="slidenum">
              <a:rPr lang="ru-RU" altLang="cs-CZ" smtClean="0"/>
              <a:pPr eaLnBrk="1" hangingPunct="1"/>
              <a:t>24</a:t>
            </a:fld>
            <a:endParaRPr lang="ru-RU" alt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7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8193-5FDE-4D1D-8922-97DA0316B641}" type="slidenum">
              <a:rPr lang="ru-RU" altLang="cs-CZ" smtClean="0"/>
              <a:pPr eaLnBrk="1" hangingPunct="1"/>
              <a:t>28</a:t>
            </a:fld>
            <a:endParaRPr lang="ru-RU" alt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554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9BDB1-327C-4670-8D4D-C56EC821FC17}" type="slidenum">
              <a:rPr lang="ru-RU" altLang="cs-CZ" smtClean="0"/>
              <a:pPr eaLnBrk="1" hangingPunct="1"/>
              <a:t>40</a:t>
            </a:fld>
            <a:endParaRPr lang="ru-RU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19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6A9CC-86A8-4453-ADAB-9D2763EEAF03}" type="slidenum">
              <a:rPr lang="ru-RU" altLang="cs-CZ" smtClean="0"/>
              <a:pPr eaLnBrk="1" hangingPunct="1"/>
              <a:t>45</a:t>
            </a:fld>
            <a:endParaRPr lang="ru-RU" alt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61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20D7-C0DE-4598-89EF-B5B6908A933B}" type="slidenum">
              <a:rPr lang="ru-RU" altLang="cs-CZ" smtClean="0"/>
              <a:pPr eaLnBrk="1" hangingPunct="1"/>
              <a:t>51</a:t>
            </a:fld>
            <a:endParaRPr lang="ru-RU" alt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48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B9E77-7B4C-41B5-98BA-4AFE91D729F0}" type="slidenum">
              <a:rPr lang="ru-RU" altLang="cs-CZ" smtClean="0"/>
              <a:pPr eaLnBrk="1" hangingPunct="1"/>
              <a:t>58</a:t>
            </a:fld>
            <a:endParaRPr lang="ru-RU" alt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4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6B32B-3885-49D9-A154-47B7EBFC08AC}" type="slidenum">
              <a:rPr lang="ru-RU" altLang="cs-CZ" smtClean="0"/>
              <a:pPr eaLnBrk="1" hangingPunct="1"/>
              <a:t>67</a:t>
            </a:fld>
            <a:endParaRPr lang="ru-RU" alt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1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23383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68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8879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775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914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01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064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62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844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71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61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osting.vse.cz/pavlant/sources/BP-Pavlicek-CtenariAknihy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.fraunhofer.de/de/angebote/projekte/sidim/" TargetMode="External"/><Relationship Id="rId2" Type="http://schemas.openxmlformats.org/officeDocument/2006/relationships/hyperlink" Target="http://paidcontent.org/2013/06/14/new-ebook-drm-will-change-the-text-of-a-story-to-prevent-pirac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mazon.com/gp/product/B00AWH595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knihovny-soucasnosti-20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ny.cz/akatolicky/e_book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books.google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oapen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worldcat.org/" TargetMode="External"/><Relationship Id="rId2" Type="http://schemas.openxmlformats.org/officeDocument/2006/relationships/hyperlink" Target="http://www.hathitru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utenberg.org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cz/" TargetMode="External"/><Relationship Id="rId2" Type="http://schemas.openxmlformats.org/officeDocument/2006/relationships/hyperlink" Target="http://www.ndltd.org/serviceproviders/scirus-etd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books.library.upenn.edu/archives.html" TargetMode="External"/><Relationship Id="rId5" Type="http://schemas.openxmlformats.org/officeDocument/2006/relationships/hyperlink" Target="http://www.bookboon.com/" TargetMode="External"/><Relationship Id="rId4" Type="http://schemas.openxmlformats.org/officeDocument/2006/relationships/hyperlink" Target="http://www.manuscriptorium.com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tmedia.cz/cz/mediaprojekt-velka-cast-ctenaru-vnima-tablet-jako-platformu-pro-cteni-casopisu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ooky.cz/kolik-maji-cesi-ctecek-eknih-a-tabletu-v-domacnosti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sckn.cz/content/zpravy/zprava_ckt_2014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.praha.eu/public/29/ef/17/2341974_723361_Zprava_CKT_2016_ipdf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hyperlink" Target="http://kramerius4.nkp.cz/search/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hyperlink" Target="http://www.digitalniknihovna.cz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lp.cz/cz/projekty/e-knihovna/e-knihy/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62.jpeg"/><Relationship Id="rId10" Type="http://schemas.openxmlformats.org/officeDocument/2006/relationships/image" Target="../media/image66.png"/><Relationship Id="rId4" Type="http://schemas.openxmlformats.org/officeDocument/2006/relationships/image" Target="../media/image61.jpeg"/><Relationship Id="rId9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hyperlink" Target="http://flexibook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hyperlink" Target="https://www.levna-knihovna.cz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knihovna.fss.muni.cz/ezdroje.php?podsekce=37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na-knihovna.cz/" TargetMode="External"/><Relationship Id="rId2" Type="http://schemas.openxmlformats.org/officeDocument/2006/relationships/hyperlink" Target="http://knihovna.prf.cuni.cz/levna-knihovna-140404300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flexibooks.cz/" TargetMode="External"/><Relationship Id="rId2" Type="http://schemas.openxmlformats.org/officeDocument/2006/relationships/hyperlink" Target="http://www.utb.cz/knihovna/sluzby/pujcovani-e-kni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p.cz/cz/projekty/on-line-projekty/e-knihy-do-kazde-knihovny/?knihovna=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s.muni.cz/knihy/digitalni-knihovny" TargetMode="External"/><Relationship Id="rId2" Type="http://schemas.openxmlformats.org/officeDocument/2006/relationships/hyperlink" Target="https://munispace.muni.cz/index.php/munispace/catalog/category/munispace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>
                <a:solidFill>
                  <a:srgbClr val="FFFF00"/>
                </a:solidFill>
              </a:rPr>
              <a:t>Elektronické informační zdroje (VIKBA25)</a:t>
            </a:r>
            <a:endParaRPr lang="uk-UA" sz="480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6. října 2017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684213" y="2924175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3. Problematika elektronických knih</a:t>
            </a:r>
          </a:p>
        </p:txBody>
      </p:sp>
    </p:spTree>
    <p:extLst>
      <p:ext uri="{BB962C8B-B14F-4D97-AF65-F5344CB8AC3E}">
        <p14:creationId xmlns:p14="http://schemas.microsoft.com/office/powerpoint/2010/main" val="40724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aktuálnost</a:t>
            </a:r>
          </a:p>
          <a:p>
            <a:pPr lvl="1"/>
            <a:r>
              <a:rPr lang="cs-CZ" altLang="cs-CZ"/>
              <a:t>jednoduchá aktualizace e-knih</a:t>
            </a:r>
          </a:p>
          <a:p>
            <a:pPr lvl="1"/>
            <a:r>
              <a:rPr lang="cs-CZ" altLang="cs-CZ"/>
              <a:t>rychlejší aktualizace než tištěných</a:t>
            </a:r>
          </a:p>
          <a:p>
            <a:r>
              <a:rPr lang="cs-CZ" altLang="cs-CZ"/>
              <a:t>ekologické aspekty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Nevýhody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altLang="cs-CZ" dirty="0"/>
              <a:t>závislost na technickém zařízení</a:t>
            </a:r>
          </a:p>
          <a:p>
            <a:r>
              <a:rPr lang="cs-CZ" altLang="cs-CZ" dirty="0"/>
              <a:t>závislost na „civilizaci“</a:t>
            </a:r>
          </a:p>
          <a:p>
            <a:r>
              <a:rPr lang="cs-CZ" altLang="cs-CZ" dirty="0"/>
              <a:t>nejednotnost formátů</a:t>
            </a:r>
          </a:p>
          <a:p>
            <a:pPr lvl="1"/>
            <a:r>
              <a:rPr lang="cs-CZ" altLang="cs-CZ" dirty="0"/>
              <a:t>problém dostupnosti na různých zařízeních </a:t>
            </a:r>
          </a:p>
          <a:p>
            <a:r>
              <a:rPr lang="cs-CZ" altLang="cs-CZ" dirty="0"/>
              <a:t>kvalita e-knih</a:t>
            </a:r>
          </a:p>
          <a:p>
            <a:pPr lvl="1"/>
            <a:r>
              <a:rPr lang="cs-CZ" altLang="cs-CZ" dirty="0"/>
              <a:t>pouze konverze z tištěné verze</a:t>
            </a:r>
          </a:p>
          <a:p>
            <a:r>
              <a:rPr lang="cs-CZ" altLang="cs-CZ" dirty="0"/>
              <a:t>problémy s češtinou???</a:t>
            </a:r>
          </a:p>
          <a:p>
            <a:r>
              <a:rPr lang="cs-CZ" altLang="cs-CZ" dirty="0"/>
              <a:t>DRM</a:t>
            </a:r>
          </a:p>
          <a:p>
            <a:r>
              <a:rPr lang="cs-CZ" altLang="cs-CZ" dirty="0" err="1"/>
              <a:t>mikroplatby</a:t>
            </a:r>
            <a:r>
              <a:rPr lang="cs-CZ" altLang="cs-CZ" dirty="0"/>
              <a:t> v ČR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dlouhodobá udržitelnost</a:t>
            </a:r>
          </a:p>
          <a:p>
            <a:pPr lvl="1"/>
            <a:r>
              <a:rPr lang="cs-CZ" altLang="cs-CZ"/>
              <a:t>formáty a kompatibilita</a:t>
            </a:r>
          </a:p>
          <a:p>
            <a:pPr lvl="1"/>
            <a:r>
              <a:rPr lang="cs-CZ" altLang="cs-CZ"/>
              <a:t>problematika úložiště</a:t>
            </a:r>
          </a:p>
          <a:p>
            <a:pPr lvl="1"/>
            <a:r>
              <a:rPr lang="cs-CZ" altLang="cs-CZ"/>
              <a:t>techniky a zálohování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Pohled na e-knihy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Je vhodné používat slovo kniha pro datový soubor?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e-kniha nemá být označení pro elektronicky zaznamenaný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označení pro </a:t>
            </a:r>
            <a:r>
              <a:rPr lang="cs-CZ" altLang="cs-CZ" b="1" dirty="0"/>
              <a:t>určitý styl práce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nová kvalita práce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E-knihy</a:t>
            </a:r>
            <a:r>
              <a:rPr lang="cs-CZ" altLang="cs-CZ" b="1" dirty="0"/>
              <a:t> </a:t>
            </a:r>
            <a:r>
              <a:rPr lang="cs-CZ" altLang="cs-CZ" dirty="0"/>
              <a:t>jsou zde!!!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Bude je někdo číst?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Za jakých podmínek?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Emocionální vztah ke knize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lze vytvořit i k e-knize???</a:t>
            </a:r>
          </a:p>
          <a:p>
            <a:pPr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400"/>
              <a:t>Papírová kniha byla vynikajícím vynálezem, její možnosti jsou však na dnešní dobu značně </a:t>
            </a:r>
            <a:r>
              <a:rPr lang="cs-CZ" altLang="cs-CZ" sz="4400" b="1">
                <a:solidFill>
                  <a:srgbClr val="008000"/>
                </a:solidFill>
              </a:rPr>
              <a:t>omezeny</a:t>
            </a:r>
            <a:r>
              <a:rPr lang="cs-CZ" altLang="cs-CZ" sz="4400"/>
              <a:t>!!!</a:t>
            </a:r>
          </a:p>
          <a:p>
            <a:endParaRPr lang="cs-CZ" altLang="cs-CZ" sz="2800"/>
          </a:p>
          <a:p>
            <a:endParaRPr lang="cs-CZ" altLang="cs-CZ" sz="2800"/>
          </a:p>
          <a:p>
            <a:endParaRPr lang="cs-CZ" altLang="cs-CZ" sz="2800"/>
          </a:p>
          <a:p>
            <a:endParaRPr lang="cs-CZ" altLang="cs-CZ"/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4787900" y="5949950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dirty="0"/>
              <a:t>Zdroj: </a:t>
            </a:r>
            <a:r>
              <a:rPr lang="cs-CZ" altLang="cs-CZ" dirty="0">
                <a:hlinkClick r:id="rId2"/>
              </a:rPr>
              <a:t>Antonín Pavlíček</a:t>
            </a: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Rozdělení knih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beletrie</a:t>
            </a:r>
          </a:p>
          <a:p>
            <a:pPr lvl="1" eaLnBrk="1" hangingPunct="1"/>
            <a:r>
              <a:rPr lang="cs-CZ" altLang="cs-CZ"/>
              <a:t>sekvenční přístup k obsahu</a:t>
            </a:r>
          </a:p>
          <a:p>
            <a:pPr lvl="1" eaLnBrk="1" hangingPunct="1"/>
            <a:r>
              <a:rPr lang="cs-CZ" altLang="cs-CZ"/>
              <a:t>důležitý sled událostí</a:t>
            </a:r>
          </a:p>
          <a:p>
            <a:pPr lvl="1" eaLnBrk="1" hangingPunct="1"/>
            <a:r>
              <a:rPr lang="cs-CZ" altLang="cs-CZ"/>
              <a:t>nejsou potřeba poznámky</a:t>
            </a:r>
          </a:p>
          <a:p>
            <a:pPr eaLnBrk="1" hangingPunct="1"/>
            <a:r>
              <a:rPr lang="cs-CZ" altLang="cs-CZ"/>
              <a:t>odborná literatura </a:t>
            </a:r>
            <a:r>
              <a:rPr lang="cs-CZ" altLang="cs-CZ" sz="2400"/>
              <a:t>(učebnice, slovníky,...)</a:t>
            </a:r>
            <a:endParaRPr lang="cs-CZ" altLang="cs-CZ" sz="2800"/>
          </a:p>
          <a:p>
            <a:pPr lvl="1" eaLnBrk="1" hangingPunct="1"/>
            <a:r>
              <a:rPr lang="cs-CZ" altLang="cs-CZ"/>
              <a:t>interaktivní přístup k obsahu</a:t>
            </a:r>
          </a:p>
          <a:p>
            <a:pPr lvl="1" eaLnBrk="1" hangingPunct="1"/>
            <a:r>
              <a:rPr lang="cs-CZ" altLang="cs-CZ"/>
              <a:t>pro vyhledání a ověřování informací</a:t>
            </a:r>
          </a:p>
          <a:p>
            <a:pPr lvl="1" eaLnBrk="1" hangingPunct="1"/>
            <a:r>
              <a:rPr lang="cs-CZ" altLang="cs-CZ"/>
              <a:t>poznámkový aparát</a:t>
            </a:r>
          </a:p>
          <a:p>
            <a:pPr lvl="1" eaLnBrk="1" hangingPunct="1"/>
            <a:r>
              <a:rPr lang="cs-CZ" altLang="cs-CZ"/>
              <a:t>nutnost znovuvyhledání (citace)</a:t>
            </a:r>
          </a:p>
          <a:p>
            <a:pPr lvl="1" eaLnBrk="1" hangingPunct="1"/>
            <a:r>
              <a:rPr lang="cs-CZ" altLang="cs-CZ"/>
              <a:t>srovnání s jinou literaturou</a:t>
            </a:r>
          </a:p>
          <a:p>
            <a:pPr lvl="1" eaLnBrk="1" hangingPunct="1"/>
            <a:r>
              <a:rPr lang="cs-CZ" altLang="cs-CZ"/>
              <a:t>aktuálnost!!!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Jaké by měly e-knihy být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ne pouze napodobenina klasické knihy</a:t>
            </a:r>
          </a:p>
          <a:p>
            <a:pPr eaLnBrk="1" hangingPunct="1"/>
            <a:r>
              <a:rPr lang="cs-CZ" altLang="cs-CZ" sz="2800"/>
              <a:t>posun vpřed = nové možnosti</a:t>
            </a:r>
          </a:p>
          <a:p>
            <a:pPr eaLnBrk="1" hangingPunct="1"/>
            <a:r>
              <a:rPr lang="cs-CZ" altLang="cs-CZ" sz="2800"/>
              <a:t>mobilní</a:t>
            </a:r>
          </a:p>
          <a:p>
            <a:pPr lvl="1" eaLnBrk="1" hangingPunct="1"/>
            <a:r>
              <a:rPr lang="cs-CZ" altLang="cs-CZ" sz="2200"/>
              <a:t>široká podpora zařízení a platforem</a:t>
            </a:r>
          </a:p>
          <a:p>
            <a:pPr eaLnBrk="1" hangingPunct="1"/>
            <a:r>
              <a:rPr lang="cs-CZ" altLang="cs-CZ" sz="2800"/>
              <a:t>jednoduchá dostupnost a aktualizace</a:t>
            </a:r>
          </a:p>
          <a:p>
            <a:pPr lvl="1" eaLnBrk="1" hangingPunct="1"/>
            <a:r>
              <a:rPr lang="cs-CZ" altLang="cs-CZ" sz="2200"/>
              <a:t>one-click-model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3075"/>
            <a:ext cx="23764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Vlastnosti e-knih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interní navigace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fulltextové vyhledávání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interní i externí odkazy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rozšířený obsah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zvýrazňování textu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poznámkový aparát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err="1"/>
              <a:t>audiotext</a:t>
            </a:r>
            <a:r>
              <a:rPr lang="cs-CZ" altLang="cs-CZ" sz="3200" dirty="0"/>
              <a:t> (předčítání textu)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audioknihy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jednoduchá aktualizace</a:t>
            </a:r>
            <a:endParaRPr lang="cs-CZ" altLang="cs-CZ" sz="2800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e-knih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472112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1971 – projekt </a:t>
            </a:r>
            <a:r>
              <a:rPr lang="cs-CZ" altLang="cs-CZ" sz="2400" dirty="0" err="1"/>
              <a:t>Gutenberg</a:t>
            </a:r>
            <a:r>
              <a:rPr lang="cs-CZ" altLang="cs-CZ" sz="2400" dirty="0"/>
              <a:t> (Michael S. Hart)</a:t>
            </a:r>
          </a:p>
          <a:p>
            <a:pPr eaLnBrk="1" hangingPunct="1"/>
            <a:r>
              <a:rPr lang="cs-CZ" altLang="cs-CZ" sz="2400" dirty="0"/>
              <a:t>1995 – Amazon prodává knihy na internetu </a:t>
            </a:r>
          </a:p>
          <a:p>
            <a:pPr eaLnBrk="1" hangingPunct="1"/>
            <a:r>
              <a:rPr lang="cs-CZ" altLang="cs-CZ" sz="2400" dirty="0"/>
              <a:t>1998 – první ISBN pro e-knihu, první e-čtečky </a:t>
            </a:r>
            <a:endParaRPr lang="en-US" altLang="cs-CZ" sz="2400" dirty="0"/>
          </a:p>
          <a:p>
            <a:pPr eaLnBrk="1" hangingPunct="1"/>
            <a:r>
              <a:rPr lang="cs-CZ" altLang="cs-CZ" sz="2400" dirty="0"/>
              <a:t>2000 – </a:t>
            </a:r>
            <a:r>
              <a:rPr lang="cs-CZ" altLang="cs-CZ" sz="2400" dirty="0" err="1"/>
              <a:t>Riding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Bullet</a:t>
            </a:r>
            <a:r>
              <a:rPr lang="cs-CZ" altLang="cs-CZ" sz="2400" dirty="0"/>
              <a:t> (S. King) jako e-</a:t>
            </a:r>
            <a:r>
              <a:rPr lang="cs-CZ" altLang="cs-CZ" sz="2400" dirty="0" err="1"/>
              <a:t>book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2006 – Sony </a:t>
            </a:r>
            <a:r>
              <a:rPr lang="cs-CZ" altLang="cs-CZ" sz="2400" dirty="0" err="1"/>
              <a:t>Reader</a:t>
            </a:r>
            <a:r>
              <a:rPr lang="cs-CZ" altLang="cs-CZ" sz="2400" dirty="0"/>
              <a:t> (nová generace čteček)</a:t>
            </a:r>
          </a:p>
          <a:p>
            <a:pPr eaLnBrk="1" hangingPunct="1"/>
            <a:r>
              <a:rPr lang="cs-CZ" altLang="cs-CZ" sz="2400" dirty="0"/>
              <a:t>2007 – Kindle</a:t>
            </a:r>
          </a:p>
          <a:p>
            <a:pPr eaLnBrk="1" hangingPunct="1"/>
            <a:r>
              <a:rPr lang="cs-CZ" altLang="cs-CZ" sz="2400" dirty="0"/>
              <a:t>2009 – </a:t>
            </a:r>
            <a:r>
              <a:rPr lang="cs-CZ" altLang="cs-CZ" sz="2400" dirty="0" err="1"/>
              <a:t>Nook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Barnes</a:t>
            </a:r>
            <a:r>
              <a:rPr lang="cs-CZ" altLang="cs-CZ" sz="2400" dirty="0"/>
              <a:t> &amp; Noble)</a:t>
            </a:r>
          </a:p>
          <a:p>
            <a:pPr eaLnBrk="1" hangingPunct="1"/>
            <a:r>
              <a:rPr lang="cs-CZ" altLang="cs-CZ" sz="2400" dirty="0"/>
              <a:t>2010 – </a:t>
            </a:r>
            <a:r>
              <a:rPr lang="cs-CZ" altLang="cs-CZ" sz="2400" dirty="0" err="1"/>
              <a:t>iPad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iBook</a:t>
            </a:r>
            <a:r>
              <a:rPr lang="cs-CZ" altLang="cs-CZ" sz="2400" dirty="0"/>
              <a:t>, Kindle 3, e-půjčování</a:t>
            </a:r>
          </a:p>
          <a:p>
            <a:pPr eaLnBrk="1" hangingPunct="1"/>
            <a:r>
              <a:rPr lang="cs-CZ" altLang="cs-CZ" sz="2400" dirty="0"/>
              <a:t>2011 – tablet Kindle </a:t>
            </a:r>
            <a:r>
              <a:rPr lang="cs-CZ" altLang="cs-CZ" sz="2400" dirty="0" err="1"/>
              <a:t>Fire</a:t>
            </a:r>
            <a:r>
              <a:rPr lang="cs-CZ" altLang="cs-CZ" sz="2400" dirty="0"/>
              <a:t> (</a:t>
            </a:r>
            <a:r>
              <a:rPr lang="en-US" altLang="cs-CZ" sz="2400" dirty="0"/>
              <a:t>$</a:t>
            </a:r>
            <a:r>
              <a:rPr lang="cs-CZ" altLang="cs-CZ" sz="2400" dirty="0"/>
              <a:t>199)</a:t>
            </a:r>
          </a:p>
          <a:p>
            <a:pPr eaLnBrk="1" hangingPunct="1"/>
            <a:r>
              <a:rPr lang="cs-CZ" altLang="cs-CZ" sz="2400" dirty="0"/>
              <a:t>2012 – v ČR debata o e-knihách</a:t>
            </a:r>
          </a:p>
          <a:p>
            <a:pPr eaLnBrk="1" hangingPunct="1"/>
            <a:r>
              <a:rPr lang="cs-CZ" altLang="cs-CZ" sz="2400" dirty="0"/>
              <a:t>2016 – e-knihy jsou doplněním tištěných knih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Současnost a budoucnost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25538"/>
            <a:ext cx="72596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Kniha </a:t>
            </a:r>
            <a:r>
              <a:rPr lang="cs-CZ" altLang="cs-CZ" sz="2400">
                <a:solidFill>
                  <a:srgbClr val="008000"/>
                </a:solidFill>
              </a:rPr>
              <a:t>x</a:t>
            </a:r>
            <a:r>
              <a:rPr lang="cs-CZ" altLang="cs-CZ" sz="3200"/>
              <a:t> e-kniha?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28775"/>
            <a:ext cx="2968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29432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Ochrana e-knih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DRM</a:t>
            </a:r>
            <a:r>
              <a:rPr lang="cs-CZ" altLang="cs-CZ" sz="3200"/>
              <a:t> = Digital Rights Management</a:t>
            </a:r>
            <a:endParaRPr lang="cs-CZ" alt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správa digitálních práv</a:t>
            </a:r>
          </a:p>
          <a:p>
            <a:r>
              <a:rPr lang="cs-CZ" altLang="cs-CZ"/>
              <a:t>kontrola nebo omezování obsahu</a:t>
            </a:r>
          </a:p>
          <a:p>
            <a:r>
              <a:rPr lang="cs-CZ" altLang="cs-CZ"/>
              <a:t>snaha o zabránění zneužití děl</a:t>
            </a:r>
          </a:p>
          <a:p>
            <a:pPr lvl="1"/>
            <a:r>
              <a:rPr lang="cs-CZ" altLang="cs-CZ"/>
              <a:t>např. neoprávněné kopírování, užití,...</a:t>
            </a:r>
          </a:p>
          <a:p>
            <a:r>
              <a:rPr lang="cs-CZ" altLang="cs-CZ"/>
              <a:t>nejen na e-knihy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Kritika DRM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není možnost vytvoření záložní kopie</a:t>
            </a:r>
          </a:p>
          <a:p>
            <a:pPr lvl="1"/>
            <a:r>
              <a:rPr lang="cs-CZ" altLang="cs-CZ"/>
              <a:t>nutno nelegálně obcházet</a:t>
            </a:r>
          </a:p>
          <a:p>
            <a:r>
              <a:rPr lang="cs-CZ" altLang="cs-CZ"/>
              <a:t>kompatibilita se zařízeními</a:t>
            </a:r>
          </a:p>
          <a:p>
            <a:pPr lvl="1"/>
            <a:r>
              <a:rPr lang="cs-CZ" altLang="cs-CZ"/>
              <a:t>např. Amazon Kindle a DRM</a:t>
            </a:r>
          </a:p>
          <a:p>
            <a:r>
              <a:rPr lang="cs-CZ" altLang="cs-CZ"/>
              <a:t>šikana poctivých uživatelů</a:t>
            </a:r>
          </a:p>
          <a:p>
            <a:pPr lvl="1"/>
            <a:r>
              <a:rPr lang="cs-CZ" altLang="cs-CZ"/>
              <a:t>komplikace při užívání obsahu</a:t>
            </a:r>
          </a:p>
          <a:p>
            <a:pPr lvl="1"/>
            <a:r>
              <a:rPr lang="cs-CZ" altLang="cs-CZ"/>
              <a:t>např. vazba na konkrétní zařízení</a:t>
            </a:r>
          </a:p>
          <a:p>
            <a:r>
              <a:rPr lang="cs-CZ" altLang="cs-CZ"/>
              <a:t>neefektivní</a:t>
            </a:r>
          </a:p>
          <a:p>
            <a:pPr lvl="1"/>
            <a:r>
              <a:rPr lang="cs-CZ" altLang="cs-CZ"/>
              <a:t>příklad hudebního průmyslu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Druhy DRM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technické DRM</a:t>
            </a:r>
          </a:p>
          <a:p>
            <a:pPr lvl="1"/>
            <a:r>
              <a:rPr lang="cs-CZ" altLang="cs-CZ" dirty="0"/>
              <a:t>Adobe DRM</a:t>
            </a:r>
          </a:p>
          <a:p>
            <a:pPr lvl="1"/>
            <a:r>
              <a:rPr lang="cs-CZ" altLang="cs-CZ" dirty="0" err="1"/>
              <a:t>Wooky</a:t>
            </a:r>
            <a:r>
              <a:rPr lang="cs-CZ" altLang="cs-CZ" dirty="0"/>
              <a:t> DRM</a:t>
            </a:r>
          </a:p>
          <a:p>
            <a:pPr lvl="1"/>
            <a:r>
              <a:rPr lang="cs-CZ" altLang="cs-CZ" dirty="0"/>
              <a:t>...</a:t>
            </a:r>
          </a:p>
          <a:p>
            <a:r>
              <a:rPr lang="cs-CZ" altLang="cs-CZ" dirty="0"/>
              <a:t>sociální DRM</a:t>
            </a:r>
          </a:p>
          <a:p>
            <a:pPr lvl="1"/>
            <a:r>
              <a:rPr lang="cs-CZ" altLang="cs-CZ" dirty="0"/>
              <a:t>vkládání údajů o majiteli do e-knihy</a:t>
            </a:r>
          </a:p>
          <a:p>
            <a:pPr lvl="1"/>
            <a:r>
              <a:rPr lang="cs-CZ" altLang="cs-CZ" dirty="0"/>
              <a:t>dohledání původního majitele</a:t>
            </a:r>
          </a:p>
          <a:p>
            <a:r>
              <a:rPr lang="cs-CZ" altLang="cs-CZ" dirty="0"/>
              <a:t>SIDIM - </a:t>
            </a:r>
            <a:r>
              <a:rPr lang="cs-CZ" altLang="cs-CZ" dirty="0">
                <a:hlinkClick r:id="rId2"/>
              </a:rPr>
              <a:t>fungování</a:t>
            </a:r>
            <a:endParaRPr lang="cs-CZ" altLang="cs-CZ" dirty="0"/>
          </a:p>
          <a:p>
            <a:pPr lvl="1"/>
            <a:r>
              <a:rPr lang="cs-CZ" altLang="cs-CZ" dirty="0"/>
              <a:t>testy v Německu (</a:t>
            </a:r>
            <a:r>
              <a:rPr lang="cs-CZ" dirty="0" err="1">
                <a:hlinkClick r:id="rId3"/>
              </a:rPr>
              <a:t>Fraunhofer</a:t>
            </a:r>
            <a:r>
              <a:rPr lang="cs-CZ" dirty="0">
                <a:hlinkClick r:id="rId3"/>
              </a:rPr>
              <a:t> Institute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drobné změny textů u kopií (synonyma)</a:t>
            </a:r>
          </a:p>
          <a:p>
            <a:pPr lvl="1"/>
            <a:r>
              <a:rPr lang="cs-CZ" altLang="cs-CZ" dirty="0"/>
              <a:t>zásah do textu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Formáty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Nejznámější formáty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txt</a:t>
            </a:r>
          </a:p>
          <a:p>
            <a:pPr lvl="1"/>
            <a:r>
              <a:rPr lang="cs-CZ" altLang="cs-CZ"/>
              <a:t>pouze pro texty, ne rozšířený obsah</a:t>
            </a:r>
          </a:p>
          <a:p>
            <a:pPr lvl="1"/>
            <a:r>
              <a:rPr lang="cs-CZ" altLang="cs-CZ"/>
              <a:t>malé soubory, jednoduchá přenositelnost, podpora různých zařízení</a:t>
            </a:r>
          </a:p>
          <a:p>
            <a:r>
              <a:rPr lang="cs-CZ" altLang="cs-CZ"/>
              <a:t>html</a:t>
            </a:r>
          </a:p>
          <a:p>
            <a:pPr lvl="1"/>
            <a:r>
              <a:rPr lang="cs-CZ" altLang="cs-CZ"/>
              <a:t>hypertext</a:t>
            </a:r>
          </a:p>
          <a:p>
            <a:pPr lvl="1"/>
            <a:r>
              <a:rPr lang="cs-CZ" altLang="cs-CZ"/>
              <a:t>možnost čtení v libovolném prohlížeči</a:t>
            </a:r>
          </a:p>
          <a:p>
            <a:r>
              <a:rPr lang="cs-CZ" altLang="cs-CZ" b="1"/>
              <a:t>PDF</a:t>
            </a:r>
          </a:p>
          <a:p>
            <a:pPr lvl="1"/>
            <a:r>
              <a:rPr lang="cs-CZ" altLang="cs-CZ"/>
              <a:t>Adobe DRM</a:t>
            </a:r>
            <a:r>
              <a:rPr lang="cs-CZ" altLang="cs-CZ" sz="2000"/>
              <a:t> (Adobe Digital Edition - čtečka)</a:t>
            </a:r>
            <a:endParaRPr lang="cs-CZ" altLang="cs-CZ"/>
          </a:p>
          <a:p>
            <a:pPr lvl="1"/>
            <a:r>
              <a:rPr lang="cs-CZ" altLang="cs-CZ"/>
              <a:t>věrné zachování knižní předlohy (tisk)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Nejznámější formáty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b="1"/>
              <a:t>mobi</a:t>
            </a:r>
            <a:r>
              <a:rPr lang="cs-CZ" altLang="cs-CZ"/>
              <a:t>, prc (Mobipocket)</a:t>
            </a:r>
          </a:p>
          <a:p>
            <a:pPr lvl="1"/>
            <a:r>
              <a:rPr lang="cs-CZ" altLang="cs-CZ"/>
              <a:t>open eBook standard</a:t>
            </a:r>
          </a:p>
          <a:p>
            <a:pPr lvl="1"/>
            <a:r>
              <a:rPr lang="cs-CZ" altLang="cs-CZ"/>
              <a:t>xHTML + JS = větší možnosti formátování</a:t>
            </a:r>
          </a:p>
          <a:p>
            <a:r>
              <a:rPr lang="cs-CZ" altLang="cs-CZ" b="1"/>
              <a:t>ePub</a:t>
            </a:r>
          </a:p>
          <a:p>
            <a:pPr lvl="1"/>
            <a:r>
              <a:rPr lang="cs-CZ" altLang="cs-CZ"/>
              <a:t>otevřený a široce podporovaný standard</a:t>
            </a:r>
          </a:p>
          <a:p>
            <a:pPr lvl="1"/>
            <a:r>
              <a:rPr lang="cs-CZ" altLang="cs-CZ"/>
              <a:t>ochrana Adobe DRM</a:t>
            </a:r>
          </a:p>
          <a:p>
            <a:pPr lvl="1"/>
            <a:r>
              <a:rPr lang="cs-CZ" altLang="cs-CZ"/>
              <a:t>pro zobrazení na mobilních zařízeních</a:t>
            </a:r>
          </a:p>
          <a:p>
            <a:r>
              <a:rPr lang="cs-CZ" altLang="cs-CZ"/>
              <a:t>azw</a:t>
            </a:r>
          </a:p>
          <a:p>
            <a:pPr lvl="1"/>
            <a:r>
              <a:rPr lang="cs-CZ" altLang="cs-CZ"/>
              <a:t>odvozený z mobi</a:t>
            </a:r>
          </a:p>
          <a:p>
            <a:pPr lvl="1"/>
            <a:r>
              <a:rPr lang="cs-CZ" altLang="cs-CZ"/>
              <a:t>výhradně pro Kindle</a:t>
            </a:r>
          </a:p>
          <a:p>
            <a:pPr lvl="1"/>
            <a:r>
              <a:rPr lang="cs-CZ" altLang="cs-CZ"/>
              <a:t>ochrana Adobe DRM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formáty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opf (Open Ebook)</a:t>
            </a:r>
          </a:p>
          <a:p>
            <a:r>
              <a:rPr lang="cs-CZ" altLang="cs-CZ"/>
              <a:t>DjVu</a:t>
            </a:r>
          </a:p>
          <a:p>
            <a:r>
              <a:rPr lang="cs-CZ" altLang="cs-CZ"/>
              <a:t>lit (Microsoft Reader)</a:t>
            </a:r>
          </a:p>
          <a:p>
            <a:r>
              <a:rPr lang="cs-CZ" altLang="cs-CZ"/>
              <a:t>pdb (PocketBook)</a:t>
            </a:r>
          </a:p>
          <a:p>
            <a:r>
              <a:rPr lang="cs-CZ" altLang="cs-CZ"/>
              <a:t>chm</a:t>
            </a:r>
          </a:p>
          <a:p>
            <a:r>
              <a:rPr lang="cs-CZ" altLang="cs-CZ"/>
              <a:t>...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Zařízení pro čtení e-knih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Možnosti přístupu k e-knihám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stolní PC a notebooky</a:t>
            </a:r>
          </a:p>
          <a:p>
            <a:pPr lvl="1" eaLnBrk="1" hangingPunct="1"/>
            <a:r>
              <a:rPr lang="cs-CZ" altLang="cs-CZ"/>
              <a:t>digitální nosiče (CD, DVD)</a:t>
            </a:r>
          </a:p>
          <a:p>
            <a:pPr lvl="1" eaLnBrk="1" hangingPunct="1"/>
            <a:r>
              <a:rPr lang="cs-CZ" altLang="cs-CZ"/>
              <a:t>internet, intranet</a:t>
            </a:r>
          </a:p>
          <a:p>
            <a:pPr eaLnBrk="1" hangingPunct="1"/>
            <a:r>
              <a:rPr lang="cs-CZ" altLang="cs-CZ"/>
              <a:t>čtečky e-knih</a:t>
            </a:r>
          </a:p>
          <a:p>
            <a:pPr eaLnBrk="1" hangingPunct="1"/>
            <a:r>
              <a:rPr lang="cs-CZ" altLang="cs-CZ"/>
              <a:t>tablety</a:t>
            </a:r>
          </a:p>
          <a:p>
            <a:pPr eaLnBrk="1" hangingPunct="1"/>
            <a:r>
              <a:rPr lang="cs-CZ" altLang="cs-CZ"/>
              <a:t>netbooky</a:t>
            </a:r>
          </a:p>
          <a:p>
            <a:pPr eaLnBrk="1" hangingPunct="1"/>
            <a:r>
              <a:rPr lang="cs-CZ" altLang="cs-CZ"/>
              <a:t>mobilní telefony</a:t>
            </a:r>
          </a:p>
          <a:p>
            <a:pPr eaLnBrk="1" hangingPunct="1"/>
            <a:endParaRPr lang="cs-CZ" altLang="cs-CZ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42116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Kniha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rukopisný, tištěný nebo jakýmkoliv způsobem rozmnožený dokument</a:t>
            </a:r>
          </a:p>
          <a:p>
            <a:pPr eaLnBrk="1" hangingPunct="1"/>
            <a:r>
              <a:rPr lang="cs-CZ" altLang="cs-CZ"/>
              <a:t>graficky a knihařsky zpracovaný do tvaru svazku</a:t>
            </a:r>
          </a:p>
          <a:p>
            <a:pPr eaLnBrk="1" hangingPunct="1"/>
            <a:r>
              <a:rPr lang="cs-CZ" altLang="cs-CZ"/>
              <a:t>tvoří myšlenkový a výtvarný celek</a:t>
            </a:r>
          </a:p>
          <a:p>
            <a:pPr eaLnBrk="1" hangingPunct="1"/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Zdroj: TDKIV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534">
            <a:off x="7110413" y="4508500"/>
            <a:ext cx="15573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Čtečky e-knih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technologie e-</a:t>
            </a:r>
            <a:r>
              <a:rPr lang="cs-CZ" altLang="cs-CZ" sz="2800" dirty="0" err="1"/>
              <a:t>ink</a:t>
            </a:r>
            <a:endParaRPr lang="cs-CZ" altLang="cs-CZ" sz="2800" dirty="0"/>
          </a:p>
          <a:p>
            <a:r>
              <a:rPr lang="cs-CZ" altLang="cs-CZ" sz="2800" dirty="0"/>
              <a:t>nemá podsvícený displej???</a:t>
            </a:r>
          </a:p>
          <a:p>
            <a:pPr lvl="1"/>
            <a:r>
              <a:rPr lang="cs-CZ" altLang="cs-CZ" sz="2000" dirty="0"/>
              <a:t>vlastnosti jako papír</a:t>
            </a:r>
          </a:p>
          <a:p>
            <a:r>
              <a:rPr lang="cs-CZ" altLang="cs-CZ" sz="2800" dirty="0"/>
              <a:t>velmi dlouhá výdrž na nabití</a:t>
            </a:r>
          </a:p>
          <a:p>
            <a:pPr lvl="1"/>
            <a:r>
              <a:rPr lang="cs-CZ" altLang="cs-CZ" sz="2000" dirty="0"/>
              <a:t>měsíc+, 5000-15000 překreslených stran</a:t>
            </a:r>
          </a:p>
          <a:p>
            <a:r>
              <a:rPr lang="cs-CZ" altLang="cs-CZ" sz="2800" dirty="0"/>
              <a:t>výborná čitelnost i na slunci</a:t>
            </a:r>
          </a:p>
          <a:p>
            <a:r>
              <a:rPr lang="cs-CZ" altLang="cs-CZ" sz="2800" dirty="0"/>
              <a:t>prozatím </a:t>
            </a:r>
            <a:r>
              <a:rPr lang="cs-CZ" altLang="cs-CZ" sz="2800" dirty="0" err="1"/>
              <a:t>čb</a:t>
            </a:r>
            <a:r>
              <a:rPr lang="cs-CZ" altLang="cs-CZ" sz="2800" dirty="0"/>
              <a:t> (barva=drahé)</a:t>
            </a:r>
          </a:p>
          <a:p>
            <a:r>
              <a:rPr lang="cs-CZ" altLang="cs-CZ" sz="2800" dirty="0"/>
              <a:t>pomalé překreslování</a:t>
            </a:r>
          </a:p>
          <a:p>
            <a:r>
              <a:rPr lang="cs-CZ" altLang="cs-CZ" sz="2800" dirty="0"/>
              <a:t>cena 1300+</a:t>
            </a:r>
          </a:p>
          <a:p>
            <a:r>
              <a:rPr lang="cs-CZ" altLang="cs-CZ" sz="2800" b="1" dirty="0">
                <a:solidFill>
                  <a:srgbClr val="008000"/>
                </a:solidFill>
              </a:rPr>
              <a:t>dnes malý zájem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Čtečky s Androidem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3408999" cy="30271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53012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1901"/>
                </a:solidFill>
              </a:rPr>
              <a:t>již není v prodeji</a:t>
            </a:r>
          </a:p>
        </p:txBody>
      </p:sp>
      <p:pic>
        <p:nvPicPr>
          <p:cNvPr id="1026" name="Picture 2" descr="Výsledek obrázku pro Energy eReader Pro HD">
            <a:extLst>
              <a:ext uri="{FF2B5EF4-FFF2-40B4-BE49-F238E27FC236}">
                <a16:creationId xmlns:a16="http://schemas.microsoft.com/office/drawing/2014/main" id="{D43DB9A2-4D72-4700-B3CF-98A581264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r="25921"/>
          <a:stretch/>
        </p:blipFill>
        <p:spPr bwMode="auto">
          <a:xfrm>
            <a:off x="5292080" y="981075"/>
            <a:ext cx="3096344" cy="38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B283699-B406-4CCD-A9EF-E55DC2D1EDF6}"/>
              </a:ext>
            </a:extLst>
          </p:cNvPr>
          <p:cNvSpPr txBox="1"/>
          <p:nvPr/>
        </p:nvSpPr>
        <p:spPr>
          <a:xfrm>
            <a:off x="5243467" y="480714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Energy</a:t>
            </a:r>
            <a:r>
              <a:rPr lang="cs-CZ" sz="2000" b="1" dirty="0"/>
              <a:t> </a:t>
            </a:r>
            <a:r>
              <a:rPr lang="cs-CZ" sz="2000" b="1" dirty="0" err="1"/>
              <a:t>eReader</a:t>
            </a:r>
            <a:r>
              <a:rPr lang="cs-CZ" sz="2000" b="1" dirty="0"/>
              <a:t> Pro HD</a:t>
            </a:r>
            <a:endParaRPr lang="cs-CZ" sz="2000" dirty="0">
              <a:solidFill>
                <a:srgbClr val="FF1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Technologie e-ink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00138"/>
            <a:ext cx="66421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Amazon Kindle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Kindle, </a:t>
            </a:r>
            <a:r>
              <a:rPr lang="cs-CZ" dirty="0" err="1">
                <a:hlinkClick r:id="rId2"/>
              </a:rPr>
              <a:t>Paperwhite</a:t>
            </a:r>
            <a:r>
              <a:rPr lang="cs-CZ" dirty="0"/>
              <a:t> + 3G, DX </a:t>
            </a:r>
          </a:p>
          <a:p>
            <a:r>
              <a:rPr lang="cs-CZ" altLang="cs-CZ" dirty="0"/>
              <a:t>formáty</a:t>
            </a:r>
          </a:p>
          <a:p>
            <a:pPr lvl="1"/>
            <a:r>
              <a:rPr lang="cs-CZ" dirty="0"/>
              <a:t>AZW3(Kindle </a:t>
            </a:r>
            <a:r>
              <a:rPr lang="cs-CZ" dirty="0" err="1"/>
              <a:t>Format</a:t>
            </a:r>
            <a:r>
              <a:rPr lang="cs-CZ" dirty="0"/>
              <a:t> 8), AZW(Kindle), TXT, PDF, MOBI, PRC, HTML, DOC, DOCX, JPEG, GIF, PNG, BMP</a:t>
            </a:r>
            <a:endParaRPr lang="cs-CZ" altLang="cs-CZ" dirty="0"/>
          </a:p>
          <a:p>
            <a:r>
              <a:rPr lang="cs-CZ" dirty="0"/>
              <a:t>propojení na Amazon e-</a:t>
            </a:r>
            <a:r>
              <a:rPr lang="cs-CZ" dirty="0" err="1"/>
              <a:t>shop</a:t>
            </a:r>
            <a:endParaRPr lang="cs-CZ" dirty="0"/>
          </a:p>
          <a:p>
            <a:r>
              <a:rPr lang="cs-CZ" dirty="0"/>
              <a:t>Amazon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storage</a:t>
            </a:r>
            <a:endParaRPr lang="cs-CZ" dirty="0"/>
          </a:p>
          <a:p>
            <a:r>
              <a:rPr lang="cs-CZ" dirty="0"/>
              <a:t>výdrž přes 8 týdnů</a:t>
            </a:r>
          </a:p>
          <a:p>
            <a:r>
              <a:rPr lang="cs-CZ" dirty="0"/>
              <a:t>cena od </a:t>
            </a:r>
            <a:r>
              <a:rPr lang="en-US" dirty="0"/>
              <a:t>$</a:t>
            </a:r>
            <a:r>
              <a:rPr lang="cs-CZ" dirty="0"/>
              <a:t>69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248647"/>
            <a:ext cx="2837205" cy="26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2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Kindle </a:t>
            </a:r>
            <a:r>
              <a:rPr lang="cs-CZ" dirty="0" err="1"/>
              <a:t>Paperwhite</a:t>
            </a:r>
            <a:r>
              <a:rPr lang="cs-CZ" dirty="0"/>
              <a:t> - podsvícení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975"/>
            <a:ext cx="7489452" cy="5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Další čtečky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8298">
            <a:off x="1070298" y="1278014"/>
            <a:ext cx="1676400" cy="2400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323">
            <a:off x="3020015" y="1458471"/>
            <a:ext cx="1571625" cy="241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3808">
            <a:off x="5076056" y="1311351"/>
            <a:ext cx="1369327" cy="20456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4976">
            <a:off x="7164288" y="1459592"/>
            <a:ext cx="1242959" cy="17777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21185209">
            <a:off x="5199362" y="351087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Sony </a:t>
            </a:r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Reader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374175">
            <a:off x="6819884" y="3402644"/>
            <a:ext cx="166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Bookeen</a:t>
            </a:r>
            <a:r>
              <a:rPr lang="cs-CZ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Cybook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9059">
            <a:off x="1682646" y="4283856"/>
            <a:ext cx="1216368" cy="184111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 rot="21334834">
            <a:off x="1674010" y="6198398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PocketBook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620" y="4077072"/>
            <a:ext cx="1427982" cy="223224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614638" y="614062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Prestigio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522">
            <a:off x="5453133" y="4095808"/>
            <a:ext cx="1133475" cy="17907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 rot="335226">
            <a:off x="5307730" y="6088181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Jinke</a:t>
            </a:r>
            <a:r>
              <a:rPr lang="cs-CZ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Hanlin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0008">
            <a:off x="7215520" y="4210635"/>
            <a:ext cx="1226474" cy="179609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 rot="21313383">
            <a:off x="7290117" y="6078152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eReading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Tablety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multifunkční zařízení</a:t>
            </a:r>
          </a:p>
          <a:p>
            <a:pPr lvl="1"/>
            <a:r>
              <a:rPr lang="cs-CZ" altLang="cs-CZ" sz="2000" dirty="0"/>
              <a:t>nejen e-knihy</a:t>
            </a:r>
          </a:p>
          <a:p>
            <a:pPr lvl="1"/>
            <a:r>
              <a:rPr lang="cs-CZ" altLang="cs-CZ" sz="2000" dirty="0"/>
              <a:t>internet, </a:t>
            </a:r>
            <a:r>
              <a:rPr lang="cs-CZ" altLang="cs-CZ" sz="2000" dirty="0" err="1"/>
              <a:t>multimedia</a:t>
            </a:r>
            <a:r>
              <a:rPr lang="cs-CZ" altLang="cs-CZ" sz="2000" dirty="0"/>
              <a:t>,...</a:t>
            </a:r>
          </a:p>
          <a:p>
            <a:pPr lvl="1"/>
            <a:r>
              <a:rPr lang="cs-CZ" altLang="cs-CZ" sz="2000" dirty="0"/>
              <a:t>aplikace</a:t>
            </a:r>
          </a:p>
          <a:p>
            <a:r>
              <a:rPr lang="cs-CZ" altLang="cs-CZ" sz="2800" dirty="0"/>
              <a:t>lepší HW vybavení</a:t>
            </a:r>
            <a:endParaRPr lang="en-US" altLang="cs-CZ" sz="2800" dirty="0"/>
          </a:p>
          <a:p>
            <a:r>
              <a:rPr lang="cs-CZ" altLang="cs-CZ" sz="2800" dirty="0"/>
              <a:t>barevný displej</a:t>
            </a:r>
          </a:p>
          <a:p>
            <a:r>
              <a:rPr lang="cs-CZ" altLang="cs-CZ" sz="2800" dirty="0"/>
              <a:t>horší čitelnost displeje na slunci</a:t>
            </a:r>
          </a:p>
          <a:p>
            <a:r>
              <a:rPr lang="cs-CZ" altLang="cs-CZ" sz="2800" dirty="0"/>
              <a:t>výdrž baterie </a:t>
            </a:r>
            <a:r>
              <a:rPr lang="en-US" altLang="cs-CZ" sz="2800" dirty="0"/>
              <a:t>max.</a:t>
            </a:r>
            <a:r>
              <a:rPr lang="cs-CZ" altLang="cs-CZ" sz="2800" dirty="0"/>
              <a:t> </a:t>
            </a:r>
            <a:r>
              <a:rPr lang="en-US" altLang="cs-CZ" sz="2800" dirty="0"/>
              <a:t>1</a:t>
            </a:r>
            <a:r>
              <a:rPr lang="cs-CZ" altLang="cs-CZ" sz="2800" dirty="0"/>
              <a:t>0 hodin</a:t>
            </a:r>
            <a:endParaRPr lang="en-US" altLang="cs-CZ" sz="2800" dirty="0"/>
          </a:p>
          <a:p>
            <a:r>
              <a:rPr lang="cs-CZ" altLang="cs-CZ" sz="2800" dirty="0"/>
              <a:t>dotykové ovládání</a:t>
            </a:r>
          </a:p>
          <a:p>
            <a:r>
              <a:rPr lang="cs-CZ" altLang="cs-CZ" sz="2800" dirty="0"/>
              <a:t>stagnují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571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Kindle </a:t>
            </a:r>
            <a:r>
              <a:rPr lang="cs-CZ" altLang="cs-CZ" dirty="0" err="1"/>
              <a:t>Fire</a:t>
            </a:r>
            <a:r>
              <a:rPr lang="cs-CZ" altLang="cs-CZ" dirty="0"/>
              <a:t> HD6,8,10, HDX 8.9</a:t>
            </a:r>
          </a:p>
        </p:txBody>
      </p:sp>
      <p:sp>
        <p:nvSpPr>
          <p:cNvPr id="430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nízká cena</a:t>
            </a:r>
          </a:p>
          <a:p>
            <a:r>
              <a:rPr lang="cs-CZ" altLang="cs-CZ" dirty="0"/>
              <a:t>různý výkon</a:t>
            </a:r>
          </a:p>
          <a:p>
            <a:pPr lvl="1"/>
            <a:r>
              <a:rPr lang="cs-CZ" altLang="cs-CZ" dirty="0"/>
              <a:t>skvělý poměr cena/výkon</a:t>
            </a:r>
          </a:p>
          <a:p>
            <a:r>
              <a:rPr lang="cs-CZ" altLang="cs-CZ" dirty="0"/>
              <a:t>Android</a:t>
            </a:r>
          </a:p>
          <a:p>
            <a:r>
              <a:rPr lang="cs-CZ" altLang="cs-CZ" dirty="0"/>
              <a:t>7“ a 8.9“ displej</a:t>
            </a:r>
          </a:p>
          <a:p>
            <a:r>
              <a:rPr lang="cs-CZ" altLang="cs-CZ" dirty="0"/>
              <a:t>výdrž až 10 hodin, jen čtení až 18h</a:t>
            </a:r>
          </a:p>
          <a:p>
            <a:r>
              <a:rPr lang="cs-CZ" altLang="cs-CZ" dirty="0" err="1"/>
              <a:t>Kids</a:t>
            </a:r>
            <a:r>
              <a:rPr lang="cs-CZ" altLang="cs-CZ" dirty="0"/>
              <a:t> </a:t>
            </a:r>
            <a:r>
              <a:rPr lang="cs-CZ" altLang="cs-CZ" dirty="0" err="1"/>
              <a:t>Edition</a:t>
            </a:r>
            <a:endParaRPr lang="cs-CZ" altLang="cs-CZ" dirty="0"/>
          </a:p>
          <a:p>
            <a:r>
              <a:rPr lang="cs-CZ" altLang="cs-CZ" dirty="0"/>
              <a:t>Amazon </a:t>
            </a:r>
            <a:r>
              <a:rPr lang="cs-CZ" altLang="cs-CZ" dirty="0" err="1"/>
              <a:t>AppStore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312" y="1196975"/>
            <a:ext cx="2212076" cy="2592065"/>
          </a:xfrm>
          <a:prstGeom prst="rect">
            <a:avLst/>
          </a:prstGeom>
        </p:spPr>
      </p:pic>
      <p:pic>
        <p:nvPicPr>
          <p:cNvPr id="1026" name="Picture 2" descr="Fire Kids Ed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1968153" cy="19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Nook</a:t>
            </a:r>
            <a:r>
              <a:rPr lang="cs-CZ" dirty="0"/>
              <a:t> HD, </a:t>
            </a:r>
            <a:r>
              <a:rPr lang="cs-CZ" dirty="0" err="1"/>
              <a:t>Nook</a:t>
            </a:r>
            <a:r>
              <a:rPr lang="cs-CZ" dirty="0"/>
              <a:t> HD+</a:t>
            </a:r>
          </a:p>
          <a:p>
            <a:r>
              <a:rPr lang="cs-CZ" dirty="0"/>
              <a:t>7</a:t>
            </a:r>
            <a:r>
              <a:rPr lang="en-US" dirty="0"/>
              <a:t>”</a:t>
            </a:r>
            <a:r>
              <a:rPr lang="cs-CZ" dirty="0"/>
              <a:t>, 8</a:t>
            </a:r>
            <a:r>
              <a:rPr lang="en-US" dirty="0"/>
              <a:t> ”</a:t>
            </a:r>
            <a:r>
              <a:rPr lang="cs-CZ" dirty="0"/>
              <a:t> a</a:t>
            </a:r>
            <a:r>
              <a:rPr lang="en-US" dirty="0"/>
              <a:t> 9</a:t>
            </a:r>
            <a:r>
              <a:rPr lang="cs-CZ" dirty="0"/>
              <a:t>.6</a:t>
            </a:r>
            <a:r>
              <a:rPr lang="en-US" dirty="0"/>
              <a:t>” HD display</a:t>
            </a:r>
            <a:endParaRPr lang="cs-CZ" dirty="0"/>
          </a:p>
          <a:p>
            <a:pPr lvl="1"/>
            <a:r>
              <a:rPr lang="cs-CZ" dirty="0"/>
              <a:t>Samsung </a:t>
            </a:r>
            <a:r>
              <a:rPr lang="cs-CZ" dirty="0" err="1"/>
              <a:t>Galaxy</a:t>
            </a:r>
            <a:r>
              <a:rPr lang="cs-CZ" dirty="0"/>
              <a:t> </a:t>
            </a:r>
            <a:r>
              <a:rPr lang="cs-CZ" dirty="0" err="1"/>
              <a:t>Tab</a:t>
            </a:r>
            <a:endParaRPr lang="cs-CZ" dirty="0"/>
          </a:p>
          <a:p>
            <a:r>
              <a:rPr lang="cs-CZ" dirty="0" err="1"/>
              <a:t>Nook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App</a:t>
            </a:r>
            <a:endParaRPr lang="cs-CZ" dirty="0"/>
          </a:p>
          <a:p>
            <a:r>
              <a:rPr lang="cs-CZ" dirty="0" err="1"/>
              <a:t>Nook</a:t>
            </a:r>
            <a:r>
              <a:rPr lang="cs-CZ" dirty="0"/>
              <a:t> </a:t>
            </a:r>
            <a:r>
              <a:rPr lang="cs-CZ" dirty="0" err="1"/>
              <a:t>Books</a:t>
            </a:r>
            <a:endParaRPr lang="cs-CZ" dirty="0"/>
          </a:p>
          <a:p>
            <a:r>
              <a:rPr lang="cs-CZ" dirty="0"/>
              <a:t>prodávají i videa a hudbu</a:t>
            </a:r>
          </a:p>
          <a:p>
            <a:pPr lvl="1"/>
            <a:r>
              <a:rPr lang="cs-CZ" dirty="0"/>
              <a:t>audioknihy (</a:t>
            </a:r>
            <a:r>
              <a:rPr lang="cs-CZ" dirty="0" err="1"/>
              <a:t>Nook</a:t>
            </a:r>
            <a:r>
              <a:rPr lang="cs-CZ" dirty="0"/>
              <a:t> </a:t>
            </a:r>
            <a:r>
              <a:rPr lang="cs-CZ" dirty="0" err="1"/>
              <a:t>Audiobooks</a:t>
            </a:r>
            <a:r>
              <a:rPr lang="cs-CZ" dirty="0"/>
              <a:t> </a:t>
            </a:r>
            <a:r>
              <a:rPr lang="cs-CZ" dirty="0" err="1"/>
              <a:t>App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024">
            <a:off x="7075400" y="173332"/>
            <a:ext cx="1850488" cy="27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Shrnutí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e-čtečka = čtení e-knih</a:t>
            </a:r>
          </a:p>
          <a:p>
            <a:r>
              <a:rPr lang="cs-CZ" altLang="cs-CZ"/>
              <a:t>tablet = zábava</a:t>
            </a:r>
          </a:p>
          <a:p>
            <a:r>
              <a:rPr lang="cs-CZ" altLang="cs-CZ"/>
              <a:t>notebook = práce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e-kniha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= kniha v digitální podobě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vytvořená na počítači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zdigitalizovaná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= jednoúčelové fyzické přenosné zařízení umožňující jednoduchou manipulaci s textem dokumentu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nahrávání, čtení, vytváření poznámek,...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čtečka e-knih???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= kniha v digitální podobě na fyzickém nosiči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cs-CZ" altLang="cs-CZ" sz="2000"/>
              <a:t> Zdroj: TDKIV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544">
            <a:off x="7308850" y="404813"/>
            <a:ext cx="1457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Legislativa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Autorský zákon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e-knihy nejsou knihy</a:t>
            </a:r>
          </a:p>
          <a:p>
            <a:r>
              <a:rPr lang="cs-CZ" altLang="cs-CZ"/>
              <a:t>knihy ošetřuje knihovní licence</a:t>
            </a:r>
          </a:p>
          <a:p>
            <a:pPr lvl="1"/>
            <a:r>
              <a:rPr lang="cs-CZ" altLang="cs-CZ"/>
              <a:t>nevztahuje se na e-knihy</a:t>
            </a:r>
          </a:p>
          <a:p>
            <a:r>
              <a:rPr lang="cs-CZ" altLang="cs-CZ"/>
              <a:t>pravidla užití definovány licenční smlouvou</a:t>
            </a:r>
          </a:p>
          <a:p>
            <a:pPr lvl="1"/>
            <a:r>
              <a:rPr lang="cs-CZ" altLang="cs-CZ"/>
              <a:t>uzavírá se se zprostředkovatelem e-knihy</a:t>
            </a:r>
          </a:p>
          <a:p>
            <a:r>
              <a:rPr lang="cs-CZ" altLang="cs-CZ"/>
              <a:t>hlavní otázky:</a:t>
            </a:r>
          </a:p>
          <a:p>
            <a:pPr lvl="1"/>
            <a:r>
              <a:rPr lang="cs-CZ" altLang="cs-CZ"/>
              <a:t>lze půjčovat e-knihy???</a:t>
            </a:r>
          </a:p>
          <a:p>
            <a:pPr lvl="1"/>
            <a:r>
              <a:rPr lang="cs-CZ" altLang="cs-CZ"/>
              <a:t>lze půjčovat e-čtečky???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Nakládání s e-knihami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nelze je zdědit, půjčit ani darovat</a:t>
            </a:r>
          </a:p>
          <a:p>
            <a:pPr lvl="1"/>
            <a:r>
              <a:rPr lang="cs-CZ" altLang="cs-CZ"/>
              <a:t>ani v případě, že je zapůjčíte či darujete spolu se čtečkou, pokud se čtečkou nebyly pořízeny </a:t>
            </a:r>
          </a:p>
          <a:p>
            <a:r>
              <a:rPr lang="cs-CZ" altLang="cs-CZ"/>
              <a:t>nelze je tisknout bez svolení vydavatele </a:t>
            </a:r>
          </a:p>
          <a:p>
            <a:r>
              <a:rPr lang="cs-CZ" altLang="cs-CZ"/>
              <a:t>nelze prodat čtečku s e-knihami,  které do ní byly nahrány po nákupu </a:t>
            </a:r>
          </a:p>
          <a:p>
            <a:r>
              <a:rPr lang="cs-CZ" altLang="cs-CZ"/>
              <a:t>nelze odstranit DRM</a:t>
            </a:r>
          </a:p>
          <a:p>
            <a:pPr lvl="1"/>
            <a:r>
              <a:rPr lang="cs-CZ" altLang="cs-CZ"/>
              <a:t>ani pro použití na jiném zařízení, i když jste za e-knihu zaplatili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800"/>
              <a:t>Pokud není stanoveno jinak v </a:t>
            </a:r>
            <a:r>
              <a:rPr lang="cs-CZ" altLang="cs-CZ" sz="4800" b="1">
                <a:solidFill>
                  <a:srgbClr val="008000"/>
                </a:solidFill>
              </a:rPr>
              <a:t>licenční smlouvě</a:t>
            </a:r>
            <a:r>
              <a:rPr lang="cs-CZ" altLang="cs-CZ" sz="4800"/>
              <a:t>!!!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933825"/>
            <a:ext cx="35401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není definováno knihovním zákonem</a:t>
            </a:r>
          </a:p>
          <a:p>
            <a:r>
              <a:rPr lang="cs-CZ" altLang="cs-CZ"/>
              <a:t>nutno ošetřit v knihovním řádu</a:t>
            </a:r>
          </a:p>
          <a:p>
            <a:r>
              <a:rPr lang="cs-CZ" altLang="cs-CZ"/>
              <a:t>nepůjčujeme obsah, ale zařízení</a:t>
            </a:r>
          </a:p>
          <a:p>
            <a:pPr lvl="1"/>
            <a:r>
              <a:rPr lang="cs-CZ" altLang="cs-CZ"/>
              <a:t>občanský zákoník – ustanovení o smlouvě o výpůjčce zařízení §659-662</a:t>
            </a:r>
          </a:p>
          <a:p>
            <a:r>
              <a:rPr lang="cs-CZ" altLang="cs-CZ"/>
              <a:t>ve čtečce je firmware!!!</a:t>
            </a:r>
          </a:p>
          <a:p>
            <a:pPr lvl="1"/>
            <a:r>
              <a:rPr lang="cs-CZ" altLang="cs-CZ"/>
              <a:t>diskuze v konferenci Knihovna</a:t>
            </a:r>
          </a:p>
          <a:p>
            <a:pPr lvl="1"/>
            <a:r>
              <a:rPr lang="cs-CZ" altLang="cs-CZ"/>
              <a:t>v licenční smlouvě není zmínka o půjčování</a:t>
            </a:r>
          </a:p>
          <a:p>
            <a:r>
              <a:rPr lang="cs-CZ" altLang="cs-CZ"/>
              <a:t>půjčovat čtečky nebo obsah???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Co chce čtenář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Očekávání čtenáře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nižší cena než u tištěných knih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dostupnost kdekoliv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z jakéhokoliv místa na zemi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v knihovně nebo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vlastní virtuální knihovna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snadná manipulace a aktualizace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one-click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dobrá čitelnost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pořizování kopií, tisk vybraných stran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Cena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jaká by měla být cena za e-knihu???</a:t>
            </a:r>
          </a:p>
          <a:p>
            <a:r>
              <a:rPr lang="cs-CZ" altLang="cs-CZ"/>
              <a:t>individuální</a:t>
            </a:r>
          </a:p>
          <a:p>
            <a:r>
              <a:rPr lang="cs-CZ" altLang="cs-CZ"/>
              <a:t>kopie tištěné = nižší</a:t>
            </a:r>
          </a:p>
          <a:p>
            <a:pPr lvl="1"/>
            <a:r>
              <a:rPr lang="cs-CZ" altLang="cs-CZ"/>
              <a:t>odpadá tisk a distribuce</a:t>
            </a:r>
          </a:p>
          <a:p>
            <a:r>
              <a:rPr lang="cs-CZ" altLang="cs-CZ"/>
              <a:t>přidaný obsah = stejný nebo vyšší</a:t>
            </a:r>
          </a:p>
          <a:p>
            <a:pPr lvl="1"/>
            <a:r>
              <a:rPr lang="cs-CZ" altLang="cs-CZ"/>
              <a:t>multimédia, animace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Fenomén pirátství dle T. Řeháka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existující trh</a:t>
            </a:r>
          </a:p>
          <a:p>
            <a:r>
              <a:rPr lang="cs-CZ" altLang="cs-CZ"/>
              <a:t>jednoduchost stahování</a:t>
            </a:r>
          </a:p>
          <a:p>
            <a:pPr lvl="1"/>
            <a:r>
              <a:rPr lang="cs-CZ" altLang="cs-CZ"/>
              <a:t>bez ochrany, one-click</a:t>
            </a:r>
          </a:p>
          <a:p>
            <a:r>
              <a:rPr lang="cs-CZ" altLang="cs-CZ"/>
              <a:t>výhodný ekonomický model pro čtenáře</a:t>
            </a:r>
          </a:p>
          <a:p>
            <a:r>
              <a:rPr lang="cs-CZ" altLang="cs-CZ"/>
              <a:t>pokud nebude splněno </a:t>
            </a:r>
            <a:r>
              <a:rPr lang="cs-CZ" altLang="cs-CZ">
                <a:sym typeface="Wingdings" pitchFamily="2" charset="2"/>
              </a:rPr>
              <a:t>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008000"/>
                </a:solidFill>
              </a:rPr>
              <a:t>nelegální stahování</a:t>
            </a:r>
          </a:p>
          <a:p>
            <a:pPr lvl="1"/>
            <a:r>
              <a:rPr lang="cs-CZ" altLang="cs-CZ"/>
              <a:t>příklady – filmy, hudba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Obchodní model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" name="Výbuch 1 4"/>
          <p:cNvSpPr/>
          <p:nvPr/>
        </p:nvSpPr>
        <p:spPr>
          <a:xfrm rot="20633448">
            <a:off x="1963738" y="927100"/>
            <a:ext cx="6640512" cy="5616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01" name="TextovéPole 5"/>
          <p:cNvSpPr txBox="1">
            <a:spLocks noChangeArrowheads="1"/>
          </p:cNvSpPr>
          <p:nvPr/>
        </p:nvSpPr>
        <p:spPr bwMode="auto">
          <a:xfrm>
            <a:off x="3708400" y="2636838"/>
            <a:ext cx="3455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6600" b="1">
                <a:solidFill>
                  <a:schemeClr val="bg1"/>
                </a:solidFill>
              </a:rPr>
              <a:t>49 Kč</a:t>
            </a:r>
          </a:p>
          <a:p>
            <a:pPr algn="ctr" eaLnBrk="1" hangingPunct="1"/>
            <a:r>
              <a:rPr lang="cs-CZ" altLang="cs-CZ" sz="3200">
                <a:solidFill>
                  <a:schemeClr val="bg1"/>
                </a:solidFill>
              </a:rPr>
              <a:t>včetně DPH</a:t>
            </a:r>
          </a:p>
        </p:txBody>
      </p:sp>
      <p:sp>
        <p:nvSpPr>
          <p:cNvPr id="55302" name="TextovéPole 6"/>
          <p:cNvSpPr txBox="1">
            <a:spLocks noChangeArrowheads="1"/>
          </p:cNvSpPr>
          <p:nvPr/>
        </p:nvSpPr>
        <p:spPr bwMode="auto">
          <a:xfrm>
            <a:off x="7019925" y="6156325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/>
              <a:t>Zdroj: </a:t>
            </a:r>
            <a:r>
              <a:rPr lang="cs-CZ" altLang="cs-CZ">
                <a:hlinkClick r:id="rId2"/>
              </a:rPr>
              <a:t>Řehák</a:t>
            </a:r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Další výklady e-knihy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=digitální soubor se specifickým obsahem </a:t>
            </a:r>
            <a:r>
              <a:rPr lang="cs-CZ" altLang="cs-CZ" sz="1800" dirty="0"/>
              <a:t>(</a:t>
            </a:r>
            <a:r>
              <a:rPr lang="cs-CZ" altLang="cs-CZ" sz="1800" dirty="0">
                <a:hlinkClick r:id="rId2"/>
              </a:rPr>
              <a:t>Arnošt Katolický</a:t>
            </a:r>
            <a:r>
              <a:rPr lang="cs-CZ" altLang="cs-CZ" sz="1800" dirty="0"/>
              <a:t>)</a:t>
            </a:r>
          </a:p>
          <a:p>
            <a:pPr eaLnBrk="1" hangingPunct="1"/>
            <a:r>
              <a:rPr lang="cs-CZ" altLang="cs-CZ" sz="2800" dirty="0"/>
              <a:t>co je specifický obsah???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Prodej e-knih online</a:t>
            </a:r>
          </a:p>
        </p:txBody>
      </p:sp>
      <p:pic>
        <p:nvPicPr>
          <p:cNvPr id="56326" name="Picture 7" descr="woo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07" y="5461948"/>
            <a:ext cx="21406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eb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90" y="3120161"/>
            <a:ext cx="2030164" cy="7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kos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7" y="4408352"/>
            <a:ext cx="2160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artinus.sk/data/press/martinus_height_posi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9" y="2780928"/>
            <a:ext cx="1651815" cy="7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dnes.cz/o/microsite-knihy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09039"/>
            <a:ext cx="1720523" cy="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lza.cz/Foto/imggalery/LandingPages/Logomanual/images/alza_c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86" y="5445224"/>
            <a:ext cx="2022772" cy="6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olakov.eu/domains/skolakov.eu/data/uploads/knihcentrum/vanocni-soutez/knihcentr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02348"/>
            <a:ext cx="1490942" cy="10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z-fans.cz/sites/default/files/palmknihy-logotyp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8" y="1447849"/>
            <a:ext cx="2004868" cy="9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2122558" cy="7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.slevovekody.com/filemanager/f/Rajknih/httpsslevovekody.comfilemanagerfRajKnihLogo.pn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14" y="1844824"/>
            <a:ext cx="25202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aus nakladatelství Plzeň - Flexibook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19" y="249335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blikad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7" y="6045459"/>
            <a:ext cx="1479181" cy="3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Volně dostupné e-knihy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Google Books</a:t>
            </a:r>
            <a:endParaRPr lang="cs-CZ" altLang="cs-CZ" sz="32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4752975"/>
          </a:xfrm>
        </p:spPr>
        <p:txBody>
          <a:bodyPr/>
          <a:lstStyle/>
          <a:p>
            <a:pPr eaLnBrk="1" hangingPunct="1"/>
            <a:r>
              <a:rPr lang="cs-CZ" altLang="cs-CZ"/>
              <a:t>největší databáze e-knih na světě</a:t>
            </a:r>
          </a:p>
          <a:p>
            <a:pPr eaLnBrk="1" hangingPunct="1"/>
            <a:r>
              <a:rPr lang="cs-CZ" altLang="cs-CZ"/>
              <a:t>náhledy, ukázkové stránky, plný text</a:t>
            </a:r>
          </a:p>
          <a:p>
            <a:pPr eaLnBrk="1" hangingPunct="1"/>
            <a:r>
              <a:rPr lang="cs-CZ" altLang="cs-CZ"/>
              <a:t>nelze stahovat a tisknout (JS)</a:t>
            </a:r>
          </a:p>
          <a:p>
            <a:pPr lvl="1" eaLnBrk="1" hangingPunct="1"/>
            <a:r>
              <a:rPr lang="cs-CZ" altLang="cs-CZ"/>
              <a:t>lze obejít, nelegální</a:t>
            </a:r>
          </a:p>
          <a:p>
            <a:pPr eaLnBrk="1" hangingPunct="1"/>
            <a:r>
              <a:rPr lang="cs-CZ" altLang="cs-CZ"/>
              <a:t>hodnocení, recenze</a:t>
            </a:r>
          </a:p>
          <a:p>
            <a:pPr eaLnBrk="1" hangingPunct="1"/>
            <a:r>
              <a:rPr lang="cs-CZ" altLang="cs-CZ"/>
              <a:t>propojení na knihkupce a knihovny</a:t>
            </a:r>
          </a:p>
          <a:p>
            <a:pPr eaLnBrk="1" hangingPunct="1"/>
            <a:r>
              <a:rPr lang="cs-CZ" altLang="cs-CZ"/>
              <a:t>vlastní knihovna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9238"/>
            <a:ext cx="2197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OAPEN</a:t>
            </a:r>
            <a:endParaRPr lang="cs-CZ" altLang="cs-CZ" sz="32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256212"/>
          </a:xfrm>
        </p:spPr>
        <p:txBody>
          <a:bodyPr/>
          <a:lstStyle/>
          <a:p>
            <a:pPr eaLnBrk="1" hangingPunct="1"/>
            <a:r>
              <a:rPr lang="cs-CZ" altLang="cs-CZ"/>
              <a:t>Snaha publikovat plné texty recenzovaných knih v režimu OA</a:t>
            </a:r>
          </a:p>
          <a:p>
            <a:pPr eaLnBrk="1" hangingPunct="1"/>
            <a:r>
              <a:rPr lang="cs-CZ" altLang="cs-CZ"/>
              <a:t>humanitní a sociální vědy</a:t>
            </a:r>
          </a:p>
          <a:p>
            <a:pPr eaLnBrk="1" hangingPunct="1"/>
            <a:r>
              <a:rPr lang="cs-CZ" altLang="cs-CZ"/>
              <a:t>plné texty v PDF</a:t>
            </a:r>
          </a:p>
          <a:p>
            <a:pPr eaLnBrk="1" hangingPunct="1"/>
            <a:r>
              <a:rPr lang="cs-CZ" altLang="cs-CZ"/>
              <a:t>zapojují se univerzity</a:t>
            </a:r>
          </a:p>
          <a:p>
            <a:pPr eaLnBrk="1" hangingPunct="1"/>
            <a:r>
              <a:rPr lang="cs-CZ" altLang="cs-CZ"/>
              <a:t>filtrování</a:t>
            </a:r>
          </a:p>
          <a:p>
            <a:pPr lvl="1" eaLnBrk="1" hangingPunct="1"/>
            <a:r>
              <a:rPr lang="cs-CZ" altLang="cs-CZ"/>
              <a:t>vydavatel, jazyk, obor</a:t>
            </a:r>
          </a:p>
          <a:p>
            <a:pPr eaLnBrk="1" hangingPunct="1"/>
            <a:r>
              <a:rPr lang="cs-CZ" altLang="cs-CZ"/>
              <a:t>My Selection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HathiTrust</a:t>
            </a:r>
            <a:endParaRPr lang="cs-CZ" altLang="cs-CZ" sz="32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77162" cy="4175125"/>
          </a:xfrm>
        </p:spPr>
        <p:txBody>
          <a:bodyPr/>
          <a:lstStyle/>
          <a:p>
            <a:pPr eaLnBrk="1" hangingPunct="1"/>
            <a:r>
              <a:rPr lang="cs-CZ" altLang="cs-CZ"/>
              <a:t>konzorcium US univerzit</a:t>
            </a:r>
          </a:p>
          <a:p>
            <a:pPr eaLnBrk="1" hangingPunct="1"/>
            <a:r>
              <a:rPr lang="cs-CZ" altLang="cs-CZ"/>
              <a:t>4,6 mil.+ e-knih</a:t>
            </a:r>
          </a:p>
          <a:p>
            <a:pPr eaLnBrk="1" hangingPunct="1"/>
            <a:r>
              <a:rPr lang="cs-CZ" altLang="cs-CZ"/>
              <a:t>prohlížení online, PDF po registraci</a:t>
            </a:r>
          </a:p>
          <a:p>
            <a:pPr eaLnBrk="1" hangingPunct="1"/>
            <a:r>
              <a:rPr lang="cs-CZ" altLang="cs-CZ"/>
              <a:t>vlastní kolekce</a:t>
            </a:r>
          </a:p>
          <a:p>
            <a:pPr eaLnBrk="1" hangingPunct="1"/>
            <a:r>
              <a:rPr lang="cs-CZ" altLang="cs-CZ"/>
              <a:t>Public Collections</a:t>
            </a:r>
          </a:p>
          <a:p>
            <a:pPr eaLnBrk="1" hangingPunct="1"/>
            <a:r>
              <a:rPr lang="cs-CZ" altLang="cs-CZ"/>
              <a:t>rozhraní </a:t>
            </a:r>
            <a:r>
              <a:rPr lang="cs-CZ" altLang="cs-CZ">
                <a:hlinkClick r:id="rId3"/>
              </a:rPr>
              <a:t>WorldCat Local</a:t>
            </a:r>
            <a:r>
              <a:rPr lang="cs-CZ" altLang="cs-CZ"/>
              <a:t> </a:t>
            </a:r>
          </a:p>
          <a:p>
            <a:pPr eaLnBrk="1" hangingPunct="1"/>
            <a:endParaRPr lang="cs-CZ" altLang="cs-CZ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0859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</a:t>
            </a:r>
            <a:endParaRPr lang="cs-CZ" altLang="cs-CZ" sz="32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7162" cy="3960812"/>
          </a:xfrm>
        </p:spPr>
        <p:txBody>
          <a:bodyPr/>
          <a:lstStyle/>
          <a:p>
            <a:pPr eaLnBrk="1" hangingPunct="1"/>
            <a:r>
              <a:rPr lang="cs-CZ" altLang="cs-CZ"/>
              <a:t>světová knihovna</a:t>
            </a:r>
          </a:p>
          <a:p>
            <a:pPr eaLnBrk="1" hangingPunct="1"/>
            <a:r>
              <a:rPr lang="cs-CZ" altLang="cs-CZ"/>
              <a:t>u vybraných FT (starší produkce)</a:t>
            </a:r>
          </a:p>
          <a:p>
            <a:pPr eaLnBrk="1" hangingPunct="1"/>
            <a:r>
              <a:rPr lang="cs-CZ" altLang="cs-CZ"/>
              <a:t>půjčování knih</a:t>
            </a:r>
          </a:p>
          <a:p>
            <a:pPr eaLnBrk="1" hangingPunct="1"/>
            <a:r>
              <a:rPr lang="cs-CZ" altLang="cs-CZ"/>
              <a:t>různé formáty pro čtení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38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Gutenberg</a:t>
            </a:r>
            <a:endParaRPr lang="cs-CZ" altLang="cs-CZ" sz="32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4967287"/>
          </a:xfrm>
        </p:spPr>
        <p:txBody>
          <a:bodyPr/>
          <a:lstStyle/>
          <a:p>
            <a:pPr eaLnBrk="1" hangingPunct="1"/>
            <a:r>
              <a:rPr lang="cs-CZ" altLang="cs-CZ"/>
              <a:t>projekt od roku 1971</a:t>
            </a:r>
          </a:p>
          <a:p>
            <a:pPr lvl="1" eaLnBrk="1" hangingPunct="1"/>
            <a:r>
              <a:rPr lang="cs-CZ" altLang="cs-CZ"/>
              <a:t>Michael Hart</a:t>
            </a:r>
          </a:p>
          <a:p>
            <a:pPr eaLnBrk="1" hangingPunct="1"/>
            <a:r>
              <a:rPr lang="cs-CZ" altLang="cs-CZ"/>
              <a:t>volné knihy</a:t>
            </a:r>
          </a:p>
          <a:p>
            <a:pPr eaLnBrk="1" hangingPunct="1"/>
            <a:r>
              <a:rPr lang="en-US" altLang="cs-CZ"/>
              <a:t>&gt;</a:t>
            </a:r>
            <a:r>
              <a:rPr lang="cs-CZ" altLang="cs-CZ"/>
              <a:t>33.000 knih zdarma</a:t>
            </a:r>
          </a:p>
          <a:p>
            <a:pPr eaLnBrk="1" hangingPunct="1"/>
            <a:r>
              <a:rPr lang="en-US" altLang="cs-CZ"/>
              <a:t>r</a:t>
            </a:r>
            <a:r>
              <a:rPr lang="cs-CZ" altLang="cs-CZ"/>
              <a:t>ůzné formáty</a:t>
            </a:r>
          </a:p>
          <a:p>
            <a:pPr lvl="1" eaLnBrk="1" hangingPunct="1"/>
            <a:r>
              <a:rPr lang="cs-CZ" altLang="cs-CZ"/>
              <a:t>pro </a:t>
            </a:r>
            <a:r>
              <a:rPr lang="en-US" altLang="cs-CZ"/>
              <a:t>PC</a:t>
            </a:r>
            <a:r>
              <a:rPr lang="cs-CZ" altLang="cs-CZ"/>
              <a:t>, IPAD, Kindle, Sony Reader, iPhone, Android</a:t>
            </a:r>
          </a:p>
          <a:p>
            <a:pPr eaLnBrk="1" hangingPunct="1"/>
            <a:r>
              <a:rPr lang="cs-CZ" altLang="cs-CZ"/>
              <a:t>podobné G-projekty po celém světě</a:t>
            </a:r>
          </a:p>
          <a:p>
            <a:pPr lvl="1" eaLnBrk="1" hangingPunct="1"/>
            <a:r>
              <a:rPr lang="cs-CZ" altLang="cs-CZ"/>
              <a:t>více než 100.000 knih</a:t>
            </a:r>
          </a:p>
          <a:p>
            <a:pPr algn="just" eaLnBrk="1" hangingPunct="1">
              <a:buFontTx/>
              <a:buNone/>
            </a:pPr>
            <a:endParaRPr lang="cs-CZ" altLang="cs-CZ" sz="2400"/>
          </a:p>
        </p:txBody>
      </p:sp>
      <p:pic>
        <p:nvPicPr>
          <p:cNvPr id="62468" name="Picture 2" descr="http://t2.gstatic.com/images?q=tbn:ANd9GcTfx6U1_jI6ZA-To8ZMGf61iooSnSoDuZLvEHLZazxO85L9W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3188"/>
            <a:ext cx="1727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Další zdroje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543550"/>
          </a:xfrm>
        </p:spPr>
        <p:txBody>
          <a:bodyPr/>
          <a:lstStyle/>
          <a:p>
            <a:pPr eaLnBrk="1" hangingPunct="1"/>
            <a:r>
              <a:rPr lang="cs-CZ" altLang="cs-CZ" sz="2800">
                <a:hlinkClick r:id="rId2"/>
              </a:rPr>
              <a:t>NDLTD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diplomové a disertační práce</a:t>
            </a:r>
          </a:p>
          <a:p>
            <a:pPr eaLnBrk="1" hangingPunct="1"/>
            <a:r>
              <a:rPr lang="cs-CZ" altLang="cs-CZ" sz="2800">
                <a:hlinkClick r:id="rId3"/>
              </a:rPr>
              <a:t>Thesis.cz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závěrečné práce z českých univerzit</a:t>
            </a:r>
          </a:p>
          <a:p>
            <a:pPr eaLnBrk="1" hangingPunct="1"/>
            <a:r>
              <a:rPr lang="cs-CZ" altLang="cs-CZ" sz="2800">
                <a:hlinkClick r:id="rId4"/>
              </a:rPr>
              <a:t>Manuscriptorium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staré tisky</a:t>
            </a:r>
          </a:p>
          <a:p>
            <a:pPr eaLnBrk="1" hangingPunct="1"/>
            <a:r>
              <a:rPr lang="cs-CZ" altLang="cs-CZ" sz="2800">
                <a:hlinkClick r:id="rId5"/>
              </a:rPr>
              <a:t>BookBoon.com</a:t>
            </a:r>
            <a:r>
              <a:rPr lang="cs-CZ" altLang="cs-CZ" sz="2800"/>
              <a:t> </a:t>
            </a:r>
          </a:p>
          <a:p>
            <a:pPr lvl="1" eaLnBrk="1" hangingPunct="1"/>
            <a:r>
              <a:rPr lang="cs-CZ" altLang="cs-CZ" sz="2000"/>
              <a:t>ekonomie a průvodci na cestách</a:t>
            </a:r>
          </a:p>
          <a:p>
            <a:pPr eaLnBrk="1" hangingPunct="1"/>
            <a:r>
              <a:rPr lang="cs-CZ" altLang="cs-CZ" sz="2800">
                <a:hlinkClick r:id="rId6"/>
              </a:rPr>
              <a:t>The Online Books Page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rozcestník volně dostupných e-knih</a:t>
            </a:r>
          </a:p>
          <a:p>
            <a:pPr lvl="1" eaLnBrk="1" hangingPunct="1"/>
            <a:r>
              <a:rPr lang="cs-CZ" altLang="cs-CZ" sz="2000"/>
              <a:t>odkazy na velké i malé repozitáře</a:t>
            </a:r>
          </a:p>
          <a:p>
            <a:pPr lvl="1" eaLnBrk="1" hangingPunct="1"/>
            <a:r>
              <a:rPr lang="cs-CZ" altLang="cs-CZ" sz="2000"/>
              <a:t>odkazy na projekty dle zemí</a:t>
            </a:r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  <a:p>
            <a:pPr eaLnBrk="1" hangingPunct="1">
              <a:buFontTx/>
              <a:buNone/>
            </a:pPr>
            <a:endParaRPr lang="cs-CZ" altLang="cs-CZ" sz="2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Situace</a:t>
            </a:r>
            <a:br>
              <a:rPr lang="cs-CZ" altLang="cs-CZ" sz="8000">
                <a:solidFill>
                  <a:srgbClr val="FFFF00"/>
                </a:solidFill>
              </a:rPr>
            </a:br>
            <a:r>
              <a:rPr lang="cs-CZ" altLang="cs-CZ" sz="8000">
                <a:solidFill>
                  <a:srgbClr val="FFFF00"/>
                </a:solidFill>
              </a:rPr>
              <a:t> v knihovnách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situace v ČR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Specifický obsah</a:t>
            </a: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622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573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5827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18716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7717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2863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020272" y="3645024"/>
            <a:ext cx="172819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trh</a:t>
            </a:r>
          </a:p>
        </p:txBody>
      </p:sp>
      <p:sp>
        <p:nvSpPr>
          <p:cNvPr id="5" name="TextovéPole 3"/>
          <p:cNvSpPr txBox="1"/>
          <p:nvPr/>
        </p:nvSpPr>
        <p:spPr>
          <a:xfrm rot="21148654">
            <a:off x="1245012" y="1751792"/>
            <a:ext cx="304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>
                <a:solidFill>
                  <a:srgbClr val="008000"/>
                </a:solidFill>
              </a:rPr>
              <a:t>3,1 milionu </a:t>
            </a:r>
            <a:r>
              <a:rPr lang="cs-CZ" sz="3200" dirty="0" err="1"/>
              <a:t>smartphonů</a:t>
            </a:r>
            <a:endParaRPr lang="cs-CZ" sz="3200" dirty="0"/>
          </a:p>
        </p:txBody>
      </p:sp>
      <p:sp>
        <p:nvSpPr>
          <p:cNvPr id="6" name="TextovéPole 4"/>
          <p:cNvSpPr txBox="1"/>
          <p:nvPr/>
        </p:nvSpPr>
        <p:spPr>
          <a:xfrm rot="219670">
            <a:off x="4670004" y="2077551"/>
            <a:ext cx="371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>
                <a:solidFill>
                  <a:srgbClr val="008000"/>
                </a:solidFill>
              </a:rPr>
              <a:t>1,6 milionu </a:t>
            </a:r>
          </a:p>
          <a:p>
            <a:pPr algn="ctr"/>
            <a:r>
              <a:rPr lang="cs-CZ" sz="3200" dirty="0" err="1"/>
              <a:t>tabletů</a:t>
            </a:r>
            <a:endParaRPr lang="cs-CZ" sz="3200" dirty="0"/>
          </a:p>
        </p:txBody>
      </p:sp>
      <p:pic>
        <p:nvPicPr>
          <p:cNvPr id="8" name="Picture 2" descr="graf_2014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2198"/>
            <a:ext cx="5158415" cy="2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6"/>
          <p:cNvSpPr txBox="1"/>
          <p:nvPr/>
        </p:nvSpPr>
        <p:spPr>
          <a:xfrm>
            <a:off x="4906433" y="3703644"/>
            <a:ext cx="385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Majitelé </a:t>
            </a:r>
            <a:r>
              <a:rPr lang="cs-CZ" sz="1400" b="1" dirty="0" err="1"/>
              <a:t>tabletů</a:t>
            </a:r>
            <a:r>
              <a:rPr lang="cs-CZ" sz="1400" b="1" dirty="0"/>
              <a:t> dle vzdělání</a:t>
            </a:r>
          </a:p>
        </p:txBody>
      </p:sp>
      <p:sp>
        <p:nvSpPr>
          <p:cNvPr id="10" name="TextovéPole 7"/>
          <p:cNvSpPr txBox="1"/>
          <p:nvPr/>
        </p:nvSpPr>
        <p:spPr>
          <a:xfrm>
            <a:off x="4488931" y="6519285"/>
            <a:ext cx="4472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50" dirty="0"/>
              <a:t>Zdroje: </a:t>
            </a:r>
            <a:r>
              <a:rPr lang="cs-CZ" sz="1050" dirty="0">
                <a:hlinkClick r:id="rId3"/>
              </a:rPr>
              <a:t>Tabletmedia.cz</a:t>
            </a:r>
            <a:r>
              <a:rPr lang="cs-CZ" sz="1050" dirty="0"/>
              <a:t> a </a:t>
            </a:r>
            <a:r>
              <a:rPr lang="cs-CZ" sz="1050" dirty="0">
                <a:hlinkClick r:id="rId4"/>
              </a:rPr>
              <a:t>eBooky.cz</a:t>
            </a:r>
            <a:endParaRPr lang="cs-CZ" sz="1050" dirty="0"/>
          </a:p>
        </p:txBody>
      </p:sp>
      <p:sp>
        <p:nvSpPr>
          <p:cNvPr id="11" name="TextovéPole 8"/>
          <p:cNvSpPr txBox="1"/>
          <p:nvPr/>
        </p:nvSpPr>
        <p:spPr>
          <a:xfrm rot="394462">
            <a:off x="4241555" y="807983"/>
            <a:ext cx="4571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dirty="0">
                <a:solidFill>
                  <a:srgbClr val="008000"/>
                </a:solidFill>
              </a:rPr>
              <a:t>54 % </a:t>
            </a:r>
            <a:r>
              <a:rPr lang="cs-CZ" sz="2400" dirty="0"/>
              <a:t>mužů  a </a:t>
            </a:r>
            <a:r>
              <a:rPr lang="cs-CZ" sz="2400" b="1" dirty="0">
                <a:solidFill>
                  <a:srgbClr val="008000"/>
                </a:solidFill>
              </a:rPr>
              <a:t>46 %</a:t>
            </a:r>
            <a:r>
              <a:rPr lang="cs-CZ" sz="2400" dirty="0"/>
              <a:t> žen</a:t>
            </a:r>
          </a:p>
          <a:p>
            <a:pPr algn="ctr"/>
            <a:r>
              <a:rPr lang="cs-CZ" dirty="0"/>
              <a:t>rozložení </a:t>
            </a:r>
            <a:r>
              <a:rPr lang="cs-CZ" dirty="0" err="1"/>
              <a:t>tabletů</a:t>
            </a:r>
            <a:r>
              <a:rPr lang="cs-CZ" dirty="0"/>
              <a:t> dle pohlaví</a:t>
            </a:r>
          </a:p>
        </p:txBody>
      </p:sp>
      <p:sp>
        <p:nvSpPr>
          <p:cNvPr id="12" name="TextovéPole 10"/>
          <p:cNvSpPr txBox="1"/>
          <p:nvPr/>
        </p:nvSpPr>
        <p:spPr>
          <a:xfrm rot="21312296">
            <a:off x="1254797" y="3719032"/>
            <a:ext cx="30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o </a:t>
            </a:r>
            <a:r>
              <a:rPr lang="cs-CZ" b="1" dirty="0">
                <a:solidFill>
                  <a:srgbClr val="008000"/>
                </a:solidFill>
              </a:rPr>
              <a:t>76 %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se meziročně zvýšil počet </a:t>
            </a:r>
            <a:r>
              <a:rPr lang="cs-CZ" dirty="0" err="1"/>
              <a:t>tabletů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054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e-knih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2011</a:t>
            </a:r>
            <a:r>
              <a:rPr lang="cs-CZ" sz="2400" dirty="0"/>
              <a:t>: prodáno </a:t>
            </a:r>
            <a:r>
              <a:rPr lang="cs-CZ" sz="2400" b="1" dirty="0"/>
              <a:t>17 000 </a:t>
            </a:r>
            <a:r>
              <a:rPr lang="cs-CZ" sz="2400" dirty="0"/>
              <a:t>e-knih v hodnotě 2,5 mil. Kč, </a:t>
            </a:r>
            <a:r>
              <a:rPr lang="cs-CZ" sz="2400" b="1" dirty="0"/>
              <a:t>1500 </a:t>
            </a:r>
            <a:r>
              <a:rPr lang="cs-CZ" sz="2400" dirty="0"/>
              <a:t>titulů na trhu</a:t>
            </a:r>
          </a:p>
          <a:p>
            <a:r>
              <a:rPr lang="cs-CZ" sz="2400" b="1" dirty="0"/>
              <a:t>2012</a:t>
            </a:r>
            <a:r>
              <a:rPr lang="cs-CZ" sz="2400" dirty="0"/>
              <a:t>: prodáno </a:t>
            </a:r>
            <a:r>
              <a:rPr lang="cs-CZ" sz="2400" b="1" dirty="0"/>
              <a:t>200 000 </a:t>
            </a:r>
            <a:r>
              <a:rPr lang="cs-CZ" sz="2400" dirty="0"/>
              <a:t>e-knih v hodnotě 29 mil. Kč, </a:t>
            </a:r>
            <a:r>
              <a:rPr lang="cs-CZ" sz="2400" b="1" dirty="0"/>
              <a:t>4000 </a:t>
            </a:r>
            <a:r>
              <a:rPr lang="cs-CZ" sz="2400" dirty="0"/>
              <a:t>titulů na trhu</a:t>
            </a:r>
          </a:p>
          <a:p>
            <a:r>
              <a:rPr lang="cs-CZ" sz="2400" b="1" dirty="0"/>
              <a:t>2013</a:t>
            </a:r>
            <a:r>
              <a:rPr lang="cs-CZ" sz="2400" dirty="0"/>
              <a:t>: prodáno </a:t>
            </a:r>
            <a:r>
              <a:rPr lang="cs-CZ" sz="2400" b="1" dirty="0"/>
              <a:t>500 000 </a:t>
            </a:r>
            <a:r>
              <a:rPr lang="cs-CZ" sz="2400" dirty="0"/>
              <a:t>e-knih v hodnotě 90 mil. Kč, </a:t>
            </a:r>
            <a:r>
              <a:rPr lang="cs-CZ" sz="2400" b="1" dirty="0"/>
              <a:t>6500 </a:t>
            </a:r>
            <a:r>
              <a:rPr lang="cs-CZ" sz="2400" dirty="0"/>
              <a:t>titulů na </a:t>
            </a:r>
            <a:r>
              <a:rPr lang="pl-PL" sz="2400" dirty="0"/>
              <a:t>trhu, 1,5 % z celkových prodejů knih</a:t>
            </a:r>
          </a:p>
        </p:txBody>
      </p:sp>
    </p:spTree>
    <p:extLst>
      <p:ext uri="{BB962C8B-B14F-4D97-AF65-F5344CB8AC3E}">
        <p14:creationId xmlns:p14="http://schemas.microsoft.com/office/powerpoint/2010/main" val="503386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SČKN - 2014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59639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dirty="0"/>
              <a:t>Zdroj: </a:t>
            </a:r>
            <a:r>
              <a:rPr lang="cs-CZ" sz="1050" dirty="0">
                <a:hlinkClick r:id="rId2"/>
              </a:rPr>
              <a:t>skcn.cz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62880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 mil.</a:t>
            </a:r>
          </a:p>
          <a:p>
            <a:pPr algn="ctr"/>
            <a:r>
              <a:rPr lang="cs-CZ" dirty="0"/>
              <a:t>prodaných e-knih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46888" y="3872621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1,67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podíl e-knih na trhu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7704" y="5133965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61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formát </a:t>
            </a:r>
            <a:r>
              <a:rPr lang="cs-CZ" dirty="0" err="1"/>
              <a:t>mobi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19845" y="338315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120 mil.</a:t>
            </a:r>
          </a:p>
          <a:p>
            <a:pPr algn="ctr"/>
            <a:r>
              <a:rPr lang="cs-CZ" dirty="0"/>
              <a:t>prodaných knih/rok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2124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10 tis.</a:t>
            </a:r>
          </a:p>
          <a:p>
            <a:pPr algn="ctr"/>
            <a:r>
              <a:rPr lang="cs-CZ" dirty="0"/>
              <a:t>titulů e-knih (2013)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373216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220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vydavatelů e-knih (2013)</a:t>
            </a:r>
          </a:p>
        </p:txBody>
      </p:sp>
    </p:spTree>
    <p:extLst>
      <p:ext uri="{BB962C8B-B14F-4D97-AF65-F5344CB8AC3E}">
        <p14:creationId xmlns:p14="http://schemas.microsoft.com/office/powerpoint/2010/main" val="3639015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SČKN - 2015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59639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dirty="0"/>
              <a:t>Zdroj: </a:t>
            </a:r>
            <a:r>
              <a:rPr lang="cs-CZ" sz="1050" dirty="0">
                <a:hlinkClick r:id="rId2"/>
              </a:rPr>
              <a:t>skcn.cz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62880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7,5 mld.</a:t>
            </a:r>
          </a:p>
          <a:p>
            <a:pPr algn="ctr"/>
            <a:r>
              <a:rPr lang="cs-CZ" dirty="0"/>
              <a:t>obrat za knih vč. DPH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46888" y="3872621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1,38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podíl e-knih na trhu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7704" y="5133965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-38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cena e-knih oproti tištěným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19845" y="338315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106 mil.</a:t>
            </a:r>
          </a:p>
          <a:p>
            <a:pPr algn="ctr"/>
            <a:r>
              <a:rPr lang="cs-CZ" dirty="0"/>
              <a:t>obrat za e-knihy vč. DPH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2124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15 tis.</a:t>
            </a:r>
          </a:p>
          <a:p>
            <a:pPr algn="ctr"/>
            <a:r>
              <a:rPr lang="cs-CZ" dirty="0"/>
              <a:t>titulů e-knih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373216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(200)+250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(samo)vydavatelů e-knih</a:t>
            </a:r>
          </a:p>
        </p:txBody>
      </p:sp>
    </p:spTree>
    <p:extLst>
      <p:ext uri="{BB962C8B-B14F-4D97-AF65-F5344CB8AC3E}">
        <p14:creationId xmlns:p14="http://schemas.microsoft.com/office/powerpoint/2010/main" val="42258850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Zkušenosti knihoven</a:t>
            </a:r>
          </a:p>
        </p:txBody>
      </p:sp>
      <p:pic>
        <p:nvPicPr>
          <p:cNvPr id="66563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ib.gccaz.edu/lmc/databases/_images/EBSCO%20eBoo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29" y="5013176"/>
            <a:ext cx="2468562" cy="1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4485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prah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2" descr="cap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3" descr="holm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4" descr="ar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45125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5" descr="nd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ABA0F98-7447-48B4-BED5-600DE688B228}"/>
              </a:ext>
            </a:extLst>
          </p:cNvPr>
          <p:cNvSpPr txBox="1"/>
          <p:nvPr/>
        </p:nvSpPr>
        <p:spPr>
          <a:xfrm>
            <a:off x="5795963" y="2279650"/>
            <a:ext cx="180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12"/>
              </a:rPr>
              <a:t>Digitalniknihovna.cz</a:t>
            </a:r>
            <a:endParaRPr lang="cs-CZ" sz="1400" dirty="0"/>
          </a:p>
          <a:p>
            <a:r>
              <a:rPr lang="cs-CZ" sz="1400" dirty="0">
                <a:hlinkClick r:id="rId13"/>
              </a:rPr>
              <a:t>Kramerius 4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Půjčování čteček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 eaLnBrk="1" hangingPunct="1"/>
            <a:r>
              <a:rPr lang="cs-CZ" altLang="cs-CZ"/>
              <a:t>Knihovna Jiřího Mahena v Brně</a:t>
            </a:r>
          </a:p>
          <a:p>
            <a:pPr lvl="1" eaLnBrk="1" hangingPunct="1"/>
            <a:r>
              <a:rPr lang="cs-CZ" altLang="cs-CZ"/>
              <a:t>Moravská zemská knihovna</a:t>
            </a:r>
          </a:p>
          <a:p>
            <a:pPr lvl="1" eaLnBrk="1" hangingPunct="1"/>
            <a:r>
              <a:rPr lang="cs-CZ" altLang="cs-CZ"/>
              <a:t>Městská knihovna v Praze</a:t>
            </a:r>
          </a:p>
          <a:p>
            <a:pPr lvl="1" eaLnBrk="1" hangingPunct="1"/>
            <a:r>
              <a:rPr lang="cs-CZ" altLang="cs-CZ"/>
              <a:t>Krajská vědecká knihovna Liberec</a:t>
            </a:r>
          </a:p>
          <a:p>
            <a:pPr lvl="1" eaLnBrk="1" hangingPunct="1"/>
            <a:r>
              <a:rPr lang="cs-CZ" altLang="cs-CZ"/>
              <a:t>Studijní vědecká knihovna v HK</a:t>
            </a:r>
          </a:p>
          <a:p>
            <a:pPr lvl="1" eaLnBrk="1" hangingPunct="1"/>
            <a:r>
              <a:rPr lang="cs-CZ" altLang="cs-CZ"/>
              <a:t>Jihočeská vědecká knihovna v ČB</a:t>
            </a:r>
          </a:p>
          <a:p>
            <a:pPr lvl="1" eaLnBrk="1" hangingPunct="1"/>
            <a:r>
              <a:rPr lang="cs-CZ" altLang="cs-CZ"/>
              <a:t>Masarykova veřejná knihovna Vsetín</a:t>
            </a:r>
          </a:p>
          <a:p>
            <a:pPr lvl="1" eaLnBrk="1" hangingPunct="1"/>
            <a:r>
              <a:rPr lang="cs-CZ" altLang="cs-CZ"/>
              <a:t>Masarykova univerzita</a:t>
            </a:r>
          </a:p>
          <a:p>
            <a:pPr lvl="2" eaLnBrk="1" hangingPunct="1"/>
            <a:r>
              <a:rPr lang="cs-CZ" altLang="cs-CZ"/>
              <a:t>FF, PedF</a:t>
            </a:r>
          </a:p>
          <a:p>
            <a:pPr lvl="1" eaLnBrk="1" hangingPunct="1"/>
            <a:r>
              <a:rPr lang="cs-CZ" altLang="cs-CZ"/>
              <a:t>...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Půjčování</a:t>
            </a:r>
            <a:br>
              <a:rPr lang="cs-CZ" altLang="cs-CZ" sz="8000">
                <a:solidFill>
                  <a:srgbClr val="FFFF00"/>
                </a:solidFill>
              </a:rPr>
            </a:br>
            <a:r>
              <a:rPr lang="cs-CZ" altLang="cs-CZ" sz="8000">
                <a:solidFill>
                  <a:srgbClr val="FFFF00"/>
                </a:solidFill>
              </a:rPr>
              <a:t>e-knih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Problémy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(ne)existující trh v ČR </a:t>
            </a:r>
            <a:r>
              <a:rPr lang="cs-CZ" altLang="cs-CZ" sz="2000" dirty="0"/>
              <a:t>(pro knihovny)</a:t>
            </a:r>
          </a:p>
          <a:p>
            <a:pPr eaLnBrk="1" hangingPunct="1"/>
            <a:r>
              <a:rPr lang="cs-CZ" altLang="cs-CZ" dirty="0"/>
              <a:t>(ne)existující obchodní model pro ČR</a:t>
            </a:r>
          </a:p>
          <a:p>
            <a:pPr eaLnBrk="1" hangingPunct="1"/>
            <a:r>
              <a:rPr lang="cs-CZ" altLang="cs-CZ" dirty="0"/>
              <a:t>cena e-knih</a:t>
            </a:r>
          </a:p>
          <a:p>
            <a:pPr eaLnBrk="1" hangingPunct="1"/>
            <a:r>
              <a:rPr lang="cs-CZ" altLang="cs-CZ" dirty="0"/>
              <a:t>autorské právo</a:t>
            </a:r>
          </a:p>
          <a:p>
            <a:pPr eaLnBrk="1" hangingPunct="1"/>
            <a:r>
              <a:rPr lang="cs-CZ" altLang="cs-CZ" dirty="0"/>
              <a:t>licenční smlouvy</a:t>
            </a:r>
          </a:p>
          <a:p>
            <a:pPr lvl="1" eaLnBrk="1" hangingPunct="1"/>
            <a:r>
              <a:rPr lang="cs-CZ" altLang="cs-CZ" dirty="0"/>
              <a:t>vydavatel - autor</a:t>
            </a:r>
          </a:p>
        </p:txBody>
      </p:sp>
      <p:pic>
        <p:nvPicPr>
          <p:cNvPr id="70660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41675"/>
            <a:ext cx="3324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Zásadní otázka - dodávání obsahu</a:t>
            </a:r>
          </a:p>
        </p:txBody>
      </p:sp>
      <p:pic>
        <p:nvPicPr>
          <p:cNvPr id="71683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Odkazy v tištěných knihách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QR kódy</a:t>
            </a:r>
          </a:p>
          <a:p>
            <a:r>
              <a:rPr lang="cs-CZ" altLang="cs-CZ"/>
              <a:t>pokus o interaktivitu tištěných knih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31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Modely v akademické sféře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roční předplatné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trvalý nákup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„výkupné“ do open </a:t>
            </a:r>
            <a:r>
              <a:rPr lang="cs-CZ" altLang="cs-CZ" dirty="0" err="1"/>
              <a:t>access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/>
              <a:t>konzorcia</a:t>
            </a:r>
            <a:r>
              <a:rPr lang="cs-CZ" altLang="cs-CZ" dirty="0"/>
              <a:t> knihoven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zapojení uživatelů (</a:t>
            </a:r>
            <a:r>
              <a:rPr lang="cs-CZ" altLang="cs-CZ" dirty="0" err="1"/>
              <a:t>mikroplatby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tisk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knihovny jako distributoři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long </a:t>
            </a:r>
            <a:r>
              <a:rPr lang="cs-CZ" altLang="cs-CZ" dirty="0" err="1"/>
              <a:t>tail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prodej kapitol???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jiné modely (+půjčování)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Jednání s vydavateli</a:t>
            </a:r>
          </a:p>
        </p:txBody>
      </p:sp>
      <p:pic>
        <p:nvPicPr>
          <p:cNvPr id="73731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M. Lippert (e-Reading)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u nás nemůže fungovat</a:t>
            </a:r>
          </a:p>
          <a:p>
            <a:pPr lvl="1"/>
            <a:r>
              <a:rPr lang="cs-CZ" altLang="cs-CZ"/>
              <a:t>malý trh</a:t>
            </a:r>
          </a:p>
          <a:p>
            <a:pPr lvl="1"/>
            <a:r>
              <a:rPr lang="cs-CZ" altLang="cs-CZ"/>
              <a:t>neekonomické (v ČR nepokryje náklady)</a:t>
            </a:r>
          </a:p>
          <a:p>
            <a:r>
              <a:rPr lang="cs-CZ" altLang="cs-CZ"/>
              <a:t>problém s cenou e-knihy</a:t>
            </a:r>
          </a:p>
          <a:p>
            <a:pPr lvl="1"/>
            <a:r>
              <a:rPr lang="cs-CZ" altLang="cs-CZ"/>
              <a:t>koupě: 100 Kč</a:t>
            </a:r>
          </a:p>
          <a:p>
            <a:pPr lvl="1"/>
            <a:r>
              <a:rPr lang="cs-CZ" altLang="cs-CZ"/>
              <a:t>výpůjčka: 7 Kč</a:t>
            </a:r>
          </a:p>
          <a:p>
            <a:pPr lvl="1"/>
            <a:r>
              <a:rPr lang="cs-CZ" altLang="cs-CZ"/>
              <a:t>náklady na e-knihu: cca 34 000 Kč</a:t>
            </a:r>
          </a:p>
          <a:p>
            <a:r>
              <a:rPr lang="cs-CZ" altLang="cs-CZ"/>
              <a:t>neexistují licenční smlouvy</a:t>
            </a:r>
          </a:p>
          <a:p>
            <a:pPr lvl="1"/>
            <a:r>
              <a:rPr lang="cs-CZ" altLang="cs-CZ"/>
              <a:t>osa autor – vydavatel</a:t>
            </a:r>
          </a:p>
          <a:p>
            <a:pPr lvl="1"/>
            <a:r>
              <a:rPr lang="cs-CZ" altLang="cs-CZ"/>
              <a:t>není vůle autorů a ani vydavatelů???</a:t>
            </a:r>
          </a:p>
        </p:txBody>
      </p:sp>
    </p:spTree>
    <p:extLst>
      <p:ext uri="{BB962C8B-B14F-4D97-AF65-F5344CB8AC3E}">
        <p14:creationId xmlns:p14="http://schemas.microsoft.com/office/powerpoint/2010/main" val="2829464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pic>
        <p:nvPicPr>
          <p:cNvPr id="1028" name="Picture 4" descr="Fraus nakladatelství Plze&amp;ncaron; - Flexiboo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11" y="414908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evna-knihovna.cz/imag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4375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3047"/>
            <a:ext cx="4714846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ablik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43758"/>
            <a:ext cx="2113349" cy="5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192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forma výkupného</a:t>
            </a:r>
          </a:p>
          <a:p>
            <a:pPr lvl="1"/>
            <a:r>
              <a:rPr lang="cs-CZ" dirty="0"/>
              <a:t>spolupráce knihoven</a:t>
            </a:r>
          </a:p>
          <a:p>
            <a:pPr lvl="2"/>
            <a:r>
              <a:rPr lang="cs-CZ" dirty="0"/>
              <a:t>nutnost domluvit se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5-ti letý závazek</a:t>
            </a:r>
          </a:p>
          <a:p>
            <a:pPr lvl="1"/>
            <a:r>
              <a:rPr lang="cs-CZ" dirty="0"/>
              <a:t>2 kola nákupu</a:t>
            </a:r>
          </a:p>
          <a:p>
            <a:pPr lvl="1"/>
            <a:r>
              <a:rPr lang="cs-CZ" dirty="0"/>
              <a:t>na MU 6 knih (</a:t>
            </a:r>
            <a:r>
              <a:rPr lang="cs-CZ" dirty="0">
                <a:hlinkClick r:id="rId2"/>
              </a:rPr>
              <a:t>návod</a:t>
            </a:r>
            <a:r>
              <a:rPr lang="cs-CZ" dirty="0"/>
              <a:t>)</a:t>
            </a:r>
          </a:p>
          <a:p>
            <a:r>
              <a:rPr lang="cs-CZ" dirty="0"/>
              <a:t>nyní výpůjčky</a:t>
            </a:r>
          </a:p>
          <a:p>
            <a:pPr lvl="1"/>
            <a:r>
              <a:rPr lang="cs-CZ" dirty="0"/>
              <a:t>21 dní/3 knihy</a:t>
            </a:r>
          </a:p>
          <a:p>
            <a:pPr lvl="1"/>
            <a:r>
              <a:rPr lang="cs-CZ" dirty="0"/>
              <a:t>cca. 2000 e-knih</a:t>
            </a:r>
          </a:p>
          <a:p>
            <a:pPr lvl="1"/>
            <a:r>
              <a:rPr lang="cs-CZ" dirty="0" err="1"/>
              <a:t>Shibboleth</a:t>
            </a:r>
            <a:endParaRPr lang="cs-CZ" dirty="0"/>
          </a:p>
          <a:p>
            <a:pPr lvl="1"/>
            <a:r>
              <a:rPr lang="cs-CZ" dirty="0"/>
              <a:t>využívají různé typy knihoven</a:t>
            </a:r>
          </a:p>
        </p:txBody>
      </p:sp>
      <p:pic>
        <p:nvPicPr>
          <p:cNvPr id="5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50" y="188640"/>
            <a:ext cx="20494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26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Levná-knihovna.cz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až na 14 dní + čtení v knihovně</a:t>
            </a:r>
          </a:p>
          <a:p>
            <a:r>
              <a:rPr lang="cs-CZ" dirty="0"/>
              <a:t>cca. 450 e-knih</a:t>
            </a:r>
          </a:p>
          <a:p>
            <a:r>
              <a:rPr lang="cs-CZ" dirty="0"/>
              <a:t>vydavatelství a nakl. Aleš Čeněk</a:t>
            </a:r>
          </a:p>
          <a:p>
            <a:r>
              <a:rPr lang="cs-CZ" dirty="0" err="1"/>
              <a:t>Shibboleth</a:t>
            </a:r>
            <a:r>
              <a:rPr lang="cs-CZ" dirty="0"/>
              <a:t> nebo </a:t>
            </a:r>
            <a:r>
              <a:rPr lang="cs-CZ" dirty="0" err="1"/>
              <a:t>proxy</a:t>
            </a:r>
            <a:endParaRPr lang="cs-CZ" dirty="0"/>
          </a:p>
          <a:p>
            <a:r>
              <a:rPr lang="cs-CZ" dirty="0"/>
              <a:t>vlastní DRM, čtečka pro Windows a webová čtečka, pouze on-line</a:t>
            </a:r>
          </a:p>
          <a:p>
            <a:r>
              <a:rPr lang="cs-CZ" dirty="0"/>
              <a:t>různé typy knihoven, hlavně odborné, např. </a:t>
            </a:r>
            <a:r>
              <a:rPr lang="cs-CZ" dirty="0">
                <a:hlinkClick r:id="rId2"/>
              </a:rPr>
              <a:t>PRAF UK</a:t>
            </a:r>
            <a:endParaRPr lang="cs-CZ" dirty="0"/>
          </a:p>
        </p:txBody>
      </p:sp>
      <p:pic>
        <p:nvPicPr>
          <p:cNvPr id="4" name="Picture 8" descr="https://www.levna-knihovna.cz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770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Flexibooks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výpůjčky na 31 dní nebo 1 rok</a:t>
            </a:r>
          </a:p>
          <a:p>
            <a:r>
              <a:rPr lang="cs-CZ" dirty="0"/>
              <a:t>cca. 720 e-knih</a:t>
            </a:r>
          </a:p>
          <a:p>
            <a:r>
              <a:rPr lang="cs-CZ" dirty="0"/>
              <a:t>Fraus, Portál, </a:t>
            </a:r>
            <a:r>
              <a:rPr lang="cs-CZ" dirty="0" err="1"/>
              <a:t>Grada</a:t>
            </a:r>
            <a:endParaRPr lang="cs-CZ" dirty="0"/>
          </a:p>
          <a:p>
            <a:r>
              <a:rPr lang="cs-CZ" dirty="0"/>
              <a:t>vlastní DRM, čtečky pro </a:t>
            </a:r>
            <a:r>
              <a:rPr lang="cs-CZ" dirty="0" err="1"/>
              <a:t>iOS</a:t>
            </a:r>
            <a:r>
              <a:rPr lang="cs-CZ" dirty="0"/>
              <a:t>, Android, Windows</a:t>
            </a:r>
          </a:p>
          <a:p>
            <a:r>
              <a:rPr lang="cs-CZ" dirty="0"/>
              <a:t>výpůjčka přes knihovníka</a:t>
            </a:r>
          </a:p>
          <a:p>
            <a:r>
              <a:rPr lang="cs-CZ" dirty="0"/>
              <a:t>odborné knihovny (např. </a:t>
            </a:r>
            <a:r>
              <a:rPr lang="cs-CZ" dirty="0">
                <a:hlinkClick r:id="rId2"/>
              </a:rPr>
              <a:t>UTB</a:t>
            </a:r>
            <a:r>
              <a:rPr lang="cs-CZ" dirty="0"/>
              <a:t>)</a:t>
            </a:r>
          </a:p>
        </p:txBody>
      </p:sp>
      <p:pic>
        <p:nvPicPr>
          <p:cNvPr id="4" name="Picture 4" descr="Fraus nakladatelství Plze&amp;ncaron; - Flexiboo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30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Publi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zaměřeno na obsah</a:t>
            </a:r>
          </a:p>
          <a:p>
            <a:pPr lvl="1"/>
            <a:r>
              <a:rPr lang="cs-CZ" dirty="0"/>
              <a:t>moderní učebnice s multimédii</a:t>
            </a:r>
          </a:p>
          <a:p>
            <a:pPr lvl="1"/>
            <a:r>
              <a:rPr lang="cs-CZ" dirty="0" err="1"/>
              <a:t>mknihy</a:t>
            </a:r>
            <a:r>
              <a:rPr lang="cs-CZ" dirty="0"/>
              <a:t> = moderní studijní materiály</a:t>
            </a:r>
          </a:p>
          <a:p>
            <a:r>
              <a:rPr lang="cs-CZ" dirty="0"/>
              <a:t>práce s HTML5</a:t>
            </a:r>
          </a:p>
          <a:p>
            <a:r>
              <a:rPr lang="cs-CZ" dirty="0"/>
              <a:t>cílí na školy</a:t>
            </a:r>
          </a:p>
          <a:p>
            <a:r>
              <a:rPr lang="cs-CZ" dirty="0"/>
              <a:t>různá rozhraní pro instituce</a:t>
            </a:r>
          </a:p>
          <a:p>
            <a:r>
              <a:rPr lang="cs-CZ" dirty="0"/>
              <a:t>aplikace pro Android a </a:t>
            </a:r>
            <a:r>
              <a:rPr lang="cs-CZ" dirty="0" err="1"/>
              <a:t>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9606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Pablikado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 Citace PRO</a:t>
            </a:r>
          </a:p>
          <a:p>
            <a:r>
              <a:rPr lang="cs-CZ" dirty="0"/>
              <a:t>možnost editace PDF</a:t>
            </a:r>
          </a:p>
          <a:p>
            <a:r>
              <a:rPr lang="cs-CZ" dirty="0"/>
              <a:t>cílí na</a:t>
            </a:r>
          </a:p>
          <a:p>
            <a:pPr lvl="1"/>
            <a:r>
              <a:rPr lang="cs-CZ" dirty="0"/>
              <a:t>akademickou sféru</a:t>
            </a:r>
          </a:p>
          <a:p>
            <a:pPr lvl="1"/>
            <a:r>
              <a:rPr lang="cs-CZ" dirty="0"/>
              <a:t>komerční sféru s odbornou literaturou</a:t>
            </a:r>
          </a:p>
          <a:p>
            <a:r>
              <a:rPr lang="cs-CZ" dirty="0"/>
              <a:t>různé druhy dokumentů</a:t>
            </a:r>
          </a:p>
          <a:p>
            <a:pPr lvl="1"/>
            <a:r>
              <a:rPr lang="cs-CZ" dirty="0"/>
              <a:t>cílem vznik databáze českých časopisů</a:t>
            </a:r>
          </a:p>
        </p:txBody>
      </p:sp>
      <p:pic>
        <p:nvPicPr>
          <p:cNvPr id="4" name="Picture 4" descr="Pablik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8382"/>
            <a:ext cx="2113349" cy="5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816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+ čtení v knihovně</a:t>
            </a:r>
          </a:p>
          <a:p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IP 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čtečka DRM</a:t>
            </a:r>
          </a:p>
          <a:p>
            <a:r>
              <a:rPr lang="cs-CZ" dirty="0"/>
              <a:t>všechny typy knihoven, hlavně odborné</a:t>
            </a:r>
          </a:p>
        </p:txBody>
      </p:sp>
      <p:pic>
        <p:nvPicPr>
          <p:cNvPr id="5" name="Picture 11" descr="e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427237" cy="13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 a nevýhody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2988" y="1196975"/>
          <a:ext cx="7921624" cy="5262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Kniha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e-kniha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čtení bez technického zařízení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musím mít technické zařízení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nezávislost na el. energii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závislost na el. energii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omezené množství knih s sebou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mohu</a:t>
                      </a:r>
                      <a:r>
                        <a:rPr lang="cs-CZ" sz="1400" baseline="0" dirty="0"/>
                        <a:t> mít celou knihovnu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/>
                        <a:t>složitá tvorba kopie, není</a:t>
                      </a:r>
                      <a:r>
                        <a:rPr lang="cs-CZ" sz="1400" baseline="0" dirty="0"/>
                        <a:t> identická s originálem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jednoduchá kopie, věrná kopie originálu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poznámky = zničení originálu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uživatelské poznámky, možnost stažení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není FT vyhledávání, jen obsah a rejstříky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možnost vyhledání ve FT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kniha je osobní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e-kniha je velmi</a:t>
                      </a:r>
                      <a:r>
                        <a:rPr lang="cs-CZ" sz="1400" baseline="0" dirty="0"/>
                        <a:t> neosobní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/>
                        <a:t>ztráta knihy = nutnost koupit novou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ztráta knihy =</a:t>
                      </a:r>
                      <a:r>
                        <a:rPr lang="cs-CZ" sz="1400" baseline="0" dirty="0"/>
                        <a:t> možnost stáhnout si znovu (licence)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omezený počet výtisků (dotisk)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neomezený počet výtisků (archiv)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papír má</a:t>
                      </a:r>
                      <a:r>
                        <a:rPr lang="cs-CZ" sz="1400" baseline="0" dirty="0"/>
                        <a:t> omezenou životnost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životnost e-dokumentu???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/>
                        <a:t>jen text a obrázky, chybí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aseline="0" dirty="0" err="1"/>
                        <a:t>interaktivita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text +</a:t>
                      </a:r>
                      <a:r>
                        <a:rPr lang="cs-CZ" sz="1400" baseline="0" dirty="0"/>
                        <a:t> rozšířený obsah, propojení s jinými el. dokumenty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půjčování knih - ano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půjčování e-knih – v začátcích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ebrary</a:t>
            </a:r>
            <a:r>
              <a:rPr lang="cs-CZ" dirty="0"/>
              <a:t> DASH!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+ čtení v knihovně</a:t>
            </a:r>
          </a:p>
          <a:p>
            <a:r>
              <a:rPr lang="cs-CZ" dirty="0"/>
              <a:t>Sedmá generace, Zlatý řez, Vyd. VŠCHT, Fond O. </a:t>
            </a:r>
            <a:r>
              <a:rPr lang="cs-CZ" dirty="0" err="1"/>
              <a:t>Motejla</a:t>
            </a:r>
            <a:endParaRPr lang="cs-CZ" dirty="0"/>
          </a:p>
          <a:p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IP 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čtečka</a:t>
            </a:r>
          </a:p>
          <a:p>
            <a:r>
              <a:rPr lang="cs-CZ" dirty="0"/>
              <a:t>NTK, UK v Praze</a:t>
            </a:r>
          </a:p>
        </p:txBody>
      </p:sp>
    </p:spTree>
    <p:extLst>
      <p:ext uri="{BB962C8B-B14F-4D97-AF65-F5344CB8AC3E}">
        <p14:creationId xmlns:p14="http://schemas.microsoft.com/office/powerpoint/2010/main" val="38988859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MKP - </a:t>
            </a:r>
            <a:r>
              <a:rPr lang="cs-CZ" sz="3200" dirty="0"/>
              <a:t>e-knihy do každé knihovny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980729"/>
            <a:ext cx="7777162" cy="5688360"/>
          </a:xfrm>
        </p:spPr>
        <p:txBody>
          <a:bodyPr/>
          <a:lstStyle/>
          <a:p>
            <a:r>
              <a:rPr lang="cs-CZ" sz="2800" dirty="0"/>
              <a:t>čtení pouze v knihovně</a:t>
            </a:r>
          </a:p>
          <a:p>
            <a:r>
              <a:rPr lang="cs-CZ" sz="2800" dirty="0"/>
              <a:t>e-knihy zdarma, marketingová spolupráce</a:t>
            </a:r>
          </a:p>
          <a:p>
            <a:r>
              <a:rPr lang="cs-CZ" sz="2800" dirty="0"/>
              <a:t>vydavatelé</a:t>
            </a:r>
          </a:p>
          <a:p>
            <a:pPr lvl="1"/>
            <a:r>
              <a:rPr lang="cs-CZ" sz="2000" dirty="0"/>
              <a:t>Academia, Jan </a:t>
            </a:r>
            <a:r>
              <a:rPr lang="cs-CZ" sz="2000" dirty="0" err="1"/>
              <a:t>Melvil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 a Aleš </a:t>
            </a:r>
            <a:r>
              <a:rPr lang="cs-CZ" sz="2000" dirty="0" err="1"/>
              <a:t>Prager</a:t>
            </a:r>
            <a:r>
              <a:rPr lang="cs-CZ" sz="2000" dirty="0"/>
              <a:t>, Univerzita Pardubice, P3K a vydavatelství VŠCHT</a:t>
            </a:r>
          </a:p>
          <a:p>
            <a:r>
              <a:rPr lang="cs-CZ" sz="2800" dirty="0"/>
              <a:t>12 knihoven</a:t>
            </a:r>
          </a:p>
          <a:p>
            <a:pPr lvl="1"/>
            <a:r>
              <a:rPr lang="cs-CZ" sz="2000" dirty="0"/>
              <a:t>Knihovna FSV UK, NKP, MKP, </a:t>
            </a:r>
            <a:r>
              <a:rPr lang="cs-CZ" sz="2000" dirty="0" err="1"/>
              <a:t>KnAV</a:t>
            </a:r>
            <a:r>
              <a:rPr lang="cs-CZ" sz="2000" dirty="0"/>
              <a:t> ČR, Jihočeské vědecká knihovna, Obecní knihovna Chrášťany, …</a:t>
            </a:r>
          </a:p>
          <a:p>
            <a:r>
              <a:rPr lang="cs-CZ" sz="2800" dirty="0">
                <a:hlinkClick r:id="rId2"/>
              </a:rPr>
              <a:t>více o projektu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25677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platformy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eMUNI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Munispace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další</a:t>
            </a:r>
            <a:endParaRPr lang="cs-CZ" dirty="0"/>
          </a:p>
          <a:p>
            <a:r>
              <a:rPr lang="cs-CZ" dirty="0"/>
              <a:t>EBSCO, </a:t>
            </a:r>
            <a:r>
              <a:rPr lang="cs-CZ" dirty="0" err="1"/>
              <a:t>BookJet</a:t>
            </a:r>
            <a:r>
              <a:rPr lang="cs-CZ" dirty="0"/>
              <a:t>, </a:t>
            </a:r>
            <a:r>
              <a:rPr lang="cs-CZ" dirty="0" err="1"/>
              <a:t>LitRes</a:t>
            </a:r>
            <a:endParaRPr lang="cs-CZ" dirty="0"/>
          </a:p>
          <a:p>
            <a:r>
              <a:rPr lang="en-US" dirty="0" err="1"/>
              <a:t>Publero</a:t>
            </a:r>
            <a:r>
              <a:rPr lang="en-US" dirty="0"/>
              <a:t>, 3M Cloud Library, </a:t>
            </a:r>
            <a:r>
              <a:rPr lang="en-US" dirty="0" err="1"/>
              <a:t>Wooky</a:t>
            </a:r>
            <a:r>
              <a:rPr lang="en-US" dirty="0"/>
              <a:t>, </a:t>
            </a:r>
            <a:r>
              <a:rPr lang="en-US" dirty="0" err="1"/>
              <a:t>Knihojed</a:t>
            </a:r>
            <a:r>
              <a:rPr lang="en-US" dirty="0"/>
              <a:t>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5225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Budoucnost e-knih v knihovnách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  <p:extLst>
      <p:ext uri="{BB962C8B-B14F-4D97-AF65-F5344CB8AC3E}">
        <p14:creationId xmlns:p14="http://schemas.microsoft.com/office/powerpoint/2010/main" val="41046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 e-knih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vydání knihy i v malém množství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knihy nejsou nikdy vyprodány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autoři nepotřebují vydavatele???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úprava textů na míru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demasifikace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např. poznámky vyučujících v učebnicích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vlastní poznámky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multimediální prvky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přístupnost pro postižené čtenáře</a:t>
            </a:r>
          </a:p>
          <a:p>
            <a:pPr eaLnBrk="1" hangingPunct="1">
              <a:lnSpc>
                <a:spcPct val="11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c36bcac95e41388ea0361145cd3dbb2b5f79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4702</TotalTime>
  <Words>2275</Words>
  <Application>Microsoft Office PowerPoint</Application>
  <PresentationFormat>Předvádění na obrazovce (4:3)</PresentationFormat>
  <Paragraphs>571</Paragraphs>
  <Slides>85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0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Kniha x e-kniha?</vt:lpstr>
      <vt:lpstr>Kniha</vt:lpstr>
      <vt:lpstr>e-kniha</vt:lpstr>
      <vt:lpstr>Další výklady e-knihy</vt:lpstr>
      <vt:lpstr>Specifický obsah</vt:lpstr>
      <vt:lpstr>Odkazy v tištěných knihách</vt:lpstr>
      <vt:lpstr>Výhody a nevýhody</vt:lpstr>
      <vt:lpstr>Výhody e-knih</vt:lpstr>
      <vt:lpstr>Výhody</vt:lpstr>
      <vt:lpstr>Nevýhody</vt:lpstr>
      <vt:lpstr>Problémy</vt:lpstr>
      <vt:lpstr>Pohled na e-knihy</vt:lpstr>
      <vt:lpstr>Prezentace aplikace PowerPoint</vt:lpstr>
      <vt:lpstr>Rozdělení knih</vt:lpstr>
      <vt:lpstr>Jaké by měly e-knihy být</vt:lpstr>
      <vt:lpstr>Vlastnosti e-knih</vt:lpstr>
      <vt:lpstr>Historie e-knih</vt:lpstr>
      <vt:lpstr>Současnost a budoucnost</vt:lpstr>
      <vt:lpstr>Ochrana e-knih</vt:lpstr>
      <vt:lpstr>DRM = Digital Rights Management</vt:lpstr>
      <vt:lpstr>Kritika DRM</vt:lpstr>
      <vt:lpstr>Druhy DRM</vt:lpstr>
      <vt:lpstr>Formáty</vt:lpstr>
      <vt:lpstr>Nejznámější formáty</vt:lpstr>
      <vt:lpstr>Nejznámější formáty</vt:lpstr>
      <vt:lpstr>Další formáty</vt:lpstr>
      <vt:lpstr>Zařízení pro čtení e-knih</vt:lpstr>
      <vt:lpstr>Možnosti přístupu k e-knihám</vt:lpstr>
      <vt:lpstr>Čtečky e-knih</vt:lpstr>
      <vt:lpstr>Čtečky s Androidem</vt:lpstr>
      <vt:lpstr>Technologie e-ink</vt:lpstr>
      <vt:lpstr>Amazon Kindle</vt:lpstr>
      <vt:lpstr>Kindle Paperwhite - podsvícení</vt:lpstr>
      <vt:lpstr>Další čtečky</vt:lpstr>
      <vt:lpstr>Tablety</vt:lpstr>
      <vt:lpstr>Kindle Fire HD6,8,10, HDX 8.9</vt:lpstr>
      <vt:lpstr>Nook</vt:lpstr>
      <vt:lpstr>Shrnutí</vt:lpstr>
      <vt:lpstr>Legislativa</vt:lpstr>
      <vt:lpstr>Autorský zákon</vt:lpstr>
      <vt:lpstr>Nakládání s e-knihami</vt:lpstr>
      <vt:lpstr>Prezentace aplikace PowerPoint</vt:lpstr>
      <vt:lpstr>Půjčování čteček</vt:lpstr>
      <vt:lpstr>Co chce čtenář</vt:lpstr>
      <vt:lpstr>Očekávání čtenáře</vt:lpstr>
      <vt:lpstr>Cena</vt:lpstr>
      <vt:lpstr>Fenomén pirátství dle T. Řeháka</vt:lpstr>
      <vt:lpstr>Obchodní model</vt:lpstr>
      <vt:lpstr>Prodej e-knih online</vt:lpstr>
      <vt:lpstr>Volně dostupné e-knihy</vt:lpstr>
      <vt:lpstr>Google Books</vt:lpstr>
      <vt:lpstr>OAPEN</vt:lpstr>
      <vt:lpstr>HathiTrust</vt:lpstr>
      <vt:lpstr>OpenLibrary</vt:lpstr>
      <vt:lpstr>Gutenberg</vt:lpstr>
      <vt:lpstr>Další zdroje</vt:lpstr>
      <vt:lpstr>Situace  v knihovnách</vt:lpstr>
      <vt:lpstr>Aktuální situace v ČR</vt:lpstr>
      <vt:lpstr>Český trh</vt:lpstr>
      <vt:lpstr>Statistiky e-knih</vt:lpstr>
      <vt:lpstr>Statistiky SČKN - 2014</vt:lpstr>
      <vt:lpstr>Statistiky SČKN - 2015</vt:lpstr>
      <vt:lpstr>Zkušenosti knihoven</vt:lpstr>
      <vt:lpstr>Digitalizace a nové služby knihoven</vt:lpstr>
      <vt:lpstr>Půjčování čteček</vt:lpstr>
      <vt:lpstr>Půjčování e-knih</vt:lpstr>
      <vt:lpstr>Problémy</vt:lpstr>
      <vt:lpstr>Zásadní otázka - dodávání obsahu</vt:lpstr>
      <vt:lpstr>Modely v akademické sféře</vt:lpstr>
      <vt:lpstr>Jednání s vydavateli</vt:lpstr>
      <vt:lpstr>M. Lippert (e-Reading)</vt:lpstr>
      <vt:lpstr>Výpůjčky</vt:lpstr>
      <vt:lpstr>eReading</vt:lpstr>
      <vt:lpstr>Levná-knihovna.cz</vt:lpstr>
      <vt:lpstr>Flexibooks</vt:lpstr>
      <vt:lpstr>Publi</vt:lpstr>
      <vt:lpstr>Pablikado</vt:lpstr>
      <vt:lpstr>ebrary</vt:lpstr>
      <vt:lpstr>ebrary DASH!</vt:lpstr>
      <vt:lpstr>MKP - e-knihy do každé knihovny </vt:lpstr>
      <vt:lpstr>Další platformy</vt:lpstr>
      <vt:lpstr>Příklady ze zahraničí</vt:lpstr>
      <vt:lpstr>Budoucnost e-knih v knihovnách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198</cp:revision>
  <dcterms:created xsi:type="dcterms:W3CDTF">2008-06-02T21:04:14Z</dcterms:created>
  <dcterms:modified xsi:type="dcterms:W3CDTF">2017-10-05T13:57:48Z</dcterms:modified>
</cp:coreProperties>
</file>