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605" r:id="rId3"/>
    <p:sldId id="562" r:id="rId4"/>
    <p:sldId id="561" r:id="rId5"/>
    <p:sldId id="563" r:id="rId6"/>
    <p:sldId id="566" r:id="rId7"/>
    <p:sldId id="565" r:id="rId8"/>
    <p:sldId id="540" r:id="rId9"/>
    <p:sldId id="542" r:id="rId10"/>
    <p:sldId id="543" r:id="rId11"/>
    <p:sldId id="545" r:id="rId12"/>
    <p:sldId id="567" r:id="rId13"/>
    <p:sldId id="544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3" r:id="rId22"/>
    <p:sldId id="557" r:id="rId23"/>
    <p:sldId id="555" r:id="rId24"/>
    <p:sldId id="556" r:id="rId25"/>
    <p:sldId id="558" r:id="rId26"/>
    <p:sldId id="559" r:id="rId27"/>
    <p:sldId id="603" r:id="rId28"/>
    <p:sldId id="560" r:id="rId29"/>
    <p:sldId id="602" r:id="rId30"/>
    <p:sldId id="570" r:id="rId31"/>
    <p:sldId id="571" r:id="rId32"/>
    <p:sldId id="572" r:id="rId33"/>
    <p:sldId id="573" r:id="rId34"/>
    <p:sldId id="574" r:id="rId35"/>
    <p:sldId id="575" r:id="rId36"/>
    <p:sldId id="576" r:id="rId37"/>
    <p:sldId id="577" r:id="rId38"/>
    <p:sldId id="578" r:id="rId39"/>
    <p:sldId id="580" r:id="rId40"/>
    <p:sldId id="581" r:id="rId41"/>
    <p:sldId id="582" r:id="rId42"/>
    <p:sldId id="583" r:id="rId43"/>
    <p:sldId id="584" r:id="rId44"/>
    <p:sldId id="585" r:id="rId45"/>
    <p:sldId id="586" r:id="rId46"/>
    <p:sldId id="587" r:id="rId47"/>
    <p:sldId id="588" r:id="rId48"/>
    <p:sldId id="589" r:id="rId49"/>
    <p:sldId id="590" r:id="rId50"/>
    <p:sldId id="591" r:id="rId51"/>
    <p:sldId id="592" r:id="rId52"/>
    <p:sldId id="593" r:id="rId53"/>
    <p:sldId id="594" r:id="rId54"/>
    <p:sldId id="595" r:id="rId55"/>
    <p:sldId id="596" r:id="rId56"/>
    <p:sldId id="597" r:id="rId57"/>
    <p:sldId id="598" r:id="rId58"/>
    <p:sldId id="599" r:id="rId59"/>
    <p:sldId id="600" r:id="rId60"/>
    <p:sldId id="601" r:id="rId61"/>
    <p:sldId id="554" r:id="rId62"/>
    <p:sldId id="568" r:id="rId63"/>
  </p:sldIdLst>
  <p:sldSz cx="9144000" cy="6858000" type="screen4x3"/>
  <p:notesSz cx="6669088" cy="9928225"/>
  <p:custDataLst>
    <p:tags r:id="rId6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3366FF"/>
    <a:srgbClr val="FFFF00"/>
    <a:srgbClr val="36E200"/>
    <a:srgbClr val="6FDE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7" d="100"/>
          <a:sy n="77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91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C71AC6-6FE5-422B-A64B-59AF4C80A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2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E0E5FD-AE57-49A9-993B-C0A12B82F8DF}" type="slidenum">
              <a:rPr lang="ru-RU" altLang="cs-CZ" smtClean="0"/>
              <a:pPr eaLnBrk="1" hangingPunct="1"/>
              <a:t>1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136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7</a:t>
            </a:fld>
            <a:endParaRPr lang="ru-RU" alt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189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29</a:t>
            </a:fld>
            <a:endParaRPr lang="ru-RU" alt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5827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13C4D06-DF38-48F0-870E-E1DF6004F9EB}" type="slidenum">
              <a:rPr lang="ru-RU" sz="1200"/>
              <a:pPr algn="r" eaLnBrk="1" hangingPunct="1"/>
              <a:t>62</a:t>
            </a:fld>
            <a:endParaRPr lang="ru-RU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2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88899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4456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8676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31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2426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29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1693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4915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84680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70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4366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873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" TargetMode="External"/><Relationship Id="rId2" Type="http://schemas.openxmlformats.org/officeDocument/2006/relationships/hyperlink" Target="http://apps.webofknowledge.com/WOS_GeneralSearch_input.do?highlighted_tab=WOS&amp;product=WOS&amp;last_prod=WOS&amp;search_mode=GeneralSe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p://scholar.googl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Hirsch%C5%AFv_inde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webofknowledge.com/summary.do?product=WOS&amp;parentProduct=WOS&amp;search_mode=DaisyOneClickSearch&amp;qid=7&amp;SID=E4qkWXHCEqrOE9CHgrc&amp;colName=WOS&amp;page=1&amp;action=sort&amp;sortBy=LC.D;PY.D;AU.A.en;SO.A.en;VL.D;PG.A&amp;showFirstPage=1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.cz/FrontClanek.aspx?idsekce=956" TargetMode="External"/><Relationship Id="rId2" Type="http://schemas.openxmlformats.org/officeDocument/2006/relationships/hyperlink" Target="http://admin-apps.webofknowledge.com/JCR/JCR?&amp;locale=c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vsb.cz/kurzy/uvod/20.html" TargetMode="External"/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s.muni.cz/th/64913/ff_m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1. prosince 2017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solidFill>
                  <a:schemeClr val="bg1"/>
                </a:solidFill>
                <a:latin typeface="Verdana" pitchFamily="34" charset="0"/>
              </a:rPr>
              <a:t>8. </a:t>
            </a:r>
            <a:r>
              <a:rPr lang="cs-CZ" altLang="cs-CZ" sz="2000" b="1" dirty="0">
                <a:solidFill>
                  <a:schemeClr val="bg1"/>
                </a:solidFill>
              </a:rPr>
              <a:t>Měření výkonnosti vědy, problematika citací a plagiátorství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Scientometrie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/>
              <a:t>měření výkonnosti vědy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dnes význam pro rozdělování financí</a:t>
            </a:r>
          </a:p>
          <a:p>
            <a:pPr>
              <a:lnSpc>
                <a:spcPct val="110000"/>
              </a:lnSpc>
            </a:pPr>
            <a:r>
              <a:rPr lang="cs-CZ" altLang="cs-CZ"/>
              <a:t>kvantitativní i kvalitativní metoda</a:t>
            </a:r>
          </a:p>
          <a:p>
            <a:pPr>
              <a:lnSpc>
                <a:spcPct val="110000"/>
              </a:lnSpc>
            </a:pPr>
            <a:r>
              <a:rPr lang="cs-CZ" altLang="cs-CZ"/>
              <a:t>sleduje a hodnotí komunikaci ve vědě</a:t>
            </a:r>
          </a:p>
          <a:p>
            <a:pPr>
              <a:lnSpc>
                <a:spcPct val="110000"/>
              </a:lnSpc>
            </a:pPr>
            <a:r>
              <a:rPr lang="cs-CZ" altLang="cs-CZ"/>
              <a:t>základní interakcí = citace</a:t>
            </a:r>
          </a:p>
          <a:p>
            <a:pPr>
              <a:lnSpc>
                <a:spcPct val="110000"/>
              </a:lnSpc>
            </a:pPr>
            <a:r>
              <a:rPr lang="cs-CZ" altLang="cs-CZ"/>
              <a:t>nástroje = citační rejstříky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hlinkClick r:id="rId2"/>
              </a:rPr>
              <a:t>Web of Science </a:t>
            </a:r>
            <a:r>
              <a:rPr lang="cs-CZ" altLang="cs-CZ"/>
              <a:t>(WoK, Thomson Reuters)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hlinkClick r:id="rId3"/>
              </a:rPr>
              <a:t>Scopus</a:t>
            </a:r>
            <a:r>
              <a:rPr lang="cs-CZ" altLang="cs-CZ"/>
              <a:t> (Elsevier)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další: </a:t>
            </a:r>
            <a:r>
              <a:rPr lang="cs-CZ" altLang="cs-CZ">
                <a:hlinkClick r:id="rId4"/>
              </a:rPr>
              <a:t>Google Scholar</a:t>
            </a:r>
            <a:r>
              <a:rPr lang="cs-CZ" altLang="cs-CZ"/>
              <a:t>, oborový PubMed,...</a:t>
            </a:r>
          </a:p>
          <a:p>
            <a:pPr>
              <a:lnSpc>
                <a:spcPct val="110000"/>
              </a:lnSpc>
            </a:pPr>
            <a:r>
              <a:rPr lang="cs-CZ" altLang="cs-CZ"/>
              <a:t>citační analýza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Bibliometrie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často zaměňována s IM a SM</a:t>
            </a:r>
          </a:p>
          <a:p>
            <a:pPr lvl="1"/>
            <a:r>
              <a:rPr lang="cs-CZ" altLang="cs-CZ"/>
              <a:t>jejich metodologický aparát je z BM</a:t>
            </a:r>
          </a:p>
          <a:p>
            <a:r>
              <a:rPr lang="cs-CZ" altLang="cs-CZ"/>
              <a:t>kvantitativní metody</a:t>
            </a:r>
          </a:p>
          <a:p>
            <a:r>
              <a:rPr lang="cs-CZ" altLang="cs-CZ"/>
              <a:t>zabývá se</a:t>
            </a:r>
          </a:p>
          <a:p>
            <a:pPr lvl="1"/>
            <a:r>
              <a:rPr lang="cs-CZ" altLang="cs-CZ"/>
              <a:t>produkce, rozšiřování a užití zaznamenaných informací</a:t>
            </a:r>
          </a:p>
          <a:p>
            <a:pPr lvl="1"/>
            <a:r>
              <a:rPr lang="cs-CZ" altLang="cs-CZ"/>
              <a:t>aplikace do odhadů vývoje</a:t>
            </a:r>
          </a:p>
          <a:p>
            <a:pPr lvl="1"/>
            <a:r>
              <a:rPr lang="cs-CZ" altLang="cs-CZ"/>
              <a:t>aplikace do rozhodovacích procesů</a:t>
            </a:r>
          </a:p>
          <a:p>
            <a:r>
              <a:rPr lang="cs-CZ" altLang="cs-CZ"/>
              <a:t>citační a publikační analýzy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Webová analytika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sledování užití e-dokumentů na internetu</a:t>
            </a:r>
          </a:p>
          <a:p>
            <a:r>
              <a:rPr lang="cs-CZ" dirty="0"/>
              <a:t>často zobecňována na návštěvnost webových stránek</a:t>
            </a:r>
          </a:p>
          <a:p>
            <a:pPr lvl="1"/>
            <a:r>
              <a:rPr lang="cs-CZ" dirty="0"/>
              <a:t>ale také stažení a užití e-dokumentů</a:t>
            </a:r>
          </a:p>
          <a:p>
            <a:r>
              <a:rPr lang="cs-CZ" dirty="0"/>
              <a:t>různé parametry</a:t>
            </a:r>
          </a:p>
          <a:p>
            <a:pPr lvl="1"/>
            <a:r>
              <a:rPr lang="cs-CZ" dirty="0"/>
              <a:t>geografické hledisko, opakované přístupy, unikátní přístupy,...</a:t>
            </a:r>
          </a:p>
          <a:p>
            <a:r>
              <a:rPr lang="cs-CZ" dirty="0"/>
              <a:t>Google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/>
              <a:t>interní statistiky systémů </a:t>
            </a:r>
            <a:r>
              <a:rPr lang="cs-CZ" dirty="0">
                <a:sym typeface="Wingdings"/>
              </a:rPr>
              <a:t></a:t>
            </a:r>
            <a:r>
              <a:rPr lang="en-US" dirty="0"/>
              <a:t>big data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895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Publikační analýza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/>
              <a:t>matematicko-statistická metoda</a:t>
            </a:r>
          </a:p>
          <a:p>
            <a:pPr>
              <a:lnSpc>
                <a:spcPct val="110000"/>
              </a:lnSpc>
            </a:pPr>
            <a:r>
              <a:rPr lang="cs-CZ" altLang="cs-CZ"/>
              <a:t>využívá se v bibliometrii</a:t>
            </a:r>
          </a:p>
          <a:p>
            <a:pPr>
              <a:lnSpc>
                <a:spcPct val="110000"/>
              </a:lnSpc>
            </a:pPr>
            <a:r>
              <a:rPr lang="cs-CZ" altLang="cs-CZ"/>
              <a:t>zabývá se kvantitativním měřením produkce literatury, vyhodnocuje se: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vědní oblast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periodicita </a:t>
            </a:r>
            <a:r>
              <a:rPr lang="cs-CZ" altLang="cs-CZ" sz="1800"/>
              <a:t>(jak často vychází)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druhy vědecké literatury</a:t>
            </a:r>
            <a:r>
              <a:rPr lang="cs-CZ" altLang="cs-CZ" sz="1800"/>
              <a:t> (jaké druhy jsou pro danou oblast typické)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autor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časopisy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instituce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geografická oblast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Citační analýza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/>
              <a:t>viditelnost v oblasti vědy</a:t>
            </a:r>
          </a:p>
          <a:p>
            <a:pPr>
              <a:lnSpc>
                <a:spcPct val="110000"/>
              </a:lnSpc>
            </a:pPr>
            <a:r>
              <a:rPr lang="cs-CZ" altLang="cs-CZ"/>
              <a:t>vztahy mezi autory, dokumenty a vědními obory</a:t>
            </a:r>
          </a:p>
          <a:p>
            <a:pPr>
              <a:lnSpc>
                <a:spcPct val="110000"/>
              </a:lnSpc>
            </a:pPr>
            <a:r>
              <a:rPr lang="cs-CZ" altLang="cs-CZ"/>
              <a:t>pomocí bibliografických citací a referencí</a:t>
            </a:r>
          </a:p>
          <a:p>
            <a:pPr>
              <a:lnSpc>
                <a:spcPct val="110000"/>
              </a:lnSpc>
            </a:pPr>
            <a:r>
              <a:rPr lang="cs-CZ" altLang="cs-CZ"/>
              <a:t>co se zkoumá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citovanost dokumentů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četnost citací v dokumentech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obsahová souvislost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citační vazby (témata, směry, počty,...)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vytváření citačních sítí a grafů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Citační analýza - cíle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mapování vědy</a:t>
            </a:r>
          </a:p>
          <a:p>
            <a:r>
              <a:rPr lang="cs-CZ" altLang="cs-CZ"/>
              <a:t>určení vývoje jednotlivých vědních disciplín</a:t>
            </a:r>
          </a:p>
          <a:p>
            <a:pPr lvl="1"/>
            <a:r>
              <a:rPr lang="cs-CZ" altLang="cs-CZ"/>
              <a:t>potenciál oboru</a:t>
            </a:r>
          </a:p>
          <a:p>
            <a:pPr lvl="1"/>
            <a:r>
              <a:rPr lang="cs-CZ" altLang="cs-CZ"/>
              <a:t>trendy oboru</a:t>
            </a:r>
          </a:p>
          <a:p>
            <a:pPr lvl="1"/>
            <a:r>
              <a:rPr lang="cs-CZ" altLang="cs-CZ"/>
              <a:t>...</a:t>
            </a:r>
          </a:p>
          <a:p>
            <a:r>
              <a:rPr lang="cs-CZ" altLang="cs-CZ"/>
              <a:t>vymezení jádra oboru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Interpretace citačních analýz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výkonnost vědy</a:t>
            </a:r>
          </a:p>
          <a:p>
            <a:r>
              <a:rPr lang="cs-CZ" altLang="cs-CZ"/>
              <a:t>odborná kvalita</a:t>
            </a:r>
          </a:p>
          <a:p>
            <a:r>
              <a:rPr lang="cs-CZ" altLang="cs-CZ"/>
              <a:t>vliv</a:t>
            </a:r>
          </a:p>
          <a:p>
            <a:r>
              <a:rPr lang="cs-CZ" altLang="cs-CZ"/>
              <a:t>dopad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Význam CA pro praxi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optimalizace informačních toků</a:t>
            </a:r>
          </a:p>
          <a:p>
            <a:r>
              <a:rPr lang="cs-CZ" altLang="cs-CZ"/>
              <a:t>profilování knihovních fondů</a:t>
            </a:r>
          </a:p>
          <a:p>
            <a:r>
              <a:rPr lang="cs-CZ" altLang="cs-CZ"/>
              <a:t>hodnocení vědy</a:t>
            </a:r>
          </a:p>
          <a:p>
            <a:pPr lvl="1"/>
            <a:r>
              <a:rPr lang="cs-CZ" altLang="cs-CZ"/>
              <a:t>nemělo by jít o jedinou metodu hodnocení vědy!!!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Rizika a omezení citačních analýz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jednoznačná identifikace autora </a:t>
            </a:r>
          </a:p>
          <a:p>
            <a:pPr lvl="1"/>
            <a:r>
              <a:rPr lang="cs-CZ" altLang="cs-CZ" dirty="0"/>
              <a:t>Jan Novák, Pavel Novotný,...</a:t>
            </a:r>
          </a:p>
          <a:p>
            <a:pPr lvl="1"/>
            <a:r>
              <a:rPr lang="cs-CZ" altLang="cs-CZ" dirty="0"/>
              <a:t>rejstříky autorů (VIAF, Soubory NA,...)</a:t>
            </a:r>
          </a:p>
          <a:p>
            <a:r>
              <a:rPr lang="cs-CZ" altLang="cs-CZ" dirty="0"/>
              <a:t> jednoznačná identifikace instituce</a:t>
            </a:r>
          </a:p>
          <a:p>
            <a:r>
              <a:rPr lang="cs-CZ" altLang="cs-CZ" dirty="0"/>
              <a:t>míra vzájemné spolupráce</a:t>
            </a:r>
          </a:p>
          <a:p>
            <a:pPr lvl="1"/>
            <a:r>
              <a:rPr lang="cs-CZ" altLang="cs-CZ" dirty="0"/>
              <a:t>kdo se jakou měrou podílel, např. problém neaktivních spoluautorů</a:t>
            </a:r>
          </a:p>
          <a:p>
            <a:pPr lvl="2"/>
            <a:r>
              <a:rPr lang="cs-CZ" altLang="cs-CZ" dirty="0"/>
              <a:t>automatické přidávání vedoucích pracovníků do spoluautorů</a:t>
            </a:r>
          </a:p>
          <a:p>
            <a:pPr lvl="1"/>
            <a:r>
              <a:rPr lang="cs-CZ" altLang="cs-CZ" dirty="0"/>
              <a:t>problémy nedodržování citační etiky</a:t>
            </a:r>
          </a:p>
          <a:p>
            <a:pPr lvl="2"/>
            <a:r>
              <a:rPr lang="cs-CZ" altLang="cs-CZ" dirty="0" err="1"/>
              <a:t>autocitace</a:t>
            </a:r>
            <a:r>
              <a:rPr lang="cs-CZ" altLang="cs-CZ" dirty="0"/>
              <a:t>, bezdůvodné citování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typologie dokumentů</a:t>
            </a:r>
          </a:p>
          <a:p>
            <a:pPr lvl="1"/>
            <a:r>
              <a:rPr lang="cs-CZ" altLang="cs-CZ"/>
              <a:t>dnes diverzifikace dokumentů</a:t>
            </a:r>
          </a:p>
          <a:p>
            <a:r>
              <a:rPr lang="cs-CZ" altLang="cs-CZ"/>
              <a:t>rozbory textu</a:t>
            </a:r>
          </a:p>
          <a:p>
            <a:pPr lvl="1"/>
            <a:r>
              <a:rPr lang="cs-CZ" altLang="cs-CZ"/>
              <a:t>homonyma, synonyma, zkratky,...</a:t>
            </a:r>
          </a:p>
          <a:p>
            <a:r>
              <a:rPr lang="cs-CZ" altLang="cs-CZ"/>
              <a:t>vliv oborů</a:t>
            </a:r>
          </a:p>
          <a:p>
            <a:pPr lvl="1"/>
            <a:r>
              <a:rPr lang="cs-CZ" altLang="cs-CZ"/>
              <a:t>vyšší citovanost na pomezí oborů</a:t>
            </a:r>
          </a:p>
          <a:p>
            <a:pPr lvl="1"/>
            <a:r>
              <a:rPr lang="cs-CZ" altLang="cs-CZ"/>
              <a:t>různé zvyklosti citování v oborech</a:t>
            </a:r>
          </a:p>
          <a:p>
            <a:pPr lvl="2"/>
            <a:r>
              <a:rPr lang="cs-CZ" altLang="cs-CZ"/>
              <a:t>v některých oborech se lze prosadit jednodušeji</a:t>
            </a:r>
          </a:p>
          <a:p>
            <a:r>
              <a:rPr lang="cs-CZ" altLang="cs-CZ"/>
              <a:t>forma textů</a:t>
            </a:r>
          </a:p>
          <a:p>
            <a:pPr lvl="1"/>
            <a:r>
              <a:rPr lang="cs-CZ" altLang="cs-CZ"/>
              <a:t>přehledové články = vyšší citovanost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Rizika a omezení citačních analýz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dirty="0" smtClean="0"/>
              <a:t>Věda</a:t>
            </a:r>
            <a:br>
              <a:rPr lang="cs-CZ" sz="9600" b="1" dirty="0" smtClean="0"/>
            </a:br>
            <a:r>
              <a:rPr lang="cs-CZ" sz="2400" b="1" dirty="0" smtClean="0"/>
              <a:t>a</a:t>
            </a:r>
            <a:endParaRPr lang="cs-CZ" sz="9600" b="1" dirty="0"/>
          </a:p>
          <a:p>
            <a:pPr algn="ctr">
              <a:buFontTx/>
              <a:buNone/>
            </a:pPr>
            <a:r>
              <a:rPr lang="cs-CZ" sz="8000" b="1" dirty="0" smtClean="0">
                <a:solidFill>
                  <a:srgbClr val="008000"/>
                </a:solidFill>
              </a:rPr>
              <a:t>výzkum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4100622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Rizika a omezení citačních analýz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600"/>
              <a:t>role inovátorů a popularizátorů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kdo je důležitější???, obě skupiny stejně!!!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nezaznamenané myšlenky a citování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konzultace, diskuze,...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negativní citace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např. nekvalitní dílo a odezva v podobě mnoha recencí), dle výzkumů zanedbatelné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úřednická chyba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technická omezení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problém citecrawlingu = dolování citací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dostupnost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Open Access – vyšší citovanost!!!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Citační rejstříky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nástroj citační analýzy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sledování a evidence citací + jejich počet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cíle CR: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mapování vědy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zjištění prestiže (časopisy, autoři, obory, instituce, výzkumné týmy,...)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různé podoby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minimum: seznam publikovaných článků s výčtem citací za určité období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infozdroj s údaji o propojení dokumentů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citační DB s nástroji citační analýzy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Druhy citačních rejstříků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latin typeface="Arial" charset="0"/>
              </a:rPr>
              <a:t>polytematické</a:t>
            </a:r>
          </a:p>
          <a:p>
            <a:pPr lvl="1"/>
            <a:r>
              <a:rPr lang="cs-CZ" altLang="cs-CZ">
                <a:latin typeface="Arial" charset="0"/>
              </a:rPr>
              <a:t>více oblastí</a:t>
            </a:r>
          </a:p>
          <a:p>
            <a:pPr lvl="1"/>
            <a:r>
              <a:rPr lang="cs-CZ" altLang="cs-CZ">
                <a:latin typeface="Arial" charset="0"/>
              </a:rPr>
              <a:t>CR ve Web of Science</a:t>
            </a:r>
          </a:p>
          <a:p>
            <a:pPr lvl="2"/>
            <a:r>
              <a:rPr lang="cs-CZ" altLang="cs-CZ">
                <a:latin typeface="Arial" charset="0"/>
              </a:rPr>
              <a:t>SCI - Science Citation Index (1961)</a:t>
            </a:r>
          </a:p>
          <a:p>
            <a:pPr lvl="2"/>
            <a:r>
              <a:rPr lang="cs-CZ" altLang="cs-CZ">
                <a:latin typeface="Arial" charset="0"/>
              </a:rPr>
              <a:t>SSCI – Social Science Citation Index (1969)</a:t>
            </a:r>
          </a:p>
          <a:p>
            <a:pPr lvl="2"/>
            <a:r>
              <a:rPr lang="cs-CZ" altLang="cs-CZ">
                <a:latin typeface="Arial" charset="0"/>
              </a:rPr>
              <a:t>AHCI – Arts and Humanities Citation Index (1978)</a:t>
            </a:r>
          </a:p>
          <a:p>
            <a:pPr lvl="2"/>
            <a:r>
              <a:rPr lang="cs-CZ" altLang="cs-CZ">
                <a:latin typeface="Arial" charset="0"/>
              </a:rPr>
              <a:t>analytické výsledky v DB Journal Citation Reports</a:t>
            </a:r>
          </a:p>
          <a:p>
            <a:pPr lvl="1"/>
            <a:r>
              <a:rPr lang="cs-CZ" altLang="cs-CZ">
                <a:latin typeface="Arial" charset="0"/>
              </a:rPr>
              <a:t>CR ve Scopusu</a:t>
            </a:r>
          </a:p>
          <a:p>
            <a:r>
              <a:rPr lang="cs-CZ" altLang="cs-CZ">
                <a:latin typeface="Arial" charset="0"/>
              </a:rPr>
              <a:t>oborové</a:t>
            </a:r>
          </a:p>
          <a:p>
            <a:pPr lvl="1"/>
            <a:r>
              <a:rPr lang="cs-CZ" altLang="cs-CZ">
                <a:latin typeface="Arial" charset="0"/>
              </a:rPr>
              <a:t>pouze 1 obor + příbuzné</a:t>
            </a:r>
          </a:p>
          <a:p>
            <a:pPr lvl="1"/>
            <a:r>
              <a:rPr lang="cs-CZ" altLang="cs-CZ">
                <a:latin typeface="Arial" charset="0"/>
              </a:rPr>
              <a:t>CR v Medline nebo NASA ADS</a:t>
            </a:r>
          </a:p>
          <a:p>
            <a:pPr lvl="1"/>
            <a:r>
              <a:rPr lang="cs-CZ" altLang="cs-CZ">
                <a:latin typeface="Arial" charset="0"/>
              </a:rPr>
              <a:t>...</a:t>
            </a:r>
          </a:p>
          <a:p>
            <a:pPr lvl="1"/>
            <a:endParaRPr lang="cs-CZ" altLang="cs-CZ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Indikátory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důležité pro kvantitu</a:t>
            </a:r>
          </a:p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dnes velké množství, vyvíjejí se nové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latin typeface="Arial" charset="0"/>
              </a:rPr>
              <a:t>problémy stávajících identifikátorů</a:t>
            </a:r>
          </a:p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širší uplatnění v přírodních vědách</a:t>
            </a:r>
          </a:p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pro společenské vědy jen omezeně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latin typeface="Arial" charset="0"/>
              </a:rPr>
              <a:t>jiné formy komunikace, jiné typy publikací, jiný poločas rozpadu, může být regionální vymezení (např. výzkumy chování např. v ČR)</a:t>
            </a:r>
          </a:p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3 úrovně uplatnění indikátorů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latin typeface="Arial" charset="0"/>
              </a:rPr>
              <a:t>mikro (autor, článek), </a:t>
            </a:r>
            <a:r>
              <a:rPr lang="cs-CZ" altLang="cs-CZ" dirty="0" err="1">
                <a:latin typeface="Arial" charset="0"/>
              </a:rPr>
              <a:t>mezo</a:t>
            </a:r>
            <a:r>
              <a:rPr lang="cs-CZ" altLang="cs-CZ" dirty="0">
                <a:latin typeface="Arial" charset="0"/>
              </a:rPr>
              <a:t> (tým, instituce), makro (stát, region)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Druhy indikátorů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dirty="0" err="1"/>
              <a:t>impact</a:t>
            </a:r>
            <a:r>
              <a:rPr lang="cs-CZ" altLang="cs-CZ" dirty="0"/>
              <a:t> </a:t>
            </a:r>
            <a:r>
              <a:rPr lang="cs-CZ" altLang="cs-CZ" dirty="0" err="1"/>
              <a:t>factor</a:t>
            </a:r>
            <a:r>
              <a:rPr lang="cs-CZ" altLang="cs-CZ" dirty="0"/>
              <a:t> (</a:t>
            </a:r>
            <a:r>
              <a:rPr lang="cs-CZ" altLang="cs-CZ" dirty="0" err="1"/>
              <a:t>Journal</a:t>
            </a:r>
            <a:r>
              <a:rPr lang="cs-CZ" altLang="cs-CZ" dirty="0"/>
              <a:t> </a:t>
            </a:r>
            <a:r>
              <a:rPr lang="cs-CZ" altLang="cs-CZ" dirty="0" err="1"/>
              <a:t>Impact</a:t>
            </a:r>
            <a:r>
              <a:rPr lang="cs-CZ" altLang="cs-CZ" dirty="0"/>
              <a:t> </a:t>
            </a:r>
            <a:r>
              <a:rPr lang="cs-CZ" altLang="cs-CZ" dirty="0" err="1"/>
              <a:t>Factor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jeden z nejstarších</a:t>
            </a:r>
          </a:p>
          <a:p>
            <a:pPr lvl="1"/>
            <a:r>
              <a:rPr lang="cs-CZ" altLang="cs-CZ" dirty="0"/>
              <a:t>kritizovaný </a:t>
            </a:r>
            <a:r>
              <a:rPr lang="cs-CZ" altLang="cs-CZ" sz="1800" dirty="0"/>
              <a:t>(</a:t>
            </a:r>
            <a:r>
              <a:rPr lang="cs-CZ" altLang="cs-CZ" sz="1800" dirty="0">
                <a:hlinkClick r:id="rId2"/>
              </a:rPr>
              <a:t>viz Boudová - Vavříková</a:t>
            </a:r>
            <a:r>
              <a:rPr lang="cs-CZ" altLang="cs-CZ" sz="1800" dirty="0"/>
              <a:t>)</a:t>
            </a:r>
            <a:r>
              <a:rPr lang="cs-CZ" altLang="cs-CZ" dirty="0"/>
              <a:t>, ale stále uznávaný</a:t>
            </a:r>
          </a:p>
          <a:p>
            <a:pPr lvl="1"/>
            <a:r>
              <a:rPr lang="cs-CZ" altLang="cs-CZ" dirty="0"/>
              <a:t>pouze na časopisy</a:t>
            </a:r>
          </a:p>
          <a:p>
            <a:pPr lvl="2"/>
            <a:r>
              <a:rPr lang="cs-CZ" altLang="cs-CZ" dirty="0"/>
              <a:t>kolik citací bude mít článek, pokud ho publikujeme v daném časopisu (průměr)</a:t>
            </a:r>
          </a:p>
          <a:p>
            <a:pPr lvl="2"/>
            <a:r>
              <a:rPr lang="cs-CZ" altLang="cs-CZ" dirty="0"/>
              <a:t>necitovaný článek má stejný IF jako velmi citovaný článek ve stejném časopisu</a:t>
            </a:r>
          </a:p>
          <a:p>
            <a:pPr lvl="1"/>
            <a:r>
              <a:rPr lang="cs-CZ" altLang="cs-CZ" dirty="0"/>
              <a:t>vzorec IF</a:t>
            </a:r>
          </a:p>
          <a:p>
            <a:pPr lvl="2"/>
            <a:r>
              <a:rPr lang="cs-CZ" altLang="cs-CZ" dirty="0" err="1"/>
              <a:t>impact</a:t>
            </a:r>
            <a:r>
              <a:rPr lang="cs-CZ" altLang="cs-CZ" dirty="0"/>
              <a:t> </a:t>
            </a:r>
            <a:r>
              <a:rPr lang="cs-CZ" altLang="cs-CZ" dirty="0" err="1"/>
              <a:t>factor</a:t>
            </a:r>
            <a:r>
              <a:rPr lang="cs-CZ" altLang="cs-CZ" dirty="0"/>
              <a:t> = počet citací/počet článků</a:t>
            </a:r>
          </a:p>
          <a:p>
            <a:pPr lvl="2"/>
            <a:r>
              <a:rPr lang="cs-CZ" altLang="cs-CZ" dirty="0"/>
              <a:t>zaokrouhlováno na 3 desetinná místa</a:t>
            </a:r>
          </a:p>
          <a:p>
            <a:pPr lvl="1"/>
            <a:r>
              <a:rPr lang="cs-CZ" altLang="cs-CZ" dirty="0"/>
              <a:t>spojený s produkty Thomson Reuters</a:t>
            </a:r>
          </a:p>
          <a:p>
            <a:pPr lvl="2"/>
            <a:r>
              <a:rPr lang="cs-CZ" altLang="cs-CZ" dirty="0"/>
              <a:t>DB Web </a:t>
            </a:r>
            <a:r>
              <a:rPr lang="cs-CZ" altLang="cs-CZ" dirty="0" err="1"/>
              <a:t>of</a:t>
            </a:r>
            <a:r>
              <a:rPr lang="cs-CZ" altLang="cs-CZ" dirty="0"/>
              <a:t> Science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Indikátory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>
                <a:latin typeface="Arial" charset="0"/>
              </a:rPr>
              <a:t>Immediacy Index = Garfieldův Index</a:t>
            </a:r>
          </a:p>
          <a:p>
            <a:pPr lvl="1"/>
            <a:r>
              <a:rPr lang="cs-CZ" altLang="cs-CZ" sz="2000">
                <a:latin typeface="Arial" charset="0"/>
              </a:rPr>
              <a:t>průměrný počet citací, které článek získal</a:t>
            </a:r>
          </a:p>
          <a:p>
            <a:pPr lvl="1"/>
            <a:r>
              <a:rPr lang="cs-CZ" altLang="cs-CZ" sz="2000">
                <a:latin typeface="Arial" charset="0"/>
              </a:rPr>
              <a:t>zvýhodňuje často vycházející periodika</a:t>
            </a:r>
          </a:p>
          <a:p>
            <a:pPr lvl="2"/>
            <a:r>
              <a:rPr lang="cs-CZ" altLang="cs-CZ" sz="1600">
                <a:latin typeface="Arial" charset="0"/>
              </a:rPr>
              <a:t>mají čas nasbírat více citací</a:t>
            </a:r>
          </a:p>
          <a:p>
            <a:pPr lvl="1"/>
            <a:r>
              <a:rPr lang="cs-CZ" altLang="cs-CZ" sz="2000">
                <a:latin typeface="Arial" charset="0"/>
              </a:rPr>
              <a:t>vhodný pro srovnání časopisů s aktuálními otázkami + dynamické obory</a:t>
            </a:r>
          </a:p>
          <a:p>
            <a:pPr lvl="1"/>
            <a:r>
              <a:rPr lang="cs-CZ" altLang="cs-CZ" sz="2000">
                <a:latin typeface="Arial" charset="0"/>
              </a:rPr>
              <a:t>vzorec</a:t>
            </a:r>
          </a:p>
          <a:p>
            <a:pPr lvl="2"/>
            <a:r>
              <a:rPr lang="cs-CZ" altLang="cs-CZ" sz="1600">
                <a:latin typeface="Arial" charset="0"/>
              </a:rPr>
              <a:t>immediacy index = počet citací článků v roce/počet článků v daném roce</a:t>
            </a:r>
          </a:p>
          <a:p>
            <a:r>
              <a:rPr lang="cs-CZ" altLang="cs-CZ" sz="2600">
                <a:latin typeface="Arial" charset="0"/>
              </a:rPr>
              <a:t>Cited Half-life</a:t>
            </a:r>
          </a:p>
          <a:p>
            <a:pPr lvl="1"/>
            <a:r>
              <a:rPr lang="cs-CZ" altLang="cs-CZ" sz="2000">
                <a:latin typeface="Arial" charset="0"/>
              </a:rPr>
              <a:t>počet let, kdy se objeví 50</a:t>
            </a:r>
            <a:r>
              <a:rPr lang="en-US" altLang="cs-CZ" sz="2000">
                <a:latin typeface="Arial" charset="0"/>
              </a:rPr>
              <a:t>% v</a:t>
            </a:r>
            <a:r>
              <a:rPr lang="cs-CZ" altLang="cs-CZ" sz="2000">
                <a:latin typeface="Arial" charset="0"/>
              </a:rPr>
              <a:t>š</a:t>
            </a:r>
            <a:r>
              <a:rPr lang="en-US" altLang="cs-CZ" sz="2000">
                <a:latin typeface="Arial" charset="0"/>
              </a:rPr>
              <a:t>ech citac</a:t>
            </a:r>
            <a:r>
              <a:rPr lang="cs-CZ" altLang="cs-CZ" sz="2000">
                <a:latin typeface="Arial" charset="0"/>
              </a:rPr>
              <a:t>í</a:t>
            </a:r>
            <a:r>
              <a:rPr lang="en-US" altLang="cs-CZ" sz="2000">
                <a:latin typeface="Arial" charset="0"/>
              </a:rPr>
              <a:t> na </a:t>
            </a:r>
            <a:r>
              <a:rPr lang="cs-CZ" altLang="cs-CZ" sz="2000">
                <a:latin typeface="Arial" charset="0"/>
              </a:rPr>
              <a:t>č</a:t>
            </a:r>
            <a:r>
              <a:rPr lang="en-US" altLang="cs-CZ" sz="2000">
                <a:latin typeface="Arial" charset="0"/>
              </a:rPr>
              <a:t>l</a:t>
            </a:r>
            <a:r>
              <a:rPr lang="cs-CZ" altLang="cs-CZ" sz="2000">
                <a:latin typeface="Arial" charset="0"/>
              </a:rPr>
              <a:t>á</a:t>
            </a:r>
            <a:r>
              <a:rPr lang="en-US" altLang="cs-CZ" sz="2000">
                <a:latin typeface="Arial" charset="0"/>
              </a:rPr>
              <a:t>nk</a:t>
            </a:r>
            <a:r>
              <a:rPr lang="cs-CZ" altLang="cs-CZ" sz="2000">
                <a:latin typeface="Arial" charset="0"/>
              </a:rPr>
              <a:t>y</a:t>
            </a:r>
            <a:r>
              <a:rPr lang="en-US" altLang="cs-CZ" sz="2000">
                <a:latin typeface="Arial" charset="0"/>
              </a:rPr>
              <a:t> </a:t>
            </a:r>
            <a:r>
              <a:rPr lang="cs-CZ" altLang="cs-CZ" sz="2000">
                <a:latin typeface="Arial" charset="0"/>
              </a:rPr>
              <a:t>č</a:t>
            </a:r>
            <a:r>
              <a:rPr lang="en-US" altLang="cs-CZ" sz="2000">
                <a:latin typeface="Arial" charset="0"/>
              </a:rPr>
              <a:t>asopisu v </a:t>
            </a:r>
            <a:r>
              <a:rPr lang="cs-CZ" altLang="cs-CZ" sz="2000">
                <a:latin typeface="Arial" charset="0"/>
              </a:rPr>
              <a:t>citačních rejstřících</a:t>
            </a:r>
          </a:p>
          <a:p>
            <a:r>
              <a:rPr lang="cs-CZ" altLang="cs-CZ" sz="2600">
                <a:latin typeface="Arial" charset="0"/>
              </a:rPr>
              <a:t>Citing Half-life</a:t>
            </a:r>
          </a:p>
          <a:p>
            <a:pPr lvl="1"/>
            <a:r>
              <a:rPr lang="cs-CZ" altLang="cs-CZ" sz="2000">
                <a:latin typeface="Arial" charset="0"/>
              </a:rPr>
              <a:t>průměrné stáří článků citovaných v časopise za rok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Indikátory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>
                <a:latin typeface="Arial" charset="0"/>
              </a:rPr>
              <a:t>H-index (</a:t>
            </a:r>
            <a:r>
              <a:rPr lang="cs-CZ" altLang="cs-CZ" dirty="0" err="1">
                <a:latin typeface="Arial" charset="0"/>
              </a:rPr>
              <a:t>Hirsh</a:t>
            </a:r>
            <a:r>
              <a:rPr lang="cs-CZ" altLang="cs-CZ" dirty="0">
                <a:latin typeface="Arial" charset="0"/>
              </a:rPr>
              <a:t> index, </a:t>
            </a:r>
            <a:r>
              <a:rPr lang="cs-CZ" altLang="cs-CZ" dirty="0" err="1">
                <a:latin typeface="Arial" charset="0"/>
              </a:rPr>
              <a:t>Highly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>
                <a:latin typeface="Arial" charset="0"/>
              </a:rPr>
              <a:t>Cited</a:t>
            </a:r>
            <a:r>
              <a:rPr lang="cs-CZ" altLang="cs-CZ" dirty="0">
                <a:latin typeface="Arial" charset="0"/>
              </a:rPr>
              <a:t> Index)</a:t>
            </a:r>
          </a:p>
          <a:p>
            <a:pPr lvl="1"/>
            <a:r>
              <a:rPr lang="cs-CZ" altLang="cs-CZ" dirty="0">
                <a:latin typeface="Arial" charset="0"/>
              </a:rPr>
              <a:t>nový, rychle akceptovaný vědci</a:t>
            </a:r>
          </a:p>
          <a:p>
            <a:pPr lvl="1"/>
            <a:r>
              <a:rPr lang="cs-CZ" altLang="cs-CZ" dirty="0">
                <a:latin typeface="Arial" charset="0"/>
              </a:rPr>
              <a:t>udává počet publikací autora, které byly alespoň h-krát citovány</a:t>
            </a:r>
          </a:p>
          <a:p>
            <a:pPr lvl="1"/>
            <a:r>
              <a:rPr lang="cs-CZ" altLang="cs-CZ" dirty="0">
                <a:latin typeface="Arial" charset="0"/>
              </a:rPr>
              <a:t>číslo označující počet článků, které mají citační index vyšší než toto číslo</a:t>
            </a:r>
          </a:p>
        </p:txBody>
      </p:sp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603" y="3857649"/>
            <a:ext cx="3305572" cy="253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1548111" y="3910569"/>
            <a:ext cx="3816052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cs-CZ" altLang="cs-CZ" sz="2000" i="1" dirty="0"/>
              <a:t>h = 9</a:t>
            </a:r>
          </a:p>
          <a:p>
            <a:pPr lvl="2"/>
            <a:r>
              <a:rPr lang="cs-CZ" altLang="cs-CZ" sz="1400" dirty="0"/>
              <a:t>autor musel publikovat 10 článků, jež mají počet citací právě 10 nebo více</a:t>
            </a:r>
          </a:p>
          <a:p>
            <a:pPr lvl="2"/>
            <a:endParaRPr lang="cs-CZ" altLang="cs-CZ" sz="1400" dirty="0"/>
          </a:p>
          <a:p>
            <a:pPr lvl="2"/>
            <a:r>
              <a:rPr lang="cs-CZ" altLang="cs-CZ" sz="1400" dirty="0"/>
              <a:t>článek 1 = 55 citací</a:t>
            </a:r>
          </a:p>
          <a:p>
            <a:pPr lvl="2"/>
            <a:r>
              <a:rPr lang="cs-CZ" altLang="cs-CZ" sz="1400" dirty="0"/>
              <a:t>článek 2 = 34 citací</a:t>
            </a:r>
          </a:p>
          <a:p>
            <a:pPr lvl="2"/>
            <a:r>
              <a:rPr lang="cs-CZ" altLang="cs-CZ" sz="1400" dirty="0"/>
              <a:t>...</a:t>
            </a:r>
          </a:p>
          <a:p>
            <a:pPr lvl="2"/>
            <a:r>
              <a:rPr lang="cs-CZ" altLang="cs-CZ" sz="1400" dirty="0"/>
              <a:t>článek 8 = 11 citací</a:t>
            </a:r>
          </a:p>
          <a:p>
            <a:pPr lvl="2"/>
            <a:r>
              <a:rPr lang="cs-CZ" altLang="cs-CZ" sz="1400" b="1" dirty="0">
                <a:solidFill>
                  <a:schemeClr val="hlink"/>
                </a:solidFill>
              </a:rPr>
              <a:t>článek 9 = 10 citací</a:t>
            </a:r>
          </a:p>
          <a:p>
            <a:pPr lvl="2"/>
            <a:r>
              <a:rPr lang="cs-CZ" altLang="cs-CZ" sz="1400" dirty="0"/>
              <a:t>článek 10 = 9 citací</a:t>
            </a:r>
          </a:p>
          <a:p>
            <a:pPr lvl="2"/>
            <a:r>
              <a:rPr lang="cs-CZ" altLang="cs-CZ" dirty="0"/>
              <a:t>...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7092950" y="6467475"/>
            <a:ext cx="1800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1200" b="1"/>
              <a:t>zdroj: </a:t>
            </a:r>
            <a:r>
              <a:rPr lang="cs-CZ" altLang="cs-CZ" sz="1200" b="1">
                <a:hlinkClick r:id="rId3"/>
              </a:rPr>
              <a:t>Wikipedia</a:t>
            </a:r>
            <a:endParaRPr lang="cs-CZ" altLang="cs-CZ" sz="1200" b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ve </a:t>
            </a:r>
            <a:r>
              <a:rPr lang="cs-CZ" dirty="0" err="1"/>
              <a:t>WoS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Petr Hlavinka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60031" y="5921941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00B050"/>
                </a:solidFill>
              </a:rPr>
              <a:t>h18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648" y="1988115"/>
            <a:ext cx="6856767" cy="388983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203848" y="591957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strike="sngStrike" dirty="0" smtClean="0">
                <a:solidFill>
                  <a:srgbClr val="FF0000"/>
                </a:solidFill>
              </a:rPr>
              <a:t>h20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4" name="Ovál 3"/>
          <p:cNvSpPr/>
          <p:nvPr/>
        </p:nvSpPr>
        <p:spPr>
          <a:xfrm>
            <a:off x="1691680" y="2852936"/>
            <a:ext cx="36004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016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Databáze pro hodnocení vědy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latin typeface="Arial" charset="0"/>
              </a:rPr>
              <a:t>komerční</a:t>
            </a:r>
          </a:p>
          <a:p>
            <a:pPr lvl="1"/>
            <a:r>
              <a:rPr lang="cs-CZ" altLang="cs-CZ">
                <a:latin typeface="Arial" charset="0"/>
              </a:rPr>
              <a:t>Essential Science Indicators</a:t>
            </a:r>
          </a:p>
          <a:p>
            <a:pPr lvl="1"/>
            <a:r>
              <a:rPr lang="cs-CZ" altLang="cs-CZ">
                <a:latin typeface="Arial" charset="0"/>
              </a:rPr>
              <a:t>Institucional Citation Report</a:t>
            </a:r>
          </a:p>
          <a:p>
            <a:pPr lvl="1"/>
            <a:r>
              <a:rPr lang="cs-CZ" altLang="cs-CZ">
                <a:latin typeface="Arial" charset="0"/>
              </a:rPr>
              <a:t>National Citation Report</a:t>
            </a:r>
          </a:p>
          <a:p>
            <a:pPr lvl="1"/>
            <a:r>
              <a:rPr lang="cs-CZ" altLang="cs-CZ">
                <a:latin typeface="Arial" charset="0"/>
              </a:rPr>
              <a:t>National Science Indicators</a:t>
            </a:r>
          </a:p>
          <a:p>
            <a:pPr lvl="1"/>
            <a:r>
              <a:rPr lang="cs-CZ" altLang="cs-CZ">
                <a:latin typeface="Arial" charset="0"/>
              </a:rPr>
              <a:t>Journal Performance Indicators</a:t>
            </a:r>
          </a:p>
          <a:p>
            <a:pPr lvl="1"/>
            <a:r>
              <a:rPr lang="cs-CZ" altLang="cs-CZ">
                <a:latin typeface="Arial" charset="0"/>
                <a:hlinkClick r:id="rId2"/>
              </a:rPr>
              <a:t>Journal Citation Reports</a:t>
            </a:r>
            <a:r>
              <a:rPr lang="cs-CZ" altLang="cs-CZ">
                <a:latin typeface="Arial" charset="0"/>
              </a:rPr>
              <a:t> – dostupný na MU</a:t>
            </a:r>
          </a:p>
          <a:p>
            <a:r>
              <a:rPr lang="cs-CZ" altLang="cs-CZ">
                <a:latin typeface="Arial" charset="0"/>
              </a:rPr>
              <a:t>volně dostupné</a:t>
            </a:r>
          </a:p>
          <a:p>
            <a:pPr lvl="1"/>
            <a:r>
              <a:rPr lang="cs-CZ" altLang="cs-CZ">
                <a:latin typeface="Arial" charset="0"/>
                <a:hlinkClick r:id="rId3"/>
              </a:rPr>
              <a:t>RIV</a:t>
            </a:r>
            <a:r>
              <a:rPr lang="cs-CZ" altLang="cs-CZ">
                <a:latin typeface="Arial" charset="0"/>
              </a:rPr>
              <a:t> = rejstřík informací o výsledcích</a:t>
            </a:r>
          </a:p>
          <a:p>
            <a:pPr lvl="2"/>
            <a:r>
              <a:rPr lang="cs-CZ" altLang="cs-CZ">
                <a:latin typeface="Arial" charset="0"/>
              </a:rPr>
              <a:t>zaznamenává se publikační činnost</a:t>
            </a:r>
          </a:p>
          <a:p>
            <a:pPr lvl="2"/>
            <a:r>
              <a:rPr lang="cs-CZ" altLang="cs-CZ">
                <a:latin typeface="Arial" charset="0"/>
              </a:rPr>
              <a:t>statistiky</a:t>
            </a:r>
          </a:p>
          <a:p>
            <a:pPr lvl="2"/>
            <a:r>
              <a:rPr lang="cs-CZ" altLang="cs-CZ">
                <a:latin typeface="Arial" charset="0"/>
              </a:rPr>
              <a:t>součást informačního systému výzkumu</a:t>
            </a:r>
          </a:p>
          <a:p>
            <a:pPr lvl="2"/>
            <a:endParaRPr lang="cs-CZ" altLang="cs-CZ"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Citace a citování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7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b="1" dirty="0"/>
              <a:t>věda</a:t>
            </a:r>
          </a:p>
          <a:p>
            <a:pPr lvl="1"/>
            <a:r>
              <a:rPr lang="cs-CZ" sz="2000" dirty="0"/>
              <a:t>propracované a obecné empirické a rozumové poznávání, vycházející z pozorování, rozvažování nebo </a:t>
            </a:r>
            <a:r>
              <a:rPr lang="cs-CZ" sz="2000" dirty="0" smtClean="0"/>
              <a:t>experimentu</a:t>
            </a:r>
          </a:p>
          <a:p>
            <a:pPr lvl="1"/>
            <a:r>
              <a:rPr lang="cs-CZ" sz="2000" dirty="0" smtClean="0">
                <a:solidFill>
                  <a:srgbClr val="00B050"/>
                </a:solidFill>
              </a:rPr>
              <a:t>cílem definovat </a:t>
            </a:r>
            <a:r>
              <a:rPr lang="cs-CZ" sz="2000" dirty="0">
                <a:solidFill>
                  <a:srgbClr val="00B050"/>
                </a:solidFill>
              </a:rPr>
              <a:t>obecné </a:t>
            </a:r>
            <a:r>
              <a:rPr lang="cs-CZ" sz="2000" dirty="0" smtClean="0">
                <a:solidFill>
                  <a:srgbClr val="00B050"/>
                </a:solidFill>
              </a:rPr>
              <a:t>zákony, vytvořit uspořádaný </a:t>
            </a:r>
            <a:r>
              <a:rPr lang="cs-CZ" sz="2000" dirty="0">
                <a:solidFill>
                  <a:srgbClr val="00B050"/>
                </a:solidFill>
              </a:rPr>
              <a:t>a ucelený soubor znalostí </a:t>
            </a:r>
            <a:endParaRPr lang="cs-CZ" sz="2000" b="1" dirty="0">
              <a:solidFill>
                <a:srgbClr val="00B050"/>
              </a:solidFill>
            </a:endParaRPr>
          </a:p>
          <a:p>
            <a:pPr lvl="0"/>
            <a:r>
              <a:rPr lang="cs-CZ" sz="2800" b="1" dirty="0"/>
              <a:t>výzkum</a:t>
            </a:r>
          </a:p>
          <a:p>
            <a:pPr lvl="1"/>
            <a:r>
              <a:rPr lang="cs-CZ" sz="2000" dirty="0"/>
              <a:t>systematické, kontrolované, empirické a kritické zkoumání hypotetických výroků o předpokládaných vztazích mezi přirozenými </a:t>
            </a:r>
            <a:r>
              <a:rPr lang="cs-CZ" sz="2000" dirty="0" smtClean="0"/>
              <a:t>jevy</a:t>
            </a:r>
          </a:p>
          <a:p>
            <a:pPr lvl="1"/>
            <a:r>
              <a:rPr lang="cs-CZ" sz="2000" dirty="0" smtClean="0">
                <a:solidFill>
                  <a:srgbClr val="00B050"/>
                </a:solidFill>
              </a:rPr>
              <a:t>cílem odkrýt nové informace, rozvoj znalostí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800" dirty="0"/>
              <a:t>nedílná součást VŠ</a:t>
            </a:r>
          </a:p>
        </p:txBody>
      </p:sp>
    </p:spTree>
    <p:extLst>
      <p:ext uri="{BB962C8B-B14F-4D97-AF65-F5344CB8AC3E}">
        <p14:creationId xmlns:p14="http://schemas.microsoft.com/office/powerpoint/2010/main" val="27837047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doslovné </a:t>
            </a:r>
            <a:r>
              <a:rPr lang="cs-CZ">
                <a:latin typeface="Arial" panose="020B0604020202020204" pitchFamily="34" charset="0"/>
              </a:rPr>
              <a:t>převzetí</a:t>
            </a:r>
            <a:r>
              <a:rPr lang="cs-CZ"/>
              <a:t> cizího výroku</a:t>
            </a:r>
            <a:endParaRPr lang="cs-CZ">
              <a:latin typeface="Arial" panose="020B0604020202020204" pitchFamily="34" charset="0"/>
            </a:endParaRPr>
          </a:p>
          <a:p>
            <a:pPr eaLnBrk="1" hangingPunct="1"/>
            <a:r>
              <a:rPr lang="cs-CZ"/>
              <a:t>odlišení od vlastního textu</a:t>
            </a:r>
          </a:p>
          <a:p>
            <a:pPr lvl="1" eaLnBrk="1" hangingPunct="1"/>
            <a:r>
              <a:rPr lang="cs-CZ"/>
              <a:t>uvozovky</a:t>
            </a:r>
          </a:p>
          <a:p>
            <a:pPr lvl="1" eaLnBrk="1" hangingPunct="1"/>
            <a:r>
              <a:rPr lang="cs-CZ"/>
              <a:t>změna stylu písma (řez, font)</a:t>
            </a:r>
          </a:p>
          <a:p>
            <a:pPr lvl="1" eaLnBrk="1" hangingPunct="1"/>
            <a:r>
              <a:rPr lang="cs-CZ"/>
              <a:t>samostatný odstavec </a:t>
            </a:r>
          </a:p>
          <a:p>
            <a:pPr lvl="2" eaLnBrk="1" hangingPunct="1"/>
            <a:r>
              <a:rPr lang="cs-CZ"/>
              <a:t>více než 4 řádky (40 slov)</a:t>
            </a:r>
          </a:p>
          <a:p>
            <a:pPr lvl="2" eaLnBrk="1" hangingPunct="1"/>
            <a:r>
              <a:rPr lang="cs-CZ"/>
              <a:t>odsazení (5pt)</a:t>
            </a:r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102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816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cizí myšlenka vlastními slovy</a:t>
            </a:r>
          </a:p>
          <a:p>
            <a:pPr eaLnBrk="1" hangingPunct="1"/>
            <a:r>
              <a:rPr lang="cs-CZ"/>
              <a:t>větší míra zapracování do vlastního textu</a:t>
            </a:r>
          </a:p>
          <a:p>
            <a:pPr eaLnBrk="1" hangingPunct="1"/>
            <a:r>
              <a:rPr lang="cs-CZ"/>
              <a:t>neměnit původní myšlenku!!!</a:t>
            </a:r>
          </a:p>
          <a:p>
            <a:pPr eaLnBrk="1" hangingPunct="1"/>
            <a:r>
              <a:rPr lang="cs-CZ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600318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42823577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/>
              <a:t>info o dokumentu, který autor použil při psaní své práce</a:t>
            </a:r>
          </a:p>
          <a:p>
            <a:pPr eaLnBrk="1" hangingPunct="1"/>
            <a:r>
              <a:rPr lang="cs-CZ"/>
              <a:t>propojení s původním textem</a:t>
            </a:r>
          </a:p>
          <a:p>
            <a:pPr eaLnBrk="1" hangingPunct="1"/>
            <a:r>
              <a:rPr lang="cs-CZ"/>
              <a:t>hlavní složky</a:t>
            </a:r>
          </a:p>
          <a:p>
            <a:pPr lvl="1" eaLnBrk="1" hangingPunct="1"/>
            <a:r>
              <a:rPr lang="cs-CZ"/>
              <a:t>etika citování</a:t>
            </a:r>
          </a:p>
          <a:p>
            <a:pPr lvl="1" eaLnBrk="1" hangingPunct="1"/>
            <a:r>
              <a:rPr lang="cs-CZ"/>
              <a:t>technika citování</a:t>
            </a:r>
          </a:p>
          <a:p>
            <a:pPr marL="1143000" lvl="2" eaLnBrk="1" hangingPunct="1"/>
            <a:r>
              <a:rPr lang="cs-CZ"/>
              <a:t>forma – např. styl nebo standard</a:t>
            </a:r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5388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dirty="0"/>
              <a:t>Proč</a:t>
            </a:r>
          </a:p>
          <a:p>
            <a:pPr algn="ctr">
              <a:buFontTx/>
              <a:buNone/>
            </a:pPr>
            <a:r>
              <a:rPr lang="cs-CZ" sz="8000" b="1" dirty="0">
                <a:solidFill>
                  <a:srgbClr val="008000"/>
                </a:solidFill>
              </a:rPr>
              <a:t>citujeme?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2507587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dirty="0">
                <a:solidFill>
                  <a:schemeClr val="tx2"/>
                </a:solidFill>
              </a:rPr>
              <a:t>možnost uvedení čtenáře do souvislostí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796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>
                <a:solidFill>
                  <a:srgbClr val="008000"/>
                </a:solidFill>
              </a:rPr>
              <a:t>Plagiát</a:t>
            </a:r>
            <a:r>
              <a:rPr lang="cs-CZ" sz="7200" b="1"/>
              <a:t>orství</a:t>
            </a:r>
            <a:endParaRPr lang="cs-CZ" sz="4000" b="1"/>
          </a:p>
        </p:txBody>
      </p:sp>
    </p:spTree>
    <p:extLst>
      <p:ext uri="{BB962C8B-B14F-4D97-AF65-F5344CB8AC3E}">
        <p14:creationId xmlns:p14="http://schemas.microsoft.com/office/powerpoint/2010/main" val="3948371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/>
              <a:t> </a:t>
            </a:r>
            <a:endParaRPr lang="cs-CZ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23880639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/>
              <a:t>plagiátorství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0356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druhy</a:t>
            </a:r>
          </a:p>
          <a:p>
            <a:pPr lvl="1"/>
            <a:r>
              <a:rPr lang="cs-CZ" dirty="0"/>
              <a:t>základní</a:t>
            </a:r>
          </a:p>
          <a:p>
            <a:pPr lvl="1"/>
            <a:r>
              <a:rPr lang="cs-CZ" dirty="0"/>
              <a:t>aplikovaný</a:t>
            </a:r>
          </a:p>
          <a:p>
            <a:pPr lvl="1"/>
            <a:r>
              <a:rPr lang="cs-CZ" dirty="0"/>
              <a:t>výzkum zaměřený na inovace</a:t>
            </a:r>
          </a:p>
          <a:p>
            <a:r>
              <a:rPr lang="cs-CZ" dirty="0"/>
              <a:t>nejčastější výstupy</a:t>
            </a:r>
          </a:p>
          <a:p>
            <a:pPr lvl="1"/>
            <a:r>
              <a:rPr lang="cs-CZ" dirty="0"/>
              <a:t>publikování</a:t>
            </a:r>
          </a:p>
          <a:p>
            <a:pPr lvl="1"/>
            <a:r>
              <a:rPr lang="cs-CZ" dirty="0"/>
              <a:t>aplikace zjištěných znalostí do praxe</a:t>
            </a:r>
          </a:p>
        </p:txBody>
      </p:sp>
    </p:spTree>
    <p:extLst>
      <p:ext uri="{BB962C8B-B14F-4D97-AF65-F5344CB8AC3E}">
        <p14:creationId xmlns:p14="http://schemas.microsoft.com/office/powerpoint/2010/main" val="10142385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převezmeme text nebo část textu jiného autora a vydáváme ho za svůj</a:t>
            </a:r>
          </a:p>
          <a:p>
            <a:pPr lvl="1"/>
            <a:r>
              <a:rPr lang="cs-CZ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23606361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přebíráme doslovné pasáže pouze z jednoho zdroje bez uvedení citace</a:t>
            </a:r>
          </a:p>
          <a:p>
            <a:pPr lvl="1"/>
            <a:r>
              <a:rPr lang="cs-CZ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9201841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převezmeme text jiného autora a změníte v něm některé formulace</a:t>
            </a:r>
          </a:p>
          <a:p>
            <a:pPr lvl="1"/>
            <a:r>
              <a:rPr lang="cs-CZ"/>
              <a:t>nahradíme některá slova jejich synonymy</a:t>
            </a:r>
          </a:p>
          <a:p>
            <a:pPr lvl="1"/>
            <a:r>
              <a:rPr lang="cs-CZ"/>
              <a:t>vypustíme některá nadbytečná slova</a:t>
            </a:r>
          </a:p>
          <a:p>
            <a:pPr lvl="1"/>
            <a:r>
              <a:rPr lang="cs-CZ"/>
              <a:t>změníme slovosled ve větě</a:t>
            </a:r>
          </a:p>
          <a:p>
            <a:pPr lvl="1"/>
            <a:r>
              <a:rPr lang="cs-CZ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786835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převezmeme text ve větší než odůvodněné míře</a:t>
            </a:r>
          </a:p>
          <a:p>
            <a:pPr lvl="1"/>
            <a:r>
              <a:rPr lang="cs-CZ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1242944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spojíme více textů do jednoho</a:t>
            </a:r>
          </a:p>
          <a:p>
            <a:pPr lvl="1"/>
            <a:r>
              <a:rPr lang="cs-CZ"/>
              <a:t>vybereme si konkrétní věty nebo odstavce z několika zdrojů, které pak poskládáme do vlastního textu</a:t>
            </a:r>
          </a:p>
          <a:p>
            <a:pPr lvl="1"/>
            <a:r>
              <a:rPr lang="cs-CZ"/>
              <a:t>problematické je neuvedení zdroje a chybějící vlastní myšlenka, která dodá kompilaci přidanou hodnotu</a:t>
            </a:r>
          </a:p>
          <a:p>
            <a:pPr lvl="1"/>
            <a:r>
              <a:rPr lang="cs-CZ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2128635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zdroje uvedeme v seznamu použité literatury, ale necitujeme v textu</a:t>
            </a:r>
          </a:p>
          <a:p>
            <a:pPr lvl="1"/>
            <a:r>
              <a:rPr lang="cs-CZ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19055696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vydáváme citát za parafrázi</a:t>
            </a:r>
          </a:p>
          <a:p>
            <a:pPr lvl="1"/>
            <a:r>
              <a:rPr lang="cs-CZ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10462757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neuvedeme svůj zdroj informací</a:t>
            </a:r>
          </a:p>
          <a:p>
            <a:pPr lvl="1"/>
            <a:r>
              <a:rPr lang="cs-CZ"/>
              <a:t>vědomé - záměrně jej neuvedeme v textu (např. při použití Wikipedie v odborné práci)</a:t>
            </a:r>
          </a:p>
          <a:p>
            <a:pPr lvl="1"/>
            <a:r>
              <a:rPr lang="cs-CZ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19597160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odkazujeme na neexistující zdroj</a:t>
            </a:r>
          </a:p>
          <a:p>
            <a:pPr lvl="1"/>
            <a:r>
              <a:rPr lang="cs-CZ"/>
              <a:t>vymyslíme si zdroj nebo jej uvedeme špatně, čtenář pak nemůže původní dokument dohledat</a:t>
            </a:r>
          </a:p>
          <a:p>
            <a:pPr lvl="1"/>
            <a:r>
              <a:rPr lang="cs-CZ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7733743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uvedeme zdroj, který jsme nepoužili</a:t>
            </a:r>
          </a:p>
          <a:p>
            <a:pPr lvl="1"/>
            <a:r>
              <a:rPr lang="cs-CZ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468287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výstupy dle oborů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společenské vědy</a:t>
            </a:r>
          </a:p>
          <a:p>
            <a:pPr lvl="1"/>
            <a:r>
              <a:rPr lang="cs-CZ" dirty="0"/>
              <a:t>monografie, recenzované články</a:t>
            </a:r>
          </a:p>
          <a:p>
            <a:r>
              <a:rPr lang="cs-CZ" dirty="0"/>
              <a:t>přírodní vědy</a:t>
            </a:r>
          </a:p>
          <a:p>
            <a:pPr lvl="1"/>
            <a:r>
              <a:rPr lang="cs-CZ" dirty="0"/>
              <a:t>recenzované články, přehledové články</a:t>
            </a:r>
          </a:p>
          <a:p>
            <a:r>
              <a:rPr lang="cs-CZ" dirty="0"/>
              <a:t>technické vědy</a:t>
            </a:r>
          </a:p>
          <a:p>
            <a:pPr lvl="1"/>
            <a:r>
              <a:rPr lang="cs-CZ" dirty="0"/>
              <a:t>recenzované články, patenty, konferenční příspěvky</a:t>
            </a:r>
          </a:p>
        </p:txBody>
      </p:sp>
    </p:spTree>
    <p:extLst>
      <p:ext uri="{BB962C8B-B14F-4D97-AF65-F5344CB8AC3E}">
        <p14:creationId xmlns:p14="http://schemas.microsoft.com/office/powerpoint/2010/main" val="41914182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použijeme vlastní dříve publikované texty nebo jejich části bez uvedení citace</a:t>
            </a:r>
          </a:p>
          <a:p>
            <a:pPr lvl="1"/>
            <a:r>
              <a:rPr lang="cs-CZ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41568810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použijeme obrázky, grafy, tabulky nebo multimédia od jiných autorů</a:t>
            </a:r>
          </a:p>
          <a:p>
            <a:pPr lvl="1"/>
            <a:r>
              <a:rPr lang="cs-CZ"/>
              <a:t>obrázky, tabulky nebo grafy jsou také výsledkem tvůrčí činnosti člověka a měli bychom u nich uvádět zdroj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6934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/>
              <a:t>necitování díla, které bylo použito</a:t>
            </a:r>
            <a:endParaRPr lang="cs-CZ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/>
              <a:t>citování díla, které autor nepoužil</a:t>
            </a:r>
          </a:p>
          <a:p>
            <a:pPr marL="1166813" lvl="1" indent="-457200" eaLnBrk="1" hangingPunct="1"/>
            <a:r>
              <a:rPr lang="cs-CZ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/>
              <a:t>nepřesné citování</a:t>
            </a:r>
          </a:p>
          <a:p>
            <a:pPr marL="1166813" lvl="1" indent="-457200" eaLnBrk="1" hangingPunct="1"/>
            <a:r>
              <a:rPr lang="cs-CZ"/>
              <a:t>znemožňuje identifikaci a dohledatelnost</a:t>
            </a:r>
          </a:p>
          <a:p>
            <a:pPr marL="571500" indent="-571500" eaLnBrk="1" hangingPunct="1"/>
            <a:r>
              <a:rPr lang="cs-CZ"/>
              <a:t>autocitace</a:t>
            </a:r>
          </a:p>
          <a:p>
            <a:pPr marL="1166813" lvl="1" indent="-457200" eaLnBrk="1" hangingPunct="1"/>
            <a:r>
              <a:rPr lang="cs-CZ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36015189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základní informace z oboru</a:t>
            </a:r>
          </a:p>
          <a:p>
            <a:pPr lvl="1"/>
            <a:r>
              <a:rPr lang="cs-CZ"/>
              <a:t>voda vaří při 100°C</a:t>
            </a:r>
          </a:p>
          <a:p>
            <a:pPr lvl="1"/>
            <a:r>
              <a:rPr lang="cs-CZ"/>
              <a:t>nejvyšší hora světa je Mt. Everest</a:t>
            </a:r>
          </a:p>
          <a:p>
            <a:r>
              <a:rPr lang="cs-CZ"/>
              <a:t>musí se citovat?</a:t>
            </a:r>
          </a:p>
          <a:p>
            <a:r>
              <a:rPr lang="cs-CZ"/>
              <a:t>jakou zvolím publikaci?</a:t>
            </a:r>
          </a:p>
          <a:p>
            <a:pPr lvl="1"/>
            <a:r>
              <a:rPr lang="cs-CZ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5984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/>
              <a:t>Citační</a:t>
            </a:r>
          </a:p>
          <a:p>
            <a:pPr algn="ctr">
              <a:buFontTx/>
              <a:buNone/>
            </a:pPr>
            <a:r>
              <a:rPr lang="cs-CZ" sz="8000" b="1">
                <a:solidFill>
                  <a:srgbClr val="008000"/>
                </a:solidFill>
              </a:rPr>
              <a:t>styly</a:t>
            </a:r>
          </a:p>
        </p:txBody>
      </p:sp>
    </p:spTree>
    <p:extLst>
      <p:ext uri="{BB962C8B-B14F-4D97-AF65-F5344CB8AC3E}">
        <p14:creationId xmlns:p14="http://schemas.microsoft.com/office/powerpoint/2010/main" val="6244431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2" tooltip="APA"/>
              </a:rPr>
              <a:t>APA</a:t>
            </a:r>
            <a:r>
              <a:rPr lang="cs-CZ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pro potřeby American Psycho</a:t>
            </a:r>
            <a:r>
              <a:rPr lang="cs-CZ">
                <a:latin typeface="Arial" panose="020B0604020202020204" pitchFamily="34" charset="0"/>
              </a:rPr>
              <a:t>l</a:t>
            </a:r>
            <a:r>
              <a:rPr lang="cs-CZ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3" tooltip="MLA"/>
              </a:rPr>
              <a:t>MLA</a:t>
            </a:r>
            <a:endParaRPr lang="cs-CZ" b="1"/>
          </a:p>
          <a:p>
            <a:pPr lvl="1" eaLnBrk="1" hangingPunct="1">
              <a:lnSpc>
                <a:spcPct val="90000"/>
              </a:lnSpc>
            </a:pPr>
            <a:r>
              <a:rPr lang="cs-CZ"/>
              <a:t>humanitní obory (např. jazykověda), manuál v </a:t>
            </a:r>
            <a:r>
              <a:rPr lang="cs-CZ">
                <a:hlinkClick r:id="rId4" tooltip="MLA"/>
              </a:rPr>
              <a:t>PDF</a:t>
            </a:r>
            <a:r>
              <a:rPr lang="cs-CZ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5" tooltip="Chicago"/>
              </a:rPr>
              <a:t>Chicago</a:t>
            </a:r>
            <a:endParaRPr lang="cs-CZ" b="1"/>
          </a:p>
          <a:p>
            <a:pPr lvl="1" eaLnBrk="1" hangingPunct="1">
              <a:lnSpc>
                <a:spcPct val="90000"/>
              </a:lnSpc>
            </a:pPr>
            <a:r>
              <a:rPr lang="cs-CZ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popisuje také citování VŠKP</a:t>
            </a:r>
          </a:p>
        </p:txBody>
      </p:sp>
    </p:spTree>
    <p:extLst>
      <p:ext uri="{BB962C8B-B14F-4D97-AF65-F5344CB8AC3E}">
        <p14:creationId xmlns:p14="http://schemas.microsoft.com/office/powerpoint/2010/main" val="17750301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/>
              <a:t>Harvard</a:t>
            </a:r>
            <a:r>
              <a:rPr lang="cs-CZ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2" tooltip="ICMJE"/>
              </a:rPr>
              <a:t>Vancouver</a:t>
            </a:r>
            <a:endParaRPr lang="cs-CZ" b="1"/>
          </a:p>
          <a:p>
            <a:pPr lvl="1" eaLnBrk="1" hangingPunct="1">
              <a:lnSpc>
                <a:spcPct val="90000"/>
              </a:lnSpc>
            </a:pPr>
            <a:r>
              <a:rPr lang="cs-CZ"/>
              <a:t>pro časopisy z oblasti lékařství, biomedicíny, lékařských technologií apod., manuál v </a:t>
            </a:r>
            <a:r>
              <a:rPr lang="cs-CZ">
                <a:hlinkClick r:id="rId3" tooltip="PDF"/>
              </a:rPr>
              <a:t>PDF</a:t>
            </a:r>
            <a:r>
              <a:rPr lang="cs-CZ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/>
              <a:t>AMA</a:t>
            </a:r>
            <a:endParaRPr lang="cs-CZ"/>
          </a:p>
          <a:p>
            <a:pPr lvl="1" eaLnBrk="1" hangingPunct="1">
              <a:lnSpc>
                <a:spcPct val="90000"/>
              </a:lnSpc>
            </a:pPr>
            <a:r>
              <a:rPr lang="cs-CZ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pro lékařství a biologii, manuál v </a:t>
            </a:r>
            <a:r>
              <a:rPr lang="cs-CZ">
                <a:hlinkClick r:id="rId4" tooltip="PDF"/>
              </a:rPr>
              <a:t>PDF</a:t>
            </a:r>
            <a:r>
              <a:rPr lang="cs-CZ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5" tooltip="CSE"/>
              </a:rPr>
              <a:t>CSE</a:t>
            </a:r>
            <a:endParaRPr lang="cs-CZ" b="1"/>
          </a:p>
          <a:p>
            <a:pPr lvl="1" eaLnBrk="1" hangingPunct="1">
              <a:lnSpc>
                <a:spcPct val="90000"/>
              </a:lnSpc>
            </a:pPr>
            <a:r>
              <a:rPr lang="cs-CZ"/>
              <a:t>citační styl pro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12208031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/>
              <a:t>ČSN ISO 690</a:t>
            </a:r>
          </a:p>
        </p:txBody>
      </p:sp>
    </p:spTree>
    <p:extLst>
      <p:ext uri="{BB962C8B-B14F-4D97-AF65-F5344CB8AC3E}">
        <p14:creationId xmlns:p14="http://schemas.microsoft.com/office/powerpoint/2010/main" val="40514858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platná od 1.4.2011</a:t>
            </a:r>
          </a:p>
          <a:p>
            <a:r>
              <a:rPr lang="cs-CZ"/>
              <a:t>nahradila ČSN ISO 690 a 690-2</a:t>
            </a:r>
          </a:p>
          <a:p>
            <a:r>
              <a:rPr lang="cs-CZ"/>
              <a:t>nová verze po 14-ti letech</a:t>
            </a:r>
          </a:p>
          <a:p>
            <a:r>
              <a:rPr lang="cs-CZ"/>
              <a:t>obecně uznávaná </a:t>
            </a:r>
            <a:r>
              <a:rPr lang="cs-CZ">
                <a:hlinkClick r:id="rId2"/>
              </a:rPr>
              <a:t>interpretace normy</a:t>
            </a:r>
            <a:r>
              <a:rPr lang="cs-CZ"/>
              <a:t> (Biernátová, Skůpa)</a:t>
            </a:r>
          </a:p>
          <a:p>
            <a:pPr lvl="1"/>
            <a:r>
              <a:rPr lang="cs-CZ"/>
              <a:t>připomínkováno 8 odborníky na citace</a:t>
            </a:r>
          </a:p>
        </p:txBody>
      </p:sp>
    </p:spTree>
    <p:extLst>
      <p:ext uri="{BB962C8B-B14F-4D97-AF65-F5344CB8AC3E}">
        <p14:creationId xmlns:p14="http://schemas.microsoft.com/office/powerpoint/2010/main" val="17444561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jiný zápis autorů</a:t>
            </a:r>
          </a:p>
          <a:p>
            <a:r>
              <a:rPr lang="cs-CZ"/>
              <a:t>dostupnost není v </a:t>
            </a:r>
            <a:r>
              <a:rPr lang="en-US"/>
              <a:t>&lt;&gt;</a:t>
            </a:r>
            <a:endParaRPr lang="cs-CZ"/>
          </a:p>
          <a:p>
            <a:r>
              <a:rPr lang="cs-CZ"/>
              <a:t>počet stran nepovinný</a:t>
            </a:r>
          </a:p>
          <a:p>
            <a:r>
              <a:rPr lang="cs-CZ"/>
              <a:t>lepší zapracování e-dokumentů</a:t>
            </a:r>
          </a:p>
        </p:txBody>
      </p:sp>
    </p:spTree>
    <p:extLst>
      <p:ext uri="{BB962C8B-B14F-4D97-AF65-F5344CB8AC3E}">
        <p14:creationId xmlns:p14="http://schemas.microsoft.com/office/powerpoint/2010/main" val="160398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publikování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textu</a:t>
            </a:r>
          </a:p>
          <a:p>
            <a:r>
              <a:rPr lang="cs-CZ" dirty="0"/>
              <a:t>odevzdání - redakce/editor</a:t>
            </a:r>
          </a:p>
          <a:p>
            <a:r>
              <a:rPr lang="cs-CZ" dirty="0"/>
              <a:t>recenzní řízení</a:t>
            </a:r>
          </a:p>
          <a:p>
            <a:r>
              <a:rPr lang="cs-CZ" dirty="0"/>
              <a:t>případné úpravy v souladu s RŘ</a:t>
            </a:r>
          </a:p>
          <a:p>
            <a:r>
              <a:rPr lang="cs-CZ" dirty="0"/>
              <a:t>jazyková a grafická úprava</a:t>
            </a:r>
          </a:p>
          <a:p>
            <a:r>
              <a:rPr lang="cs-CZ" dirty="0"/>
              <a:t>publikování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0359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Arial" panose="020B0604020202020204" pitchFamily="34" charset="0"/>
              </a:rPr>
              <a:t>odkazy v textu</a:t>
            </a:r>
          </a:p>
          <a:p>
            <a:r>
              <a:rPr lang="cs-CZ">
                <a:latin typeface="Arial" panose="020B0604020202020204" pitchFamily="34" charset="0"/>
              </a:rPr>
              <a:t>soupis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39003046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Zdroje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charset="0"/>
              </a:rPr>
              <a:t>VAVŘÍKOVÁ, Lucie. </a:t>
            </a:r>
            <a:r>
              <a:rPr lang="cs-CZ" altLang="cs-CZ" sz="1800" dirty="0" err="1">
                <a:latin typeface="Arial" charset="0"/>
              </a:rPr>
              <a:t>Informetrie</a:t>
            </a:r>
            <a:r>
              <a:rPr lang="cs-CZ" altLang="cs-CZ" sz="1800" dirty="0">
                <a:latin typeface="Arial" charset="0"/>
              </a:rPr>
              <a:t>, </a:t>
            </a:r>
            <a:r>
              <a:rPr lang="cs-CZ" altLang="cs-CZ" sz="1800" dirty="0" err="1">
                <a:latin typeface="Arial" charset="0"/>
              </a:rPr>
              <a:t>scientometrie</a:t>
            </a:r>
            <a:r>
              <a:rPr lang="cs-CZ" altLang="cs-CZ" sz="1800" dirty="0">
                <a:latin typeface="Arial" charset="0"/>
              </a:rPr>
              <a:t> a </a:t>
            </a:r>
            <a:r>
              <a:rPr lang="cs-CZ" altLang="cs-CZ" sz="1800" dirty="0" err="1">
                <a:latin typeface="Arial" charset="0"/>
              </a:rPr>
              <a:t>bibliometrie</a:t>
            </a:r>
            <a:r>
              <a:rPr lang="cs-CZ" altLang="cs-CZ" sz="1800" dirty="0">
                <a:latin typeface="Arial" charset="0"/>
              </a:rPr>
              <a:t>. </a:t>
            </a:r>
            <a:r>
              <a:rPr lang="en-US" altLang="cs-CZ" sz="1800" dirty="0">
                <a:latin typeface="Arial" charset="0"/>
              </a:rPr>
              <a:t>SOU</a:t>
            </a:r>
            <a:r>
              <a:rPr lang="cs-CZ" altLang="cs-CZ" sz="1800" dirty="0">
                <a:latin typeface="Arial" charset="0"/>
              </a:rPr>
              <a:t>Č</a:t>
            </a:r>
            <a:r>
              <a:rPr lang="en-US" altLang="cs-CZ" sz="1800" dirty="0">
                <a:latin typeface="Arial" charset="0"/>
              </a:rPr>
              <a:t>EK, Martin. </a:t>
            </a:r>
            <a:r>
              <a:rPr lang="cs-CZ" altLang="cs-CZ" sz="1800" i="1" dirty="0">
                <a:latin typeface="Arial" charset="0"/>
              </a:rPr>
              <a:t>Informační věda</a:t>
            </a:r>
            <a:r>
              <a:rPr lang="en-US" altLang="cs-CZ" sz="1800" dirty="0">
                <a:latin typeface="Arial" charset="0"/>
              </a:rPr>
              <a:t> [online]</a:t>
            </a:r>
            <a:r>
              <a:rPr lang="cs-CZ" altLang="cs-CZ" sz="1800" dirty="0">
                <a:latin typeface="Arial" charset="0"/>
              </a:rPr>
              <a:t>. Praha: Univerzita Karlova, 4.9.2009, s. 35 – 55. Dostupné z </a:t>
            </a:r>
            <a:r>
              <a:rPr lang="cs-CZ" altLang="cs-CZ" sz="1800" dirty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charset="0"/>
              </a:rPr>
              <a:t>VAVŘÍKOVÁ, Lucie. Citační databáze a evaluace vědy. </a:t>
            </a:r>
            <a:r>
              <a:rPr lang="en-US" altLang="cs-CZ" sz="1800" dirty="0">
                <a:latin typeface="Arial" charset="0"/>
              </a:rPr>
              <a:t>SOU</a:t>
            </a:r>
            <a:r>
              <a:rPr lang="cs-CZ" altLang="cs-CZ" sz="1800" dirty="0">
                <a:latin typeface="Arial" charset="0"/>
              </a:rPr>
              <a:t>Č</a:t>
            </a:r>
            <a:r>
              <a:rPr lang="en-US" altLang="cs-CZ" sz="1800" dirty="0">
                <a:latin typeface="Arial" charset="0"/>
              </a:rPr>
              <a:t>EK, Martin. </a:t>
            </a:r>
            <a:r>
              <a:rPr lang="cs-CZ" altLang="cs-CZ" sz="1800" i="1" dirty="0">
                <a:latin typeface="Arial" charset="0"/>
              </a:rPr>
              <a:t>Informační věda</a:t>
            </a:r>
            <a:r>
              <a:rPr lang="en-US" altLang="cs-CZ" sz="1800" dirty="0">
                <a:latin typeface="Arial" charset="0"/>
              </a:rPr>
              <a:t> [online]</a:t>
            </a:r>
            <a:r>
              <a:rPr lang="cs-CZ" altLang="cs-CZ" sz="1800" dirty="0">
                <a:latin typeface="Arial" charset="0"/>
              </a:rPr>
              <a:t>. Praha: Univerzita Karlova, 4.9.2009, s. 55 – 77. Dostupné z </a:t>
            </a:r>
            <a:r>
              <a:rPr lang="cs-CZ" altLang="cs-CZ" sz="1800" dirty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err="1">
                <a:latin typeface="Arial" charset="0"/>
              </a:rPr>
              <a:t>Journal</a:t>
            </a:r>
            <a:r>
              <a:rPr lang="cs-CZ" altLang="cs-CZ" sz="1800" dirty="0">
                <a:latin typeface="Arial" charset="0"/>
              </a:rPr>
              <a:t> </a:t>
            </a:r>
            <a:r>
              <a:rPr lang="cs-CZ" altLang="cs-CZ" sz="1800" dirty="0" err="1">
                <a:latin typeface="Arial" charset="0"/>
              </a:rPr>
              <a:t>Impact</a:t>
            </a:r>
            <a:r>
              <a:rPr lang="cs-CZ" altLang="cs-CZ" sz="1800" dirty="0">
                <a:latin typeface="Arial" charset="0"/>
              </a:rPr>
              <a:t> </a:t>
            </a:r>
            <a:r>
              <a:rPr lang="cs-CZ" altLang="cs-CZ" sz="1800" dirty="0" err="1">
                <a:latin typeface="Arial" charset="0"/>
              </a:rPr>
              <a:t>Factor</a:t>
            </a:r>
            <a:r>
              <a:rPr lang="cs-CZ" altLang="cs-CZ" sz="1800" dirty="0">
                <a:latin typeface="Arial" charset="0"/>
              </a:rPr>
              <a:t> (JIF; faktor dopadu časopisu, faktor vlivu časopisu). </a:t>
            </a:r>
            <a:r>
              <a:rPr lang="cs-CZ" altLang="cs-CZ" sz="1800" i="1" dirty="0">
                <a:latin typeface="Arial" charset="0"/>
              </a:rPr>
              <a:t>Obecné základy práce s informacemi</a:t>
            </a:r>
            <a:r>
              <a:rPr lang="cs-CZ" altLang="cs-CZ" sz="1800" dirty="0">
                <a:latin typeface="Arial" charset="0"/>
              </a:rPr>
              <a:t> </a:t>
            </a:r>
            <a:r>
              <a:rPr lang="en-US" altLang="cs-CZ" sz="1800" dirty="0">
                <a:latin typeface="Arial" charset="0"/>
              </a:rPr>
              <a:t>[online]</a:t>
            </a:r>
            <a:r>
              <a:rPr lang="cs-CZ" altLang="cs-CZ" sz="1800" dirty="0">
                <a:latin typeface="Arial" charset="0"/>
              </a:rPr>
              <a:t>. Ostrava: VŠB-TUO, 2010. </a:t>
            </a:r>
            <a:r>
              <a:rPr lang="cs-CZ" altLang="cs-CZ" sz="1800" dirty="0">
                <a:latin typeface="Arial" charset="0"/>
                <a:hlinkClick r:id="rId3"/>
              </a:rPr>
              <a:t>http://knihovna.vsb.cz/kurzy/</a:t>
            </a:r>
            <a:r>
              <a:rPr lang="cs-CZ" altLang="cs-CZ" sz="1800" dirty="0" err="1">
                <a:latin typeface="Arial" charset="0"/>
                <a:hlinkClick r:id="rId3"/>
              </a:rPr>
              <a:t>uvod</a:t>
            </a:r>
            <a:r>
              <a:rPr lang="cs-CZ" altLang="cs-CZ" sz="1800" dirty="0">
                <a:latin typeface="Arial" charset="0"/>
                <a:hlinkClick r:id="rId3"/>
              </a:rPr>
              <a:t>/20.html</a:t>
            </a:r>
            <a:r>
              <a:rPr lang="cs-CZ" altLang="cs-CZ" sz="1800" dirty="0">
                <a:latin typeface="Arial" charset="0"/>
              </a:rPr>
              <a:t>. Online kurz.</a:t>
            </a:r>
            <a:r>
              <a:rPr lang="cs-CZ" altLang="cs-CZ" sz="1800" b="1" dirty="0">
                <a:latin typeface="Arial" charset="0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charset="0"/>
              </a:rPr>
              <a:t>ŠEBELOVÁ, I.</a:t>
            </a:r>
            <a:r>
              <a:rPr lang="cs-CZ" altLang="cs-CZ" sz="1800" i="1" dirty="0">
                <a:latin typeface="Arial" charset="0"/>
              </a:rPr>
              <a:t> Význam citačních rejstříků pro vyhledávání dokumentů: Web </a:t>
            </a:r>
            <a:r>
              <a:rPr lang="cs-CZ" altLang="cs-CZ" sz="1800" i="1" dirty="0" err="1">
                <a:latin typeface="Arial" charset="0"/>
              </a:rPr>
              <a:t>of</a:t>
            </a:r>
            <a:r>
              <a:rPr lang="cs-CZ" altLang="cs-CZ" sz="1800" i="1" dirty="0">
                <a:latin typeface="Arial" charset="0"/>
              </a:rPr>
              <a:t> Science a </a:t>
            </a:r>
            <a:r>
              <a:rPr lang="cs-CZ" altLang="cs-CZ" sz="1800" i="1" dirty="0" err="1">
                <a:latin typeface="Arial" charset="0"/>
              </a:rPr>
              <a:t>Scopus</a:t>
            </a:r>
            <a:r>
              <a:rPr lang="cs-CZ" altLang="cs-CZ" sz="1800" dirty="0">
                <a:latin typeface="Arial" charset="0"/>
              </a:rPr>
              <a:t> </a:t>
            </a:r>
            <a:r>
              <a:rPr lang="en-US" altLang="cs-CZ" sz="1800" dirty="0">
                <a:latin typeface="Arial" charset="0"/>
              </a:rPr>
              <a:t>[online]</a:t>
            </a:r>
            <a:r>
              <a:rPr lang="cs-CZ" altLang="cs-CZ" sz="1800" i="1" dirty="0">
                <a:latin typeface="Arial" charset="0"/>
              </a:rPr>
              <a:t>.</a:t>
            </a:r>
            <a:r>
              <a:rPr lang="cs-CZ" altLang="cs-CZ" sz="1800" dirty="0">
                <a:latin typeface="Arial" charset="0"/>
              </a:rPr>
              <a:t> Brno, 2008. </a:t>
            </a:r>
            <a:r>
              <a:rPr lang="en-US" altLang="cs-CZ" sz="1800" dirty="0" err="1">
                <a:latin typeface="Arial" charset="0"/>
              </a:rPr>
              <a:t>Dostupn</a:t>
            </a:r>
            <a:r>
              <a:rPr lang="cs-CZ" altLang="cs-CZ" sz="1800" dirty="0">
                <a:latin typeface="Arial" charset="0"/>
              </a:rPr>
              <a:t>é z: </a:t>
            </a:r>
            <a:r>
              <a:rPr lang="en-US" altLang="cs-CZ" sz="1800" dirty="0">
                <a:latin typeface="Arial" charset="0"/>
                <a:hlinkClick r:id="rId4"/>
              </a:rPr>
              <a:t>http://is.muni.cz/th/64913/ff_m</a:t>
            </a:r>
            <a:r>
              <a:rPr lang="cs-CZ" altLang="cs-CZ" sz="1800" dirty="0">
                <a:latin typeface="Arial" charset="0"/>
              </a:rPr>
              <a:t>. Masarykova univerzita, Filozofická fakulta, Ústav české literatury a knihovnictví, Kabinet informačních studií a knihovnictví</a:t>
            </a:r>
            <a:r>
              <a:rPr lang="en-US" altLang="cs-CZ" sz="1800" dirty="0">
                <a:latin typeface="Arial" charset="0"/>
              </a:rPr>
              <a:t>.</a:t>
            </a:r>
            <a:r>
              <a:rPr lang="cs-CZ" altLang="cs-CZ" sz="1800" dirty="0">
                <a:latin typeface="Arial" charset="0"/>
              </a:rPr>
              <a:t> Vedoucí diplomové práce Mgr. Josef Schwarz.</a:t>
            </a:r>
            <a:endParaRPr lang="cs-CZ" altLang="cs-CZ" sz="1800" b="1" dirty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charset="0"/>
              </a:rPr>
              <a:t>webové stránky Thomson Reuters a </a:t>
            </a:r>
            <a:r>
              <a:rPr lang="cs-CZ" altLang="cs-CZ" sz="1800" dirty="0" err="1">
                <a:latin typeface="Arial" charset="0"/>
              </a:rPr>
              <a:t>Scopus</a:t>
            </a:r>
            <a:endParaRPr lang="cs-CZ" altLang="cs-CZ" sz="1800" dirty="0">
              <a:latin typeface="Arial" charset="0"/>
            </a:endParaRPr>
          </a:p>
          <a:p>
            <a:pPr>
              <a:lnSpc>
                <a:spcPct val="100000"/>
              </a:lnSpc>
            </a:pPr>
            <a:endParaRPr lang="cs-CZ" altLang="cs-CZ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77828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krcal@phil.muni.cz</a:t>
            </a:r>
          </a:p>
        </p:txBody>
      </p:sp>
    </p:spTree>
    <p:extLst>
      <p:ext uri="{BB962C8B-B14F-4D97-AF65-F5344CB8AC3E}">
        <p14:creationId xmlns:p14="http://schemas.microsoft.com/office/powerpoint/2010/main" val="358165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Měření vědy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11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1692275" y="2349500"/>
            <a:ext cx="6804025" cy="37861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Základní pojmy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5813" y="549275"/>
            <a:ext cx="3278187" cy="576263"/>
          </a:xfrm>
        </p:spPr>
        <p:txBody>
          <a:bodyPr/>
          <a:lstStyle/>
          <a:p>
            <a:r>
              <a:rPr lang="cs-CZ" altLang="cs-CZ" sz="2400"/>
              <a:t>Informetrie</a:t>
            </a:r>
          </a:p>
        </p:txBody>
      </p:sp>
      <p:sp>
        <p:nvSpPr>
          <p:cNvPr id="119817" name="Oval 9"/>
          <p:cNvSpPr>
            <a:spLocks noChangeArrowheads="1"/>
          </p:cNvSpPr>
          <p:nvPr/>
        </p:nvSpPr>
        <p:spPr bwMode="auto">
          <a:xfrm>
            <a:off x="2195513" y="3284538"/>
            <a:ext cx="3744912" cy="11779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9" name="Oval 11"/>
          <p:cNvSpPr>
            <a:spLocks noChangeArrowheads="1"/>
          </p:cNvSpPr>
          <p:nvPr/>
        </p:nvSpPr>
        <p:spPr bwMode="auto">
          <a:xfrm>
            <a:off x="3203575" y="3573463"/>
            <a:ext cx="3024188" cy="95091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5865813" y="1052513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Scientometrie</a:t>
            </a: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5865813" y="1557338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Bibliometrie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6E2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/>
      <p:bldP spid="119817" grpId="0" animBg="1"/>
      <p:bldP spid="119819" grpId="0" animBg="1"/>
      <p:bldP spid="119821" grpId="0"/>
      <p:bldP spid="1198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Informetrie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nejširší vymezení</a:t>
            </a:r>
            <a:endParaRPr lang="en-US" altLang="cs-CZ"/>
          </a:p>
          <a:p>
            <a:r>
              <a:rPr lang="en-US" altLang="cs-CZ"/>
              <a:t>nejv</a:t>
            </a:r>
            <a:r>
              <a:rPr lang="cs-CZ" altLang="cs-CZ"/>
              <a:t>íce teoretická disciplína</a:t>
            </a:r>
          </a:p>
          <a:p>
            <a:r>
              <a:rPr lang="cs-CZ" altLang="cs-CZ"/>
              <a:t>zabývá se</a:t>
            </a:r>
          </a:p>
          <a:p>
            <a:pPr lvl="1"/>
            <a:r>
              <a:rPr lang="cs-CZ" altLang="cs-CZ"/>
              <a:t>měřením toku info</a:t>
            </a:r>
          </a:p>
          <a:p>
            <a:pPr lvl="1"/>
            <a:r>
              <a:rPr lang="cs-CZ" altLang="cs-CZ"/>
              <a:t>hodnocením informačního procesu</a:t>
            </a:r>
          </a:p>
          <a:p>
            <a:r>
              <a:rPr lang="cs-CZ" altLang="cs-CZ"/>
              <a:t>kvantitativně měří zrod, oběh a působení info v jakékoliv oblasti lidské společnosti nebo života jedince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19605140d64285cd1b30d1c9945a63f9bb393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2224</Words>
  <Application>Microsoft Office PowerPoint</Application>
  <PresentationFormat>Předvádění na obrazovce (4:3)</PresentationFormat>
  <Paragraphs>388</Paragraphs>
  <Slides>62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7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Prezentace aplikace PowerPoint</vt:lpstr>
      <vt:lpstr>Věda a výzkum</vt:lpstr>
      <vt:lpstr>Výzkumy</vt:lpstr>
      <vt:lpstr>Nejčastější výstupy dle oborů</vt:lpstr>
      <vt:lpstr>Proces publikování</vt:lpstr>
      <vt:lpstr>Měření vědy</vt:lpstr>
      <vt:lpstr>Základní pojmy</vt:lpstr>
      <vt:lpstr>Informetrie</vt:lpstr>
      <vt:lpstr>Scientometrie</vt:lpstr>
      <vt:lpstr>Bibliometrie</vt:lpstr>
      <vt:lpstr>Webová analytika</vt:lpstr>
      <vt:lpstr>Publikační analýza</vt:lpstr>
      <vt:lpstr>Citační analýza</vt:lpstr>
      <vt:lpstr>Citační analýza - cíle</vt:lpstr>
      <vt:lpstr>Interpretace citačních analýz</vt:lpstr>
      <vt:lpstr>Význam CA pro praxi</vt:lpstr>
      <vt:lpstr>Rizika a omezení citačních analýz</vt:lpstr>
      <vt:lpstr>Rizika a omezení citačních analýz</vt:lpstr>
      <vt:lpstr>Rizika a omezení citačních analýz</vt:lpstr>
      <vt:lpstr>Citační rejstříky</vt:lpstr>
      <vt:lpstr>Druhy citačních rejstříků</vt:lpstr>
      <vt:lpstr>Indikátory</vt:lpstr>
      <vt:lpstr>Druhy indikátorů</vt:lpstr>
      <vt:lpstr>Indikátory</vt:lpstr>
      <vt:lpstr>Indikátory</vt:lpstr>
      <vt:lpstr>Ukázka ve WoS</vt:lpstr>
      <vt:lpstr>Databáze pro hodnocení vědy</vt:lpstr>
      <vt:lpstr>Citace a citování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Zdroje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350</cp:revision>
  <dcterms:created xsi:type="dcterms:W3CDTF">2008-06-02T21:04:14Z</dcterms:created>
  <dcterms:modified xsi:type="dcterms:W3CDTF">2017-12-01T13:12:19Z</dcterms:modified>
</cp:coreProperties>
</file>