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8" r:id="rId4"/>
    <p:sldId id="271" r:id="rId5"/>
    <p:sldId id="272" r:id="rId6"/>
    <p:sldId id="270" r:id="rId7"/>
    <p:sldId id="269" r:id="rId8"/>
    <p:sldId id="276" r:id="rId9"/>
    <p:sldId id="274" r:id="rId10"/>
    <p:sldId id="278" r:id="rId11"/>
    <p:sldId id="277" r:id="rId12"/>
    <p:sldId id="273" r:id="rId13"/>
    <p:sldId id="275" r:id="rId14"/>
    <p:sldId id="279" r:id="rId15"/>
    <p:sldId id="280" r:id="rId16"/>
    <p:sldId id="281" r:id="rId17"/>
    <p:sldId id="282" r:id="rId18"/>
    <p:sldId id="283" r:id="rId19"/>
    <p:sldId id="284" r:id="rId20"/>
    <p:sldId id="26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12/18/2017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u.int/net/wsis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Interkulturní </a:t>
            </a:r>
            <a:r>
              <a:rPr lang="cs-CZ" smtClean="0"/>
              <a:t>informační </a:t>
            </a:r>
            <a:r>
              <a:rPr lang="cs-CZ" dirty="0" smtClean="0"/>
              <a:t>etika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20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609344"/>
          </a:xfrm>
        </p:spPr>
        <p:txBody>
          <a:bodyPr/>
          <a:lstStyle/>
          <a:p>
            <a:pPr algn="ctr"/>
            <a:r>
              <a:rPr lang="cs-CZ" dirty="0"/>
              <a:t>Původ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609344"/>
            <a:ext cx="10058400" cy="499751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nebezpečí naturalistického omylu - odvozování normativních závěrů z deskriptivních premis, na základě toho, že něco existuje v rámci přírody či společnosti </a:t>
            </a:r>
            <a:r>
              <a:rPr lang="cs-CZ" dirty="0" smtClean="0"/>
              <a:t>vyvozujeme, </a:t>
            </a:r>
            <a:r>
              <a:rPr lang="cs-CZ" dirty="0"/>
              <a:t>že </a:t>
            </a:r>
            <a:r>
              <a:rPr lang="cs-CZ" dirty="0" smtClean="0"/>
              <a:t>takovýto </a:t>
            </a:r>
            <a:r>
              <a:rPr lang="cs-CZ" dirty="0"/>
              <a:t>jev </a:t>
            </a:r>
            <a:r>
              <a:rPr lang="cs-CZ" dirty="0" smtClean="0"/>
              <a:t>je správný </a:t>
            </a:r>
            <a:r>
              <a:rPr lang="cs-CZ" dirty="0"/>
              <a:t>či morální</a:t>
            </a:r>
          </a:p>
          <a:p>
            <a:r>
              <a:rPr lang="cs-CZ" dirty="0"/>
              <a:t>závěr nemusí být ontologický (existence univerzálních hodnot), ale pragmatický (univerzální pragmatismus) – lidé jsou si pragmaticky rovní v boji o přežití, potřebujeme stejné věci, abychom přežili</a:t>
            </a:r>
          </a:p>
          <a:p>
            <a:r>
              <a:rPr lang="cs-CZ" dirty="0"/>
              <a:t>právní nárok univerzality je založený na společně daném základu (bytí na světě s ostatními, základ řeči a přežití, homo </a:t>
            </a:r>
            <a:r>
              <a:rPr lang="cs-CZ" dirty="0" err="1"/>
              <a:t>socialis</a:t>
            </a:r>
            <a:r>
              <a:rPr lang="cs-CZ" dirty="0"/>
              <a:t> – člověk tvor společenský) , ne na umělém (zákony, pravidla) </a:t>
            </a:r>
          </a:p>
          <a:p>
            <a:r>
              <a:rPr lang="cs-CZ" dirty="0" smtClean="0"/>
              <a:t>na </a:t>
            </a:r>
            <a:r>
              <a:rPr lang="cs-CZ" dirty="0"/>
              <a:t>základě univerzálních pravidel se můžeme lépe starat o naše životy – Všeobecná deklarace lidských práv</a:t>
            </a:r>
          </a:p>
          <a:p>
            <a:r>
              <a:rPr lang="cs-CZ" dirty="0"/>
              <a:t>ALE stejná argumentace platí pro zvířata – lidská práva mají stejnou morální závaznost, jako práva </a:t>
            </a:r>
            <a:r>
              <a:rPr lang="cs-CZ" dirty="0" smtClean="0"/>
              <a:t>zvířat. Dnešní dominantní kultury je nerespektují – pokračuje nemorální vykořisťování zvířecího světa.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4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Existuje lidské právo komunikovat?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komunikovat je lidské, slouží přežití </a:t>
            </a:r>
            <a:r>
              <a:rPr lang="cs-CZ" dirty="0">
                <a:sym typeface="Symbol" panose="05050102010706020507" pitchFamily="18" charset="2"/>
              </a:rPr>
              <a:t> právo komunikovat. Máme právo na připojení k </a:t>
            </a:r>
            <a:r>
              <a:rPr lang="cs-CZ" dirty="0" smtClean="0">
                <a:sym typeface="Symbol" panose="05050102010706020507" pitchFamily="18" charset="2"/>
              </a:rPr>
              <a:t>internetu (moderní komunikace)? </a:t>
            </a:r>
            <a:r>
              <a:rPr lang="cs-CZ" dirty="0"/>
              <a:t>Internet </a:t>
            </a:r>
            <a:r>
              <a:rPr lang="cs-CZ" dirty="0" smtClean="0"/>
              <a:t>je </a:t>
            </a:r>
            <a:r>
              <a:rPr lang="cs-CZ" dirty="0"/>
              <a:t>umělé </a:t>
            </a:r>
            <a:r>
              <a:rPr lang="cs-CZ" dirty="0" smtClean="0"/>
              <a:t>zařízení.</a:t>
            </a:r>
            <a:endParaRPr lang="cs-CZ" dirty="0"/>
          </a:p>
          <a:p>
            <a:r>
              <a:rPr lang="cs-CZ" dirty="0"/>
              <a:t>etické dilema – právní nárok univerzality, založený na umělém, ne </a:t>
            </a:r>
            <a:r>
              <a:rPr lang="cs-CZ" dirty="0" smtClean="0"/>
              <a:t>na společně </a:t>
            </a:r>
            <a:r>
              <a:rPr lang="cs-CZ" dirty="0"/>
              <a:t>daném základu</a:t>
            </a:r>
          </a:p>
          <a:p>
            <a:r>
              <a:rPr lang="cs-CZ" dirty="0" smtClean="0"/>
              <a:t>lidské </a:t>
            </a:r>
            <a:r>
              <a:rPr lang="cs-CZ" dirty="0"/>
              <a:t>právo komunikovat je širší než právo komunikovat přes internet, ALE Internet je dnes pro lidské přežití stejně důležitý, jako vzduch, který </a:t>
            </a:r>
            <a:r>
              <a:rPr lang="cs-CZ" dirty="0" smtClean="0"/>
              <a:t>dýcháme, je podmínkou komunikace s ostatními, je objektem univerzálních zájmů</a:t>
            </a:r>
          </a:p>
          <a:p>
            <a:r>
              <a:rPr lang="cs-CZ" dirty="0" smtClean="0"/>
              <a:t>vzniká další etické dilema – užitečnost artificiálních produktů je závislá na lokálních potřebách a lokálních pravidlech, které vytvářejí dojem univerzality (strategie získání nadvlády) – kultura dělá rozdíly mezi společnostmi</a:t>
            </a:r>
          </a:p>
          <a:p>
            <a:r>
              <a:rPr lang="cs-CZ" dirty="0" smtClean="0"/>
              <a:t>potřeba umožnit univerzální pravidla aplikovat v lokálních podmínkách, hledání harmonie mezi univerzálními právy a lokálním přizpůsobením a použitím Internetu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56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Existuje lidské právo komunikovat?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masová média – v době jejich dominance převažující distribuce zpráv jeden – mnoho</a:t>
            </a:r>
          </a:p>
          <a:p>
            <a:r>
              <a:rPr lang="cs-CZ" dirty="0"/>
              <a:t>Internet – změna paradigmatu lidské </a:t>
            </a:r>
            <a:r>
              <a:rPr lang="cs-CZ" dirty="0" smtClean="0"/>
              <a:t>komunikace, každý s přístupem může přijímat a vysílat zprávy, formy jeden </a:t>
            </a:r>
            <a:r>
              <a:rPr lang="cs-CZ" dirty="0"/>
              <a:t>–</a:t>
            </a:r>
            <a:r>
              <a:rPr lang="cs-CZ" dirty="0" smtClean="0"/>
              <a:t> mnoho, mnoho – jeden, mnoho – mnoho </a:t>
            </a:r>
          </a:p>
          <a:p>
            <a:r>
              <a:rPr lang="cs-CZ" dirty="0" smtClean="0"/>
              <a:t>před Internetem – právo svobodně se vyjadřovat: hledat, dostávat a sdělovat informace</a:t>
            </a:r>
          </a:p>
          <a:p>
            <a:r>
              <a:rPr lang="cs-CZ" dirty="0" smtClean="0"/>
              <a:t>s nástupem Internetu otázka - potřebujeme specifické právo komunikovat?</a:t>
            </a:r>
          </a:p>
          <a:p>
            <a:r>
              <a:rPr lang="cs-CZ" dirty="0" smtClean="0"/>
              <a:t>deklarace principů ze světového summitu o informační společnosti (2003) právo komunikovat nepoužívá:</a:t>
            </a:r>
          </a:p>
          <a:p>
            <a:pPr marL="0" indent="0">
              <a:buNone/>
            </a:pPr>
            <a:r>
              <a:rPr lang="cs-CZ" dirty="0" smtClean="0"/>
              <a:t> „deklaruje společnou </a:t>
            </a:r>
            <a:r>
              <a:rPr lang="cs-CZ" dirty="0"/>
              <a:t>touhou a odhodláním vybudovat informační společnost zaměřenou na lidi, </a:t>
            </a:r>
            <a:r>
              <a:rPr lang="cs-CZ" dirty="0" smtClean="0"/>
              <a:t>inkluzi </a:t>
            </a:r>
            <a:r>
              <a:rPr lang="cs-CZ" dirty="0"/>
              <a:t>a </a:t>
            </a:r>
            <a:r>
              <a:rPr lang="cs-CZ" dirty="0" smtClean="0"/>
              <a:t>rozvoj informační společnosti, </a:t>
            </a:r>
            <a:r>
              <a:rPr lang="cs-CZ" dirty="0"/>
              <a:t>kde každý může vytvářet, zpřístupňovat, využívat a sdílet informace a znalosti a umožnit jednotlivcům, komunitám a národům dosáhnout plného </a:t>
            </a:r>
            <a:r>
              <a:rPr lang="cs-CZ" dirty="0" smtClean="0"/>
              <a:t>potenciálu</a:t>
            </a:r>
          </a:p>
          <a:p>
            <a:r>
              <a:rPr lang="cs-CZ" dirty="0" smtClean="0"/>
              <a:t>právo komunikovat x právo na přístup k internetu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051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Kulturní diverzita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respekt ke kulturní identitě, kulturní a lingvistické diverzitě, tradicím a náboženství pomáhá rozvíjet dialog mezi kulturami a civilizacemi</a:t>
            </a:r>
          </a:p>
          <a:p>
            <a:r>
              <a:rPr lang="cs-CZ" dirty="0" smtClean="0"/>
              <a:t>inklusivní informační společnosti – umožnění tvorby, šíření a uchování obsahu v různých jazycích a formátech: vývoj lokálního obsahu vhodného pro domácí a regionální potřeby</a:t>
            </a:r>
          </a:p>
          <a:p>
            <a:r>
              <a:rPr lang="cs-CZ" dirty="0" smtClean="0"/>
              <a:t>uchování kulturního dědictví – základní komponenta identity a sebeporozumění jedinců, které spojuje komunitu s její minulostí</a:t>
            </a:r>
          </a:p>
          <a:p>
            <a:r>
              <a:rPr lang="cs-CZ" dirty="0" smtClean="0"/>
              <a:t>potřeba pluralistických, interaktivních a glokálně zaměřených komunikačních práv</a:t>
            </a:r>
          </a:p>
          <a:p>
            <a:r>
              <a:rPr lang="cs-CZ" dirty="0" smtClean="0"/>
              <a:t>neexistuje jedna informační, komunikační nebo znalostní společnost, ale společnosti na lokální, národní a mezinárodní úrovni </a:t>
            </a:r>
          </a:p>
          <a:p>
            <a:r>
              <a:rPr lang="cs-CZ" dirty="0">
                <a:sym typeface="Symbol" panose="05050102010706020507" pitchFamily="18" charset="2"/>
              </a:rPr>
              <a:t>Společenský zájem o znalost jako veřejné </a:t>
            </a:r>
            <a:r>
              <a:rPr lang="cs-CZ" dirty="0" smtClean="0">
                <a:sym typeface="Symbol" panose="05050102010706020507" pitchFamily="18" charset="2"/>
              </a:rPr>
              <a:t>blaho: </a:t>
            </a:r>
            <a:r>
              <a:rPr lang="cs-CZ" dirty="0" smtClean="0"/>
              <a:t>znalost </a:t>
            </a:r>
            <a:r>
              <a:rPr lang="cs-CZ" dirty="0"/>
              <a:t>– dědictví a </a:t>
            </a:r>
            <a:r>
              <a:rPr lang="cs-CZ" dirty="0" smtClean="0"/>
              <a:t>vlastnictví lidstva </a:t>
            </a:r>
            <a:r>
              <a:rPr lang="cs-CZ" dirty="0" smtClean="0">
                <a:sym typeface="Symbol" panose="05050102010706020507" pitchFamily="18" charset="2"/>
              </a:rPr>
              <a:t> je zdarma, musí být stále dostupná veřejnosti. Omezení veřejného přístupu jako ochrana autorských práv, patenty, musejí být výjimkou. </a:t>
            </a:r>
          </a:p>
          <a:p>
            <a:r>
              <a:rPr lang="cs-CZ" dirty="0" smtClean="0">
                <a:sym typeface="Symbol" panose="05050102010706020507" pitchFamily="18" charset="2"/>
              </a:rPr>
              <a:t>dialog kultur může proběhnout pouze v klimatu diverzity a rovných práv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36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Dopad ICT na lokální 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39472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Asie/Pacifik</a:t>
            </a:r>
            <a:r>
              <a:rPr lang="cs-CZ" dirty="0" smtClean="0"/>
              <a:t> – vlády budují ICT infrastrukturu buď podle monopolistického modelu nebo otevřenou soukromým a mezinárodním organizacím. Vznikají tak tenze mezi kulturní homogenizací (</a:t>
            </a:r>
            <a:r>
              <a:rPr lang="cs-CZ" dirty="0" smtClean="0">
                <a:sym typeface="Symbol" panose="05050102010706020507" pitchFamily="18" charset="2"/>
              </a:rPr>
              <a:t> zvyšování </a:t>
            </a:r>
            <a:r>
              <a:rPr lang="cs-CZ" dirty="0" err="1" smtClean="0">
                <a:sym typeface="Symbol" panose="05050102010706020507" pitchFamily="18" charset="2"/>
              </a:rPr>
              <a:t>fragmentarizace</a:t>
            </a:r>
            <a:r>
              <a:rPr lang="cs-CZ" dirty="0" smtClean="0">
                <a:sym typeface="Symbol" panose="05050102010706020507" pitchFamily="18" charset="2"/>
              </a:rPr>
              <a:t>) </a:t>
            </a:r>
            <a:r>
              <a:rPr lang="cs-CZ" dirty="0" smtClean="0"/>
              <a:t>a kulturní </a:t>
            </a:r>
            <a:r>
              <a:rPr lang="cs-CZ" dirty="0" err="1" smtClean="0"/>
              <a:t>heterogenizací</a:t>
            </a:r>
            <a:r>
              <a:rPr lang="cs-CZ" dirty="0" smtClean="0"/>
              <a:t> (</a:t>
            </a:r>
            <a:r>
              <a:rPr lang="cs-CZ" dirty="0">
                <a:sym typeface="Symbol" panose="05050102010706020507" pitchFamily="18" charset="2"/>
              </a:rPr>
              <a:t> zvyšování </a:t>
            </a:r>
            <a:r>
              <a:rPr lang="cs-CZ" dirty="0" smtClean="0">
                <a:sym typeface="Symbol" panose="05050102010706020507" pitchFamily="18" charset="2"/>
              </a:rPr>
              <a:t>homogenizace). </a:t>
            </a:r>
          </a:p>
          <a:p>
            <a:r>
              <a:rPr lang="cs-CZ" dirty="0" smtClean="0">
                <a:sym typeface="Symbol" panose="05050102010706020507" pitchFamily="18" charset="2"/>
              </a:rPr>
              <a:t>Kulturní suverenita může zmizet společně s národními hranicemi, zvláštnosti kulturní autonomie by měly zůstat zachovány. Kulturní bohatost kyberprostoru začleňuje některé aspekty univerzalismu.</a:t>
            </a:r>
          </a:p>
          <a:p>
            <a:r>
              <a:rPr lang="cs-CZ" b="1" dirty="0" smtClean="0">
                <a:sym typeface="Symbol" panose="05050102010706020507" pitchFamily="18" charset="2"/>
              </a:rPr>
              <a:t>Japonsko</a:t>
            </a:r>
            <a:r>
              <a:rPr lang="cs-CZ" dirty="0" smtClean="0">
                <a:sym typeface="Symbol" panose="05050102010706020507" pitchFamily="18" charset="2"/>
              </a:rPr>
              <a:t> – postoje lidí ke společnosti a kultuře a význam Internetu – tři světy: </a:t>
            </a:r>
            <a:r>
              <a:rPr lang="cs-CZ" dirty="0" err="1" smtClean="0">
                <a:sym typeface="Symbol" panose="05050102010706020507" pitchFamily="18" charset="2"/>
              </a:rPr>
              <a:t>Seken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smtClean="0">
                <a:sym typeface="Symbol" panose="05050102010706020507" pitchFamily="18" charset="2"/>
              </a:rPr>
              <a:t>– tradiční domorodý světový názor spojený se starým Japonskem, </a:t>
            </a:r>
            <a:r>
              <a:rPr lang="cs-CZ" dirty="0" err="1" smtClean="0">
                <a:sym typeface="Symbol" panose="05050102010706020507" pitchFamily="18" charset="2"/>
              </a:rPr>
              <a:t>Ikai</a:t>
            </a:r>
            <a:r>
              <a:rPr lang="cs-CZ" dirty="0" smtClean="0">
                <a:sym typeface="Symbol" panose="05050102010706020507" pitchFamily="18" charset="2"/>
              </a:rPr>
              <a:t> – svět zla, katastrof a zločinu, </a:t>
            </a:r>
            <a:r>
              <a:rPr lang="cs-CZ" dirty="0" err="1" smtClean="0">
                <a:sym typeface="Symbol" panose="05050102010706020507" pitchFamily="18" charset="2"/>
              </a:rPr>
              <a:t>Shakai</a:t>
            </a:r>
            <a:r>
              <a:rPr lang="cs-CZ" dirty="0" smtClean="0">
                <a:sym typeface="Symbol" panose="05050102010706020507" pitchFamily="18" charset="2"/>
              </a:rPr>
              <a:t> – svět moderního Japonska ovlivněný světem západním </a:t>
            </a:r>
          </a:p>
          <a:p>
            <a:r>
              <a:rPr lang="cs-CZ" dirty="0" smtClean="0">
                <a:sym typeface="Symbol" panose="05050102010706020507" pitchFamily="18" charset="2"/>
              </a:rPr>
              <a:t>ve společnosti se prosazuje „digitální redukcionismus“ – založený na materialismu a individualismu – lidé a živí tvorové nejsou nic víc </a:t>
            </a:r>
            <a:r>
              <a:rPr lang="cs-CZ" dirty="0">
                <a:sym typeface="Symbol" panose="05050102010706020507" pitchFamily="18" charset="2"/>
              </a:rPr>
              <a:t>než stroje na zpracování </a:t>
            </a:r>
            <a:r>
              <a:rPr lang="cs-CZ" dirty="0" smtClean="0">
                <a:sym typeface="Symbol" panose="05050102010706020507" pitchFamily="18" charset="2"/>
              </a:rPr>
              <a:t>digitálních informací. </a:t>
            </a:r>
          </a:p>
          <a:p>
            <a:r>
              <a:rPr lang="cs-CZ" dirty="0">
                <a:sym typeface="Symbol" panose="05050102010706020507" pitchFamily="18" charset="2"/>
              </a:rPr>
              <a:t>j</a:t>
            </a:r>
            <a:r>
              <a:rPr lang="cs-CZ" dirty="0" smtClean="0">
                <a:sym typeface="Symbol" panose="05050102010706020507" pitchFamily="18" charset="2"/>
              </a:rPr>
              <a:t>e potřeba základní univerzální množina etických standardů, jinak globální informační interakce upadne do chaosu. Tři základní etické principy: informační spravedlnost, informační rovnost, informační reciprocita.</a:t>
            </a:r>
          </a:p>
        </p:txBody>
      </p:sp>
    </p:spTree>
    <p:extLst>
      <p:ext uri="{BB962C8B-B14F-4D97-AF65-F5344CB8AC3E}">
        <p14:creationId xmlns:p14="http://schemas.microsoft.com/office/powerpoint/2010/main" val="229210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Dopad ICT na lokální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878227"/>
            <a:ext cx="10058400" cy="483561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Afrika</a:t>
            </a:r>
            <a:r>
              <a:rPr lang="cs-CZ" dirty="0" smtClean="0"/>
              <a:t> – zdůrazňování blízkého vztahu mezi znalostmi prostoru, sebe sama a místa člověka v komunitě </a:t>
            </a:r>
          </a:p>
          <a:p>
            <a:r>
              <a:rPr lang="cs-CZ" dirty="0" smtClean="0"/>
              <a:t>Centrální koncept – </a:t>
            </a:r>
            <a:r>
              <a:rPr lang="cs-CZ" dirty="0" err="1" smtClean="0"/>
              <a:t>Ubuntu</a:t>
            </a:r>
            <a:r>
              <a:rPr lang="cs-CZ" dirty="0" smtClean="0"/>
              <a:t> – sociální a politická organizace, založená na principu sdílení a starosti </a:t>
            </a:r>
            <a:r>
              <a:rPr lang="cs-CZ" dirty="0"/>
              <a:t>o </a:t>
            </a:r>
            <a:r>
              <a:rPr lang="cs-CZ" dirty="0" smtClean="0"/>
              <a:t>ostatní</a:t>
            </a:r>
          </a:p>
          <a:p>
            <a:r>
              <a:rPr lang="cs-CZ" dirty="0" smtClean="0"/>
              <a:t>Aforismy: být člověkem znamená potvrdit svoji lidskost uznáním lidskosti ostatních, které ústí ve vybudování lidských zdvořilých vztahů.</a:t>
            </a:r>
          </a:p>
          <a:p>
            <a:r>
              <a:rPr lang="cs-CZ" dirty="0" smtClean="0"/>
              <a:t>Při výběru mezi bohatstvím a ochranou života jiného člověka by měla být zvolena </a:t>
            </a:r>
            <a:r>
              <a:rPr lang="cs-CZ" dirty="0"/>
              <a:t>ochranou života </a:t>
            </a:r>
            <a:endParaRPr lang="cs-CZ" dirty="0" smtClean="0"/>
          </a:p>
          <a:p>
            <a:r>
              <a:rPr lang="cs-CZ" b="1" dirty="0" smtClean="0"/>
              <a:t>Austrálie</a:t>
            </a:r>
            <a:r>
              <a:rPr lang="cs-CZ" dirty="0" smtClean="0"/>
              <a:t> – výzkum, jak moc zájem o obsah a konektivitu skrývá roli IT,  kterou hraje v různých způsobech poznávání. Technologický design informačních systémů do velké míry řídí, jak je produkována, kategorizována a sdílena informace v systému. Design reflektuje politiku, kulturu, rasu, gender, třídu a národnost zapojených lidí</a:t>
            </a:r>
          </a:p>
          <a:p>
            <a:r>
              <a:rPr lang="cs-CZ" b="1" dirty="0" smtClean="0"/>
              <a:t>Turecko</a:t>
            </a:r>
            <a:r>
              <a:rPr lang="cs-CZ" dirty="0" smtClean="0"/>
              <a:t> – boj o to, ke které civilizaci </a:t>
            </a:r>
            <a:r>
              <a:rPr lang="cs-CZ" dirty="0" err="1" smtClean="0"/>
              <a:t>turecko</a:t>
            </a:r>
            <a:r>
              <a:rPr lang="cs-CZ" dirty="0" smtClean="0"/>
              <a:t> patří – západní, východní nebo islámská? I prozápadně orientovaná populace nechápe etické problémy s kopírováním intelektuálního vlastnictví. Internetová revoluce proniká do země se zpožděním, což má za následky vážné problémy s digitální propastí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33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Problémy kolem soukromí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Čína</a:t>
            </a:r>
            <a:r>
              <a:rPr lang="cs-CZ" dirty="0" smtClean="0"/>
              <a:t> – s ekonomickou a politickou reformou (80. léta) se transformuje vědomí Číňanů o soukromí. Dříve – kdo vyjadřuje veřejně osobní zájmy, je chápán jako egoista. Změna: 1)individuální svoboda není tabu 2) tendence nezasahovat do toho, co je vnímáno jako soukromí ostatních 3) tradiční koncept soukromí (</a:t>
            </a:r>
            <a:r>
              <a:rPr lang="cs-CZ" dirty="0" err="1" smtClean="0"/>
              <a:t>Yinsi</a:t>
            </a:r>
            <a:r>
              <a:rPr lang="cs-CZ" dirty="0" smtClean="0"/>
              <a:t> – ostudné tajemství) rozšířeno o personální ostudné </a:t>
            </a:r>
            <a:r>
              <a:rPr lang="cs-CZ" dirty="0"/>
              <a:t>informace </a:t>
            </a:r>
            <a:r>
              <a:rPr lang="cs-CZ" dirty="0" smtClean="0"/>
              <a:t>i jejich opak</a:t>
            </a:r>
          </a:p>
          <a:p>
            <a:r>
              <a:rPr lang="cs-CZ" dirty="0" smtClean="0"/>
              <a:t>nástup Internetu (90. léta) – objevení otázky o soukromí dat. Principy: 1) princip respektu 2) princip informovaného souhlasu 3) princip rovnováhy (mezi bezpečností osobních dat a bezpečností společnosti) 4) princip sociálního usměrnění. Poslední dva principy kladou vyšší váhu na společnost</a:t>
            </a:r>
          </a:p>
          <a:p>
            <a:r>
              <a:rPr lang="cs-CZ" dirty="0"/>
              <a:t>t</a:t>
            </a:r>
            <a:r>
              <a:rPr lang="cs-CZ" dirty="0" smtClean="0"/>
              <a:t>radiční kolektivismus – lidé se více zajímají o život ostatních lidí. Soukromí interpretováno jako instrumentální a ne skutečné dobro. Ochrana soukromí důležitá pro sociální pořádek. Mnoho Číňanů se domnívá, že v rodině právo na soukromí neexistuje, mladá generace si myslí opak pod vlivem západního chápání soukromí.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3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Problémy kolem soukromí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Thajsko</a:t>
            </a:r>
            <a:r>
              <a:rPr lang="cs-CZ" dirty="0" smtClean="0"/>
              <a:t> – tenze mezi importovanými liberálními demokratickými hodnotami a tradičními thajskými hodnotami. Thajština nemá pro soukromí slovo. Koncept soukromí založen na kolektivismu a nekonfliktnosti, hodnoty založeny na Konfucianismu. </a:t>
            </a:r>
          </a:p>
          <a:p>
            <a:r>
              <a:rPr lang="cs-CZ" dirty="0" smtClean="0"/>
              <a:t>Budhismus odmítá individuální já, neodmítá ale soukromí. Podle Budhismu nejsou lidská práva lidem vlastní, ale jsou nezbytná pro vedení čestného lidského života. Dva úhly pohledu – absolutní a konvenční. V absolutním není rozdíl mezi subjektem a objektem, konvenční já je jen iluzí. Konvenční – soukromí má instrumentální hodnotu, </a:t>
            </a:r>
            <a:r>
              <a:rPr lang="cs-CZ" dirty="0"/>
              <a:t>umožňuje harmonický život</a:t>
            </a:r>
          </a:p>
          <a:p>
            <a:r>
              <a:rPr lang="cs-CZ" dirty="0" smtClean="0"/>
              <a:t>zneužití </a:t>
            </a:r>
            <a:r>
              <a:rPr lang="cs-CZ" dirty="0"/>
              <a:t>soukromí založeno na třech mentálních deficitech – </a:t>
            </a:r>
            <a:r>
              <a:rPr lang="cs-CZ" dirty="0" smtClean="0"/>
              <a:t>nenasytnosti</a:t>
            </a:r>
            <a:r>
              <a:rPr lang="cs-CZ" dirty="0"/>
              <a:t>, vzteku a </a:t>
            </a:r>
            <a:r>
              <a:rPr lang="cs-CZ" dirty="0" smtClean="0"/>
              <a:t>klamu. Protilékem je láska a soucit – uvědomění, že ostatní bytí se neliší od našeho. Všichni se chtějí zbavit utrpení a chtějí štěstí.</a:t>
            </a:r>
          </a:p>
          <a:p>
            <a:r>
              <a:rPr lang="cs-CZ" dirty="0" smtClean="0"/>
              <a:t>Faktory ovlivňující vývoj etiky spojené s IT – rodina. Implementací ICT se stali lidé nezávislí, do sebe zahledění, zaměření na věci a lehkomyslní. Tráví čas starostmi o své potřeby spíše než sdílením času s ostatními členy rodiny.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22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Problémy kolem soukromí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Japonsko</a:t>
            </a:r>
            <a:r>
              <a:rPr lang="cs-CZ" dirty="0" smtClean="0"/>
              <a:t> – </a:t>
            </a:r>
            <a:r>
              <a:rPr lang="cs-CZ" dirty="0" err="1" smtClean="0"/>
              <a:t>Shakai</a:t>
            </a:r>
            <a:r>
              <a:rPr lang="cs-CZ" dirty="0" smtClean="0"/>
              <a:t> považuje zveřejnění osobních informací o obětech vraždy za porušení soukromí a lidských práv, </a:t>
            </a:r>
            <a:r>
              <a:rPr lang="cs-CZ" dirty="0" err="1" smtClean="0"/>
              <a:t>Seken</a:t>
            </a:r>
            <a:r>
              <a:rPr lang="cs-CZ" dirty="0" smtClean="0"/>
              <a:t> jako varování před rozpadem morálky a etiky zakořeněné v </a:t>
            </a:r>
            <a:r>
              <a:rPr lang="cs-CZ" dirty="0" err="1" smtClean="0"/>
              <a:t>Ikai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život </a:t>
            </a:r>
            <a:r>
              <a:rPr lang="cs-CZ" dirty="0"/>
              <a:t>ve třech světech tvoří druh diskontinuitní </a:t>
            </a:r>
            <a:r>
              <a:rPr lang="cs-CZ" dirty="0" smtClean="0"/>
              <a:t>identity – kulturní hybridizace. Důležitá hodnota Budhismu – popření sebe, opakem západní idea subjektivity, z níž západní svět odvozuje vnitřní hodnotu autonomie a soukromí. Pro Japonce jsou soukromé věcí méně cenné než veřejné.</a:t>
            </a:r>
          </a:p>
          <a:p>
            <a:r>
              <a:rPr lang="cs-CZ" b="1" dirty="0" smtClean="0"/>
              <a:t>Západ</a:t>
            </a:r>
            <a:r>
              <a:rPr lang="cs-CZ" dirty="0" smtClean="0"/>
              <a:t> – transformace konceptu autonomie a soukromí spojena se síťovou individualitou. Bytí s ostatními v síťovém  světě – založeno nejen na principu autonomie, ale také na principu solidarity. Vede k principům informačního soukromí. Soukromí odkazuje ke komunitám, ke k izolovaným jedincům.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70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Problémy kolem </a:t>
            </a:r>
            <a:r>
              <a:rPr lang="cs-CZ" dirty="0" smtClean="0"/>
              <a:t>intelektuálního 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USA </a:t>
            </a:r>
            <a:r>
              <a:rPr lang="cs-CZ" dirty="0" smtClean="0"/>
              <a:t>– utilitaristický koncept, intelektuální práva odůvodněna rozsahem prospěchu pro veřejnost obecně, pokud přínos veřejnosti neprokázán, mohou být zrušena, ochranné zákony vázané na odvětví</a:t>
            </a:r>
          </a:p>
          <a:p>
            <a:r>
              <a:rPr lang="cs-CZ" b="1" dirty="0" smtClean="0"/>
              <a:t>Evropa </a:t>
            </a:r>
            <a:r>
              <a:rPr lang="cs-CZ" dirty="0" smtClean="0"/>
              <a:t>– deontologická tradice, kreativní práce reflektuje autorovu osobnost, nezcizitelnost individuálních práv, základ komplexní legislativy</a:t>
            </a:r>
          </a:p>
          <a:p>
            <a:r>
              <a:rPr lang="cs-CZ" b="1" dirty="0" smtClean="0"/>
              <a:t>Čína</a:t>
            </a:r>
            <a:r>
              <a:rPr lang="cs-CZ" dirty="0" smtClean="0"/>
              <a:t> – konfuciánská tradice, popření hodnoty nových kreativních děl, prosazování respektu ke klasickým dílům, která mají být napodobována. Kopírování je základní hodnota.</a:t>
            </a:r>
          </a:p>
          <a:p>
            <a:r>
              <a:rPr lang="cs-CZ" b="1" dirty="0" smtClean="0"/>
              <a:t>Nový Zéland </a:t>
            </a:r>
            <a:r>
              <a:rPr lang="cs-CZ" dirty="0" smtClean="0"/>
              <a:t>– Maoři – kreativní díla patří kmenu či skupině, ne jednotlivci</a:t>
            </a:r>
          </a:p>
          <a:p>
            <a:r>
              <a:rPr lang="cs-CZ" b="1" dirty="0" smtClean="0"/>
              <a:t>Sub-Saharské komunity, domorodí Američané</a:t>
            </a:r>
            <a:r>
              <a:rPr lang="cs-CZ" dirty="0" smtClean="0"/>
              <a:t> – správa kulturního vlastnictví omezena na určité rodiny, cílem vlastnictví je udržování vlády, ne tvorba nových děl</a:t>
            </a:r>
          </a:p>
          <a:p>
            <a:r>
              <a:rPr lang="cs-CZ" dirty="0" smtClean="0"/>
              <a:t>ve virtuálních komunitách stále neregulované oblasti intelektuálních artefaktů – regionální vaření, přírodní léčení, používání rostlinných léků</a:t>
            </a:r>
          </a:p>
          <a:p>
            <a:r>
              <a:rPr lang="cs-CZ" dirty="0" smtClean="0"/>
              <a:t>alternativa k západním individualistickým koncepcím africké normy </a:t>
            </a:r>
            <a:r>
              <a:rPr lang="cs-CZ" dirty="0" err="1" smtClean="0"/>
              <a:t>Ubuntu</a:t>
            </a:r>
            <a:r>
              <a:rPr lang="cs-CZ" dirty="0" smtClean="0"/>
              <a:t> zdůrazňující komunální hodnoty, Japonské normy pro informační přístup definované jako situované komunity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8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Původ IIE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Mezinárodní debata o informační etice</a:t>
            </a:r>
            <a:r>
              <a:rPr lang="cs-CZ" dirty="0" smtClean="0"/>
              <a:t>:</a:t>
            </a:r>
            <a:endParaRPr lang="cs-CZ" dirty="0"/>
          </a:p>
          <a:p>
            <a:r>
              <a:rPr lang="cs-CZ" dirty="0" smtClean="0"/>
              <a:t>1997 – konference UNESCO v Monaku – </a:t>
            </a:r>
            <a:r>
              <a:rPr lang="cs-CZ" dirty="0" err="1" smtClean="0"/>
              <a:t>First</a:t>
            </a:r>
            <a:r>
              <a:rPr lang="cs-CZ" dirty="0" smtClean="0"/>
              <a:t> International </a:t>
            </a:r>
            <a:r>
              <a:rPr lang="cs-CZ" dirty="0" err="1" smtClean="0"/>
              <a:t>Congress</a:t>
            </a:r>
            <a:r>
              <a:rPr lang="cs-CZ" dirty="0" smtClean="0"/>
              <a:t> on </a:t>
            </a:r>
            <a:r>
              <a:rPr lang="cs-CZ" dirty="0" err="1" smtClean="0"/>
              <a:t>Ethical</a:t>
            </a:r>
            <a:r>
              <a:rPr lang="cs-CZ" dirty="0" smtClean="0"/>
              <a:t>, </a:t>
            </a:r>
            <a:r>
              <a:rPr lang="cs-CZ" dirty="0" err="1" smtClean="0"/>
              <a:t>Legal</a:t>
            </a:r>
            <a:r>
              <a:rPr lang="cs-CZ" dirty="0" smtClean="0"/>
              <a:t>, and </a:t>
            </a:r>
            <a:r>
              <a:rPr lang="cs-CZ" dirty="0" err="1" smtClean="0"/>
              <a:t>Societal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Digital </a:t>
            </a:r>
            <a:r>
              <a:rPr lang="cs-CZ" dirty="0" err="1" smtClean="0"/>
              <a:t>Information</a:t>
            </a:r>
            <a:endParaRPr lang="cs-CZ" dirty="0" smtClean="0"/>
          </a:p>
          <a:p>
            <a:r>
              <a:rPr lang="cs-CZ" dirty="0" smtClean="0"/>
              <a:t>2003, 2005 </a:t>
            </a:r>
            <a:r>
              <a:rPr lang="cs-CZ" dirty="0"/>
              <a:t>(Tunis, Ženeva)</a:t>
            </a:r>
            <a:r>
              <a:rPr lang="cs-CZ" dirty="0" smtClean="0"/>
              <a:t> – </a:t>
            </a:r>
            <a:r>
              <a:rPr lang="cs-CZ" dirty="0" err="1" smtClean="0"/>
              <a:t>World</a:t>
            </a:r>
            <a:r>
              <a:rPr lang="cs-CZ" dirty="0" smtClean="0"/>
              <a:t> Summit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Society (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://www.itu.int/</a:t>
            </a:r>
            <a:r>
              <a:rPr lang="cs-CZ" dirty="0" err="1">
                <a:hlinkClick r:id="rId2"/>
              </a:rPr>
              <a:t>net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wsis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) – </a:t>
            </a:r>
            <a:r>
              <a:rPr lang="cs-CZ" dirty="0" err="1" smtClean="0"/>
              <a:t>Deklaration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Principles</a:t>
            </a:r>
            <a:r>
              <a:rPr lang="cs-CZ" dirty="0" smtClean="0"/>
              <a:t>: hledání konsensu nad etickými principy implementovatelnými do praktické politiky</a:t>
            </a:r>
          </a:p>
          <a:p>
            <a:r>
              <a:rPr lang="cs-CZ" b="1" dirty="0"/>
              <a:t>Interkulturní informační etika (IIE</a:t>
            </a:r>
            <a:r>
              <a:rPr lang="cs-CZ" b="1" dirty="0" smtClean="0"/>
              <a:t>):</a:t>
            </a:r>
            <a:endParaRPr lang="cs-CZ" b="1" dirty="0"/>
          </a:p>
          <a:p>
            <a:r>
              <a:rPr lang="cs-CZ" dirty="0"/>
              <a:t>2004 </a:t>
            </a:r>
            <a:r>
              <a:rPr lang="cs-CZ" dirty="0" smtClean="0"/>
              <a:t>Karlsruhe – konference pořádaná International Center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Ethics</a:t>
            </a:r>
            <a:r>
              <a:rPr lang="cs-CZ" dirty="0" smtClean="0"/>
              <a:t> (ICIE) - </a:t>
            </a:r>
            <a:r>
              <a:rPr lang="cs-CZ" dirty="0" err="1" smtClean="0"/>
              <a:t>Localizing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Internet. </a:t>
            </a:r>
            <a:r>
              <a:rPr lang="cs-CZ" dirty="0" err="1" smtClean="0"/>
              <a:t>Ethical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in </a:t>
            </a:r>
            <a:r>
              <a:rPr lang="cs-CZ" dirty="0" err="1" smtClean="0"/>
              <a:t>Intercultural</a:t>
            </a:r>
            <a:r>
              <a:rPr lang="cs-CZ" dirty="0" smtClean="0"/>
              <a:t> </a:t>
            </a:r>
            <a:r>
              <a:rPr lang="cs-CZ" dirty="0" err="1" smtClean="0"/>
              <a:t>Perspective</a:t>
            </a:r>
            <a:endParaRPr lang="cs-CZ" dirty="0"/>
          </a:p>
          <a:p>
            <a:r>
              <a:rPr lang="cs-CZ" dirty="0" smtClean="0"/>
              <a:t>2005 St </a:t>
            </a:r>
            <a:r>
              <a:rPr lang="cs-CZ" dirty="0" err="1" smtClean="0"/>
              <a:t>Cross</a:t>
            </a:r>
            <a:r>
              <a:rPr lang="cs-CZ" dirty="0" smtClean="0"/>
              <a:t> </a:t>
            </a:r>
            <a:r>
              <a:rPr lang="cs-CZ" dirty="0" err="1" smtClean="0"/>
              <a:t>College</a:t>
            </a:r>
            <a:r>
              <a:rPr lang="cs-CZ" dirty="0" smtClean="0"/>
              <a:t>, Oxford – mezinárodní konference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Ethics</a:t>
            </a:r>
            <a:r>
              <a:rPr lang="cs-CZ" dirty="0" smtClean="0"/>
              <a:t>: </a:t>
            </a:r>
            <a:r>
              <a:rPr lang="cs-CZ" dirty="0" err="1" smtClean="0"/>
              <a:t>Agents</a:t>
            </a:r>
            <a:r>
              <a:rPr lang="cs-CZ" dirty="0" smtClean="0"/>
              <a:t>, </a:t>
            </a:r>
            <a:r>
              <a:rPr lang="cs-CZ" dirty="0" err="1" smtClean="0"/>
              <a:t>Artefacts</a:t>
            </a:r>
            <a:r>
              <a:rPr lang="cs-CZ" dirty="0" smtClean="0"/>
              <a:t> and New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Perspectives</a:t>
            </a:r>
            <a:endParaRPr lang="cs-CZ" dirty="0" smtClean="0"/>
          </a:p>
          <a:p>
            <a:r>
              <a:rPr lang="cs-CZ" dirty="0" smtClean="0"/>
              <a:t>2007 kniha </a:t>
            </a:r>
            <a:r>
              <a:rPr lang="cs-CZ" dirty="0" err="1" smtClean="0"/>
              <a:t>Soraj</a:t>
            </a:r>
            <a:r>
              <a:rPr lang="cs-CZ" dirty="0" smtClean="0"/>
              <a:t> </a:t>
            </a:r>
            <a:r>
              <a:rPr lang="cs-CZ" dirty="0" err="1" smtClean="0"/>
              <a:t>Hongladaroma</a:t>
            </a:r>
            <a:r>
              <a:rPr lang="cs-CZ" dirty="0" smtClean="0"/>
              <a:t> a Charlese </a:t>
            </a:r>
            <a:r>
              <a:rPr lang="cs-CZ" dirty="0" err="1" smtClean="0"/>
              <a:t>Esse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Technology </a:t>
            </a:r>
            <a:r>
              <a:rPr lang="cs-CZ" dirty="0" err="1" smtClean="0"/>
              <a:t>Etics</a:t>
            </a:r>
            <a:r>
              <a:rPr lang="cs-CZ" dirty="0" smtClean="0"/>
              <a:t>: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Perspectives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67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316462"/>
          </a:xfrm>
        </p:spPr>
        <p:txBody>
          <a:bodyPr>
            <a:normAutofit/>
          </a:bodyPr>
          <a:lstStyle/>
          <a:p>
            <a:r>
              <a:rPr lang="cs-CZ" dirty="0" smtClean="0"/>
              <a:t>CAPURRO, Rafael. </a:t>
            </a:r>
            <a:r>
              <a:rPr lang="cs-CZ" dirty="0" err="1" smtClean="0"/>
              <a:t>Intercultural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Ethics</a:t>
            </a:r>
            <a:r>
              <a:rPr lang="cs-CZ" dirty="0" smtClean="0"/>
              <a:t>. </a:t>
            </a:r>
            <a:r>
              <a:rPr lang="cs-CZ" dirty="0"/>
              <a:t>In HIMMA, K. E. – TAVANI, H. T. </a:t>
            </a:r>
            <a:r>
              <a:rPr lang="cs-CZ" i="1" dirty="0" err="1"/>
              <a:t>the</a:t>
            </a:r>
            <a:r>
              <a:rPr lang="cs-CZ" i="1" dirty="0"/>
              <a:t> Handbook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 and </a:t>
            </a:r>
            <a:r>
              <a:rPr lang="cs-CZ" i="1" dirty="0" err="1"/>
              <a:t>Computer</a:t>
            </a:r>
            <a:r>
              <a:rPr lang="cs-CZ" i="1" dirty="0"/>
              <a:t> </a:t>
            </a:r>
            <a:r>
              <a:rPr lang="cs-CZ" i="1" dirty="0" err="1"/>
              <a:t>Ethics</a:t>
            </a:r>
            <a:r>
              <a:rPr lang="cs-CZ" i="1" dirty="0"/>
              <a:t>. </a:t>
            </a:r>
            <a:r>
              <a:rPr lang="cs-CZ" dirty="0" err="1" smtClean="0"/>
              <a:t>Hoboken</a:t>
            </a:r>
            <a:r>
              <a:rPr lang="cs-CZ" dirty="0" smtClean="0"/>
              <a:t>:</a:t>
            </a:r>
            <a:r>
              <a:rPr lang="cs-CZ" i="1" dirty="0" smtClean="0"/>
              <a:t> </a:t>
            </a:r>
            <a:r>
              <a:rPr lang="cs-CZ" dirty="0" smtClean="0"/>
              <a:t> </a:t>
            </a:r>
            <a:r>
              <a:rPr lang="cs-CZ" dirty="0" err="1"/>
              <a:t>Wiley</a:t>
            </a:r>
            <a:r>
              <a:rPr lang="cs-CZ" dirty="0"/>
              <a:t>, </a:t>
            </a:r>
            <a:r>
              <a:rPr lang="cs-CZ" dirty="0" smtClean="0"/>
              <a:t>2008, s. 639-665. </a:t>
            </a:r>
            <a:r>
              <a:rPr lang="cs-CZ" dirty="0"/>
              <a:t>ISBN 978-0-471-79959-7</a:t>
            </a:r>
            <a:r>
              <a:rPr lang="cs-CZ" dirty="0" smtClean="0"/>
              <a:t>.</a:t>
            </a:r>
          </a:p>
          <a:p>
            <a:r>
              <a:rPr lang="cs-CZ" dirty="0"/>
              <a:t>CAPURRO, Rafael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err="1"/>
              <a:t>Intercultural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Ethics</a:t>
            </a:r>
            <a:r>
              <a:rPr lang="cs-CZ" dirty="0"/>
              <a:t>. </a:t>
            </a:r>
            <a:r>
              <a:rPr lang="cs-CZ" dirty="0" smtClean="0"/>
              <a:t> In BUCHANAN Elizabeth A. a </a:t>
            </a:r>
            <a:r>
              <a:rPr lang="cs-CZ" dirty="0" err="1" smtClean="0"/>
              <a:t>Kathrine</a:t>
            </a:r>
            <a:r>
              <a:rPr lang="cs-CZ" dirty="0" smtClean="0"/>
              <a:t> A. HENDERSON. Case </a:t>
            </a:r>
            <a:r>
              <a:rPr lang="cs-CZ" dirty="0" err="1" smtClean="0"/>
              <a:t>Studies</a:t>
            </a:r>
            <a:r>
              <a:rPr lang="cs-CZ" dirty="0" smtClean="0"/>
              <a:t> in </a:t>
            </a:r>
            <a:r>
              <a:rPr lang="cs-CZ" dirty="0" err="1" smtClean="0"/>
              <a:t>Library</a:t>
            </a:r>
            <a:r>
              <a:rPr lang="cs-CZ" dirty="0" smtClean="0"/>
              <a:t> and </a:t>
            </a:r>
            <a:r>
              <a:rPr lang="cs-CZ" dirty="0" err="1" smtClean="0"/>
              <a:t>Information</a:t>
            </a:r>
            <a:r>
              <a:rPr lang="cs-CZ" dirty="0" smtClean="0"/>
              <a:t> Science </a:t>
            </a:r>
            <a:r>
              <a:rPr lang="cs-CZ" dirty="0" err="1" smtClean="0"/>
              <a:t>Ethics</a:t>
            </a:r>
            <a:r>
              <a:rPr lang="cs-CZ" dirty="0" smtClean="0"/>
              <a:t>. </a:t>
            </a:r>
            <a:r>
              <a:rPr lang="cs-CZ" dirty="0" err="1" smtClean="0"/>
              <a:t>Jefferson</a:t>
            </a:r>
            <a:r>
              <a:rPr lang="cs-CZ" dirty="0" smtClean="0"/>
              <a:t>: </a:t>
            </a:r>
            <a:r>
              <a:rPr lang="cs-CZ" dirty="0" err="1" smtClean="0"/>
              <a:t>McFarland</a:t>
            </a:r>
            <a:r>
              <a:rPr lang="cs-CZ" dirty="0" smtClean="0"/>
              <a:t>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, 2009. ISBN 978-0-7864-3367-4.</a:t>
            </a:r>
          </a:p>
          <a:p>
            <a:r>
              <a:rPr lang="cs-CZ" dirty="0"/>
              <a:t>DAMASIO, Antonio R. </a:t>
            </a:r>
            <a:r>
              <a:rPr lang="cs-CZ" i="1" dirty="0" err="1"/>
              <a:t>Descartesův</a:t>
            </a:r>
            <a:r>
              <a:rPr lang="cs-CZ" i="1" dirty="0"/>
              <a:t> omyl: emoce, rozum a lidský mozek</a:t>
            </a:r>
            <a:r>
              <a:rPr lang="cs-CZ" dirty="0"/>
              <a:t>. Praha: Mladá fronta, 2000. </a:t>
            </a:r>
            <a:r>
              <a:rPr lang="cs-CZ" dirty="0" smtClean="0"/>
              <a:t>ISBN </a:t>
            </a:r>
            <a:r>
              <a:rPr lang="cs-CZ" dirty="0"/>
              <a:t>80-204-0844-4.</a:t>
            </a:r>
          </a:p>
        </p:txBody>
      </p:sp>
    </p:spTree>
    <p:extLst>
      <p:ext uri="{BB962C8B-B14F-4D97-AF65-F5344CB8AC3E}">
        <p14:creationId xmlns:p14="http://schemas.microsoft.com/office/powerpoint/2010/main" val="55005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úzké pojetí</a:t>
            </a:r>
            <a:r>
              <a:rPr lang="cs-CZ" dirty="0" smtClean="0"/>
              <a:t>:</a:t>
            </a:r>
          </a:p>
          <a:p>
            <a:r>
              <a:rPr lang="cs-CZ" dirty="0" smtClean="0"/>
              <a:t>IIE se zaměřuje na dopad ICT na různé kultury a na to, jak jsou různé konkrétní problémy chápány v různých kulturních tradicích.</a:t>
            </a:r>
            <a:endParaRPr lang="cs-CZ" dirty="0"/>
          </a:p>
          <a:p>
            <a:r>
              <a:rPr lang="cs-CZ" b="1" dirty="0"/>
              <a:t>š</a:t>
            </a:r>
            <a:r>
              <a:rPr lang="cs-CZ" b="1" dirty="0" smtClean="0"/>
              <a:t>iroké pojetí</a:t>
            </a:r>
            <a:r>
              <a:rPr lang="cs-CZ" dirty="0" smtClean="0"/>
              <a:t>:</a:t>
            </a:r>
          </a:p>
          <a:p>
            <a:r>
              <a:rPr lang="cs-CZ" dirty="0" smtClean="0"/>
              <a:t>IEE se zabývá interkulturními problémy způsobenými nejen Internetem, ale také další</a:t>
            </a:r>
            <a:r>
              <a:rPr lang="cs-CZ" dirty="0"/>
              <a:t>mi médii, což umožňuje větší historické srovnání.</a:t>
            </a:r>
          </a:p>
          <a:p>
            <a:endParaRPr lang="cs-CZ" dirty="0"/>
          </a:p>
          <a:p>
            <a:r>
              <a:rPr lang="cs-CZ" dirty="0" smtClean="0"/>
              <a:t>IEE zkoumá problémy z deskriptivní a normativní perspektivy, na konkrétní či ontické úrovni nebo na úrovni ontologických a strukturálních předpokladů.</a:t>
            </a:r>
          </a:p>
          <a:p>
            <a:r>
              <a:rPr lang="cs-CZ" dirty="0" smtClean="0"/>
              <a:t>Upřednostňuje </a:t>
            </a:r>
            <a:r>
              <a:rPr lang="cs-CZ" dirty="0"/>
              <a:t>informační </a:t>
            </a:r>
            <a:r>
              <a:rPr lang="cs-CZ" dirty="0" smtClean="0"/>
              <a:t>etika západní hodnoty a zájmy? Mohou kultury dálného východu poskytnout novou perspektivu a heuristiku pro úspěšný rozvoj informační společnosti?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038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Interkulturní informační 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7365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jak může lidská kultura lokálně vzkvétat v globálním digitálním prostředí?</a:t>
            </a:r>
          </a:p>
          <a:p>
            <a:r>
              <a:rPr lang="cs-CZ" dirty="0" smtClean="0"/>
              <a:t>jaké změny působí internet v tradičních médiích (orální a psané zvyky, noviny, rádio, TV, splynutí masových médií, telefonu a internetu, dopad na literární kultury a další generace ICT). Jaké jsou nové metody manipulace a kontroly umožněné Internetem?</a:t>
            </a:r>
          </a:p>
          <a:p>
            <a:r>
              <a:rPr lang="cs-CZ" dirty="0" smtClean="0"/>
              <a:t>Jaký je ekonomický dopad Internetu</a:t>
            </a:r>
            <a:r>
              <a:rPr lang="cs-CZ" dirty="0"/>
              <a:t>, </a:t>
            </a:r>
            <a:r>
              <a:rPr lang="cs-CZ" dirty="0" smtClean="0"/>
              <a:t>který se </a:t>
            </a:r>
            <a:r>
              <a:rPr lang="cs-CZ" dirty="0"/>
              <a:t>může stát nástrojem kulturního útlaku a </a:t>
            </a:r>
            <a:r>
              <a:rPr lang="cs-CZ" dirty="0" smtClean="0"/>
              <a:t>kolonialismu?</a:t>
            </a:r>
          </a:p>
          <a:p>
            <a:r>
              <a:rPr lang="cs-CZ" dirty="0" smtClean="0"/>
              <a:t>digitální propast – ne pouze otázkou poskytnutí přístupu ke globální síti každému, spíš otázka toho, jak digitální síť pomáhá lidem snadněji vést svůj život bez nebezpečí kulturního vykořisťování a diskriminace</a:t>
            </a:r>
          </a:p>
          <a:p>
            <a:r>
              <a:rPr lang="cs-CZ" dirty="0" smtClean="0"/>
              <a:t>Do </a:t>
            </a:r>
            <a:r>
              <a:rPr lang="cs-CZ" dirty="0"/>
              <a:t>jaké míry a jakým způsobem budeme schopni rozšířit svobodu i spravedlnost v rámci perspektivy udržitelného kulturního rozvoje, který chrání a podporuje kulturní rozmanitost a vzájemnou </a:t>
            </a:r>
            <a:r>
              <a:rPr lang="cs-CZ" dirty="0" smtClean="0"/>
              <a:t>interakci? </a:t>
            </a:r>
          </a:p>
          <a:p>
            <a:r>
              <a:rPr lang="cs-CZ" dirty="0" smtClean="0"/>
              <a:t>cílem překonat izolaci morálních tradic s ohledem na Internet – komunity musejí mít možnost přizpůsobit Internet vlastním kulturním tradicím (komunitarismus od spodu nahoru)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97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Typy kulturní informační 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mono-kulturní informační etika – vnímá sama sebe jako jediný platný etický koncept – totalitarismus</a:t>
            </a:r>
          </a:p>
          <a:p>
            <a:r>
              <a:rPr lang="cs-CZ" sz="2400" dirty="0" smtClean="0"/>
              <a:t>interkulturní </a:t>
            </a:r>
            <a:r>
              <a:rPr lang="cs-CZ" sz="2400" dirty="0"/>
              <a:t>informační </a:t>
            </a:r>
            <a:r>
              <a:rPr lang="cs-CZ" sz="2400" dirty="0" smtClean="0"/>
              <a:t>etika – propojuje silné a slabé </a:t>
            </a:r>
            <a:r>
              <a:rPr lang="cs-CZ" sz="2400" dirty="0"/>
              <a:t>morální argumenty – </a:t>
            </a:r>
            <a:r>
              <a:rPr lang="cs-CZ" sz="2400" dirty="0" smtClean="0"/>
              <a:t>pluralismus</a:t>
            </a:r>
            <a:r>
              <a:rPr lang="cs-CZ" sz="2400" dirty="0"/>
              <a:t> </a:t>
            </a:r>
            <a:endParaRPr lang="cs-CZ" sz="2400" dirty="0" smtClean="0"/>
          </a:p>
          <a:p>
            <a:r>
              <a:rPr lang="cs-CZ" sz="2400" dirty="0" err="1" smtClean="0"/>
              <a:t>transkulturní</a:t>
            </a:r>
            <a:r>
              <a:rPr lang="cs-CZ" sz="2400" dirty="0" smtClean="0"/>
              <a:t> </a:t>
            </a:r>
            <a:r>
              <a:rPr lang="cs-CZ" sz="2400" dirty="0"/>
              <a:t>informační </a:t>
            </a:r>
            <a:r>
              <a:rPr lang="cs-CZ" sz="2400" dirty="0" smtClean="0"/>
              <a:t>etika – výsledek interkulturní interakce jako opak čisté meta-kulturní (slabé) univerzality</a:t>
            </a:r>
          </a:p>
          <a:p>
            <a:r>
              <a:rPr lang="cs-CZ" sz="2400" dirty="0" smtClean="0"/>
              <a:t>multikulturní </a:t>
            </a:r>
            <a:r>
              <a:rPr lang="cs-CZ" sz="2400" dirty="0"/>
              <a:t>informační </a:t>
            </a:r>
            <a:r>
              <a:rPr lang="cs-CZ" sz="2400" dirty="0" smtClean="0"/>
              <a:t> etika – skládá vedle sebe etické pohledy bez snahy je srovnat - relativismus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7373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Universalismus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99435"/>
            <a:ext cx="10058400" cy="482030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3 projekty universalismu v Evropské historii: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globalizace rozumu – Řecko. Rozum překračuje přírodu, sahá do věčné, nekonečné, metafyzické říše Boha (bohů). Překonáno nástupem moderní vědy a empirismu.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 pozemská globalizace – myšlenka kulaté země a pokusy ji obeplout, původ totalitních ambicí moderní subjektivity 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digitální globalizace – digitální formátování lidstva, posiluje a rozšiřuje existující nerovnosti (digitální propast)</a:t>
            </a:r>
          </a:p>
          <a:p>
            <a:r>
              <a:rPr lang="cs-CZ" dirty="0" smtClean="0"/>
              <a:t>Další související projekty: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moderní věda – příroda je systém deterministických zákonů, umožňujících předvídat vývoj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moderní ekonomie – šíření globálního kapitalismu včetně univerzální měny, identického zboží pro každého, globálního marketingu, globální produkce a procesů řízení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univerzální politika a univerzální hodnoty – Všeobecná deklarace lidských práv a svobod, univerzální katalogy (MDT), univerzální přístup k vědecké literatuře (bibliografické databáze jako např. DIALOG, Internet jako distribuční médium všech druhů digitálních materiálů)</a:t>
            </a:r>
          </a:p>
          <a:p>
            <a:r>
              <a:rPr lang="cs-CZ" dirty="0" smtClean="0"/>
              <a:t>kulturní homogenizace je jen další formou kulturního kolonialismu</a:t>
            </a:r>
          </a:p>
          <a:p>
            <a:r>
              <a:rPr lang="cs-CZ" dirty="0" smtClean="0"/>
              <a:t>dobro není nezbytně univerzální a lokální je zlo</a:t>
            </a:r>
          </a:p>
          <a:p>
            <a:r>
              <a:rPr lang="cs-CZ" dirty="0" err="1" smtClean="0"/>
              <a:t>glokalizace</a:t>
            </a:r>
            <a:r>
              <a:rPr lang="cs-CZ" dirty="0" smtClean="0"/>
              <a:t>: NE mysli globálně, jednej lokálně, ALE mysli lokálně, jednej globálně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393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 morálky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Jaká je pravdivostní hodnota morálních soudů: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Morální kognitivismus </a:t>
            </a:r>
          </a:p>
          <a:p>
            <a:pPr marL="617220" lvl="1" indent="-342900">
              <a:buFont typeface="+mj-lt"/>
              <a:buAutoNum type="arabicPeriod"/>
            </a:pPr>
            <a:r>
              <a:rPr lang="cs-CZ" dirty="0" smtClean="0"/>
              <a:t>morální objektivismus – morálka je objektivní na základě faktů o světě nezávislých na mysli, ne na základě toho, co si kultury nebo jedinci o nich myslí</a:t>
            </a:r>
          </a:p>
          <a:p>
            <a:pPr marL="617220" lvl="1" indent="-342900">
              <a:buFont typeface="+mj-lt"/>
              <a:buAutoNum type="arabicPeriod"/>
            </a:pPr>
            <a:r>
              <a:rPr lang="cs-CZ" dirty="0" smtClean="0"/>
              <a:t>normativní morální relativismus (konvencionalismus, </a:t>
            </a:r>
            <a:r>
              <a:rPr lang="cs-CZ" dirty="0" err="1" smtClean="0"/>
              <a:t>intersubjektivismus</a:t>
            </a:r>
            <a:r>
              <a:rPr lang="cs-CZ" dirty="0" smtClean="0"/>
              <a:t>) – morálka je zkonstruována kulturou, morální tvrzení jsou pravdivá pro danou kulturu, jen pokud jsou akceptována, věří jim nebo je praktikuje většinová společnost dané kultury</a:t>
            </a:r>
          </a:p>
          <a:p>
            <a:pPr marL="617220" lvl="1" indent="-342900">
              <a:buFont typeface="+mj-lt"/>
              <a:buAutoNum type="arabicPeriod"/>
            </a:pPr>
            <a:r>
              <a:rPr lang="cs-CZ" dirty="0" smtClean="0"/>
              <a:t>normativní morální subjektivismus – morálka </a:t>
            </a:r>
            <a:r>
              <a:rPr lang="cs-CZ" dirty="0"/>
              <a:t>je zkonstruována </a:t>
            </a:r>
            <a:r>
              <a:rPr lang="cs-CZ" dirty="0" smtClean="0"/>
              <a:t>jedinci, morální tvrzení jsou pravdivá jen pro danou osobu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Morální ne-kognitivismus – morální tvrzení nemají pravdivostní hodnotu, jsou výrazem lidských </a:t>
            </a:r>
            <a:r>
              <a:rPr lang="cs-CZ" dirty="0" smtClean="0"/>
              <a:t>emocí</a:t>
            </a:r>
          </a:p>
          <a:p>
            <a:pPr marL="0" indent="0">
              <a:buNone/>
            </a:pPr>
            <a:r>
              <a:rPr lang="cs-CZ" dirty="0" smtClean="0"/>
              <a:t>   - ALE neurolog Antonio </a:t>
            </a:r>
            <a:r>
              <a:rPr lang="cs-CZ" dirty="0" err="1" smtClean="0"/>
              <a:t>Damasio</a:t>
            </a:r>
            <a:r>
              <a:rPr lang="cs-CZ" dirty="0" smtClean="0"/>
              <a:t> prokázal, že </a:t>
            </a:r>
            <a:r>
              <a:rPr lang="cs-CZ" dirty="0"/>
              <a:t>bez emocí </a:t>
            </a:r>
            <a:r>
              <a:rPr lang="cs-CZ" dirty="0" smtClean="0"/>
              <a:t>neexistuje žádné poznání</a:t>
            </a:r>
          </a:p>
          <a:p>
            <a:r>
              <a:rPr lang="cs-CZ" dirty="0" smtClean="0"/>
              <a:t>morální tvrzení – nejsou ani subjektivní, ani objektivní, ani relativistická. Vztahují se ke společnému základu – bytí na světě s ostatními jako základ lidské existence. Základní společný princip – princip neubližování: neškoď, pomáhej kde můžeš!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808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Spravedlnost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spravedlnost a kultura spolu úzce souvisí, spravedlnost je kulturní i interkulturní</a:t>
            </a:r>
          </a:p>
          <a:p>
            <a:r>
              <a:rPr lang="cs-CZ" dirty="0" smtClean="0"/>
              <a:t>slabé </a:t>
            </a:r>
            <a:r>
              <a:rPr lang="cs-CZ" dirty="0"/>
              <a:t>(</a:t>
            </a:r>
            <a:r>
              <a:rPr lang="cs-CZ" dirty="0" err="1"/>
              <a:t>thin</a:t>
            </a:r>
            <a:r>
              <a:rPr lang="cs-CZ" dirty="0" smtClean="0"/>
              <a:t>) morální argumenty– nezakotvené v kultuře a historii, nejsou </a:t>
            </a:r>
            <a:r>
              <a:rPr lang="cs-CZ" dirty="0" err="1" smtClean="0"/>
              <a:t>kontextualizované</a:t>
            </a:r>
            <a:r>
              <a:rPr lang="cs-CZ" dirty="0" smtClean="0"/>
              <a:t> a lokalizované, silné (</a:t>
            </a:r>
            <a:r>
              <a:rPr lang="cs-CZ" dirty="0" err="1" smtClean="0"/>
              <a:t>thick</a:t>
            </a:r>
            <a:r>
              <a:rPr lang="cs-CZ" dirty="0" smtClean="0"/>
              <a:t>) morální argumenty – překonávají mono-kulturní horizont při interakci s jinými kulturami (</a:t>
            </a:r>
            <a:r>
              <a:rPr lang="cs-CZ" dirty="0" err="1" smtClean="0"/>
              <a:t>Hongladarom</a:t>
            </a:r>
            <a:r>
              <a:rPr lang="cs-CZ" dirty="0" smtClean="0"/>
              <a:t>) </a:t>
            </a:r>
          </a:p>
          <a:p>
            <a:r>
              <a:rPr lang="cs-CZ" dirty="0" smtClean="0"/>
              <a:t>Kantův imperativ univerzality – neznamená že maximou je, že každý by měl jednat stejným způsobem, ryze lidskou charakteristikou jsou různé životní styly, lidské bytí by nemělo být redukováno na racionální bytí</a:t>
            </a:r>
          </a:p>
          <a:p>
            <a:r>
              <a:rPr lang="cs-CZ" dirty="0" smtClean="0"/>
              <a:t>důležitý princip – usilování o dobro a západní tradice starosti </a:t>
            </a:r>
            <a:r>
              <a:rPr lang="cs-CZ" dirty="0"/>
              <a:t>o </a:t>
            </a:r>
            <a:r>
              <a:rPr lang="cs-CZ" dirty="0" smtClean="0"/>
              <a:t>sebe, etické právo sdílet informace a nevylučovat – hlavní principy vývoje informační společnosti</a:t>
            </a:r>
            <a:r>
              <a:rPr lang="cs-CZ" dirty="0"/>
              <a:t>, která není založena pouze na trhem řízené informační </a:t>
            </a:r>
            <a:r>
              <a:rPr lang="cs-CZ" dirty="0" smtClean="0"/>
              <a:t>ekonomie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893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193183"/>
            <a:ext cx="10058400" cy="940158"/>
          </a:xfrm>
        </p:spPr>
        <p:txBody>
          <a:bodyPr/>
          <a:lstStyle/>
          <a:p>
            <a:pPr algn="ctr"/>
            <a:r>
              <a:rPr lang="cs-CZ" dirty="0" smtClean="0"/>
              <a:t>Původ lidských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25770"/>
            <a:ext cx="10058400" cy="4211392"/>
          </a:xfrm>
        </p:spPr>
        <p:txBody>
          <a:bodyPr>
            <a:normAutofit/>
          </a:bodyPr>
          <a:lstStyle/>
          <a:p>
            <a:r>
              <a:rPr lang="cs-CZ" dirty="0"/>
              <a:t>sofista </a:t>
            </a:r>
            <a:r>
              <a:rPr lang="cs-CZ" dirty="0" err="1" smtClean="0"/>
              <a:t>Antifón</a:t>
            </a:r>
            <a:r>
              <a:rPr lang="cs-CZ" dirty="0" smtClean="0"/>
              <a:t> z Atén – etický libertarián, zpochybňuje právní a kulturní konvence: potřebné přirozené vlastnosti (které potřebujeme k přežití) jsou poskytnuty všem lidem ve stejné míře – není rozdíl mezi barbarem a Řekem  </a:t>
            </a:r>
          </a:p>
          <a:p>
            <a:r>
              <a:rPr lang="cs-CZ" dirty="0" smtClean="0"/>
              <a:t>rozdíl mezi barbarem a Řekem není přirozený, ale je produktem kultury.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Xenofobie není přirozená, ale je výsledkem kulturních předsudků. </a:t>
            </a:r>
          </a:p>
          <a:p>
            <a:r>
              <a:rPr lang="cs-CZ" dirty="0" smtClean="0"/>
              <a:t>zákony sousední komunity známe a respektujeme, vzdálené komunity ani neznáme, ani nerespektujeme. Vzájemně se pro sebe stáváme barbary, i když od přírody se rodíme jako sobě rovní.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přirozený meta-kodex umožňuje vzájemný respekt mezi kulturami, je kulturním produktem s meta-kulturními ambicemi, </a:t>
            </a:r>
            <a:r>
              <a:rPr lang="cs-CZ" dirty="0" err="1" smtClean="0"/>
              <a:t>transkulturní</a:t>
            </a:r>
            <a:r>
              <a:rPr lang="cs-CZ" dirty="0" smtClean="0"/>
              <a:t> kodex založený na znalosti a respektu jako protiklad k nenávisti a ignoranci, které jsou skutečným základem barbarství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651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5689</TotalTime>
  <Words>2681</Words>
  <Application>Microsoft Office PowerPoint</Application>
  <PresentationFormat>Širokoúhlá obrazovka</PresentationFormat>
  <Paragraphs>129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Courier New</vt:lpstr>
      <vt:lpstr>Rockwell</vt:lpstr>
      <vt:lpstr>Rockwell Condensed</vt:lpstr>
      <vt:lpstr>Symbol</vt:lpstr>
      <vt:lpstr>Wingdings</vt:lpstr>
      <vt:lpstr>Dřevo</vt:lpstr>
      <vt:lpstr>Interkulturní informační etika</vt:lpstr>
      <vt:lpstr>Původ IIE</vt:lpstr>
      <vt:lpstr>definice</vt:lpstr>
      <vt:lpstr>Interkulturní informační etika</vt:lpstr>
      <vt:lpstr>Typy kulturní informační etiky</vt:lpstr>
      <vt:lpstr>Universalismus</vt:lpstr>
      <vt:lpstr>Zdroj morálky</vt:lpstr>
      <vt:lpstr>Spravedlnost</vt:lpstr>
      <vt:lpstr>Původ lidských práv</vt:lpstr>
      <vt:lpstr>Původ lidských práv</vt:lpstr>
      <vt:lpstr>Existuje lidské právo komunikovat?</vt:lpstr>
      <vt:lpstr>Existuje lidské právo komunikovat?</vt:lpstr>
      <vt:lpstr>Kulturní diverzita</vt:lpstr>
      <vt:lpstr>Dopad ICT na lokální kultury</vt:lpstr>
      <vt:lpstr>Dopad ICT na lokální kultury</vt:lpstr>
      <vt:lpstr>Problémy kolem soukromí</vt:lpstr>
      <vt:lpstr>Problémy kolem soukromí</vt:lpstr>
      <vt:lpstr>Problémy kolem soukromí</vt:lpstr>
      <vt:lpstr>Problémy kolem intelektuálního vlastnictví</vt:lpstr>
      <vt:lpstr>Literatura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Cenzura</dc:title>
  <dc:creator>Michal Lorenz</dc:creator>
  <cp:lastModifiedBy>Michal Lorenz</cp:lastModifiedBy>
  <cp:revision>83</cp:revision>
  <dcterms:created xsi:type="dcterms:W3CDTF">2017-11-29T10:30:56Z</dcterms:created>
  <dcterms:modified xsi:type="dcterms:W3CDTF">2017-12-18T17:10:20Z</dcterms:modified>
</cp:coreProperties>
</file>