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Sémantické aspekty katalogizace </a:t>
            </a:r>
            <a:r>
              <a:rPr lang="cs-CZ" dirty="0" smtClean="0"/>
              <a:t>IX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20</a:t>
            </a:r>
            <a:r>
              <a:rPr lang="cs-CZ" dirty="0" smtClean="0"/>
              <a:t>. 11. </a:t>
            </a:r>
            <a:r>
              <a:rPr lang="cs-CZ" dirty="0" smtClean="0"/>
              <a:t>2017</a:t>
            </a:r>
          </a:p>
          <a:p>
            <a:r>
              <a:rPr lang="cs-CZ" dirty="0" smtClean="0"/>
              <a:t>PhDr. Jiří Stodola, PhD.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RDA a AACR2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Převzata řada pravidel z AACR2</a:t>
            </a:r>
          </a:p>
          <a:p>
            <a:r>
              <a:rPr lang="cs-CZ" dirty="0" smtClean="0"/>
              <a:t>Strukturována podle FRBR</a:t>
            </a:r>
          </a:p>
          <a:p>
            <a:r>
              <a:rPr lang="cs-CZ" dirty="0" smtClean="0"/>
              <a:t>Výrazně se změnily údaje o druhu dokumentu, rozšíření u „nakladatelských údajů“</a:t>
            </a:r>
          </a:p>
          <a:p>
            <a:r>
              <a:rPr lang="cs-CZ" dirty="0" smtClean="0"/>
              <a:t>RDA obsahují více alternativních (volitelných) pravidel – kvůli jednotě jsou nutné národní interpretace</a:t>
            </a:r>
          </a:p>
          <a:p>
            <a:r>
              <a:rPr lang="cs-CZ" dirty="0" smtClean="0"/>
              <a:t>Interpunkce není součástí pravidel jako takových, vychází se z ISBD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73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RDA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část – atributy entit – identifikují entitu</a:t>
            </a:r>
          </a:p>
          <a:p>
            <a:r>
              <a:rPr lang="cs-CZ" dirty="0" smtClean="0"/>
              <a:t>2. část – vztahy mezi entitami – poskytují další informaci</a:t>
            </a:r>
          </a:p>
          <a:p>
            <a:r>
              <a:rPr lang="cs-CZ" dirty="0" smtClean="0"/>
              <a:t>10 oddílů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53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RDA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Oddíl 1 – atributy provedení</a:t>
            </a:r>
          </a:p>
          <a:p>
            <a:r>
              <a:rPr lang="cs-CZ" dirty="0" smtClean="0"/>
              <a:t>Oddíl 2 – atributy díla a vyjádření</a:t>
            </a:r>
          </a:p>
          <a:p>
            <a:r>
              <a:rPr lang="cs-CZ" dirty="0" smtClean="0"/>
              <a:t>Oddíl 3 – atributy osob, rodin a korporací</a:t>
            </a:r>
          </a:p>
          <a:p>
            <a:r>
              <a:rPr lang="cs-CZ" dirty="0" smtClean="0"/>
              <a:t>Oddíl 4 -  bude dopracován, bude se týkat entit používaných při věcném zpracování</a:t>
            </a:r>
          </a:p>
          <a:p>
            <a:r>
              <a:rPr lang="cs-CZ" dirty="0" smtClean="0"/>
              <a:t>Oddíl 5-10 – vztahy mezi entitami (entity 1 a 2, entity 3, entity 1 mezi sebou atd.)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40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60. letech první strojem čitelné báze dat</a:t>
            </a:r>
          </a:p>
          <a:p>
            <a:r>
              <a:rPr lang="cs-CZ" dirty="0" smtClean="0"/>
              <a:t>Nutnost standardizace struktury</a:t>
            </a:r>
          </a:p>
          <a:p>
            <a:r>
              <a:rPr lang="cs-CZ" dirty="0" smtClean="0"/>
              <a:t>MARC – </a:t>
            </a:r>
            <a:r>
              <a:rPr lang="cs-CZ" dirty="0" err="1" smtClean="0"/>
              <a:t>Machine</a:t>
            </a:r>
            <a:r>
              <a:rPr lang="cs-CZ" dirty="0" smtClean="0"/>
              <a:t> </a:t>
            </a:r>
            <a:r>
              <a:rPr lang="cs-CZ" dirty="0" err="1" smtClean="0"/>
              <a:t>Readable</a:t>
            </a:r>
            <a:r>
              <a:rPr lang="cs-CZ" dirty="0" smtClean="0"/>
              <a:t> </a:t>
            </a:r>
            <a:r>
              <a:rPr lang="cs-CZ" dirty="0" err="1" smtClean="0"/>
              <a:t>Catalogue</a:t>
            </a:r>
            <a:r>
              <a:rPr lang="cs-CZ" dirty="0" smtClean="0"/>
              <a:t>/</a:t>
            </a:r>
            <a:r>
              <a:rPr lang="cs-CZ" dirty="0" err="1" smtClean="0"/>
              <a:t>Cataloguing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02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formátů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Interní – v rámci jednoho systému</a:t>
            </a:r>
          </a:p>
          <a:p>
            <a:r>
              <a:rPr lang="cs-CZ" dirty="0" smtClean="0"/>
              <a:t>Výměnné – v rámci různých systémů</a:t>
            </a:r>
          </a:p>
          <a:p>
            <a:pPr lvl="1"/>
            <a:r>
              <a:rPr lang="cs-CZ" dirty="0" err="1" smtClean="0"/>
              <a:t>MARCové</a:t>
            </a:r>
            <a:endParaRPr lang="cs-CZ" dirty="0" smtClean="0"/>
          </a:p>
          <a:p>
            <a:pPr lvl="2"/>
            <a:r>
              <a:rPr lang="cs-CZ" dirty="0" smtClean="0"/>
              <a:t>Regionální či národní</a:t>
            </a:r>
          </a:p>
          <a:p>
            <a:pPr lvl="2"/>
            <a:r>
              <a:rPr lang="cs-CZ" dirty="0" smtClean="0"/>
              <a:t>Mezinárodní</a:t>
            </a:r>
          </a:p>
          <a:p>
            <a:pPr lvl="1"/>
            <a:r>
              <a:rPr lang="cs-CZ" dirty="0" err="1" smtClean="0"/>
              <a:t>neMARCové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081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Nemarcové</a:t>
            </a:r>
            <a:r>
              <a:rPr lang="cs-CZ" dirty="0" smtClean="0"/>
              <a:t> formáty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MABI</a:t>
            </a:r>
          </a:p>
          <a:p>
            <a:r>
              <a:rPr lang="cs-CZ" dirty="0"/>
              <a:t>INSPEC</a:t>
            </a:r>
          </a:p>
          <a:p>
            <a:r>
              <a:rPr lang="cs-CZ" dirty="0" err="1"/>
              <a:t>Chemical</a:t>
            </a:r>
            <a:r>
              <a:rPr lang="cs-CZ" dirty="0"/>
              <a:t> </a:t>
            </a:r>
            <a:r>
              <a:rPr lang="cs-CZ" dirty="0" err="1"/>
              <a:t>Abstracts</a:t>
            </a:r>
            <a:endParaRPr lang="cs-CZ" dirty="0"/>
          </a:p>
          <a:p>
            <a:r>
              <a:rPr lang="cs-CZ" dirty="0"/>
              <a:t>AGRIS</a:t>
            </a:r>
          </a:p>
          <a:p>
            <a:r>
              <a:rPr lang="cs-CZ" dirty="0"/>
              <a:t>a další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54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Formáty typu MARC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národní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formáty </a:t>
            </a:r>
            <a:r>
              <a:rPr lang="cs-CZ" dirty="0" err="1"/>
              <a:t>anglo</a:t>
            </a:r>
            <a:r>
              <a:rPr lang="cs-CZ" dirty="0"/>
              <a:t>-saské koncepce (USMARC, UKMARC, CANMARC, OCLC-MARC, </a:t>
            </a:r>
            <a:r>
              <a:rPr lang="cs-CZ" b="1" dirty="0"/>
              <a:t>MARC 21</a:t>
            </a:r>
            <a:r>
              <a:rPr lang="cs-CZ" dirty="0"/>
              <a:t> …)</a:t>
            </a:r>
          </a:p>
          <a:p>
            <a:r>
              <a:rPr lang="cs-CZ" dirty="0"/>
              <a:t>formáty franko-italské koncepce (INTERMARC, PICA-MARC …)</a:t>
            </a:r>
          </a:p>
          <a:p>
            <a:r>
              <a:rPr lang="cs-CZ" dirty="0"/>
              <a:t>formáty typu UNIMARC (UNIMARC+CZ …)</a:t>
            </a:r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mezinárodní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UNIMARC</a:t>
            </a:r>
          </a:p>
          <a:p>
            <a:r>
              <a:rPr lang="cs-CZ" dirty="0"/>
              <a:t>UNISIST Reference </a:t>
            </a:r>
            <a:r>
              <a:rPr lang="cs-CZ" dirty="0" err="1"/>
              <a:t>Manual</a:t>
            </a:r>
            <a:endParaRPr lang="cs-CZ" dirty="0"/>
          </a:p>
          <a:p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Communiction</a:t>
            </a:r>
            <a:r>
              <a:rPr lang="cs-CZ" dirty="0"/>
              <a:t> </a:t>
            </a:r>
            <a:r>
              <a:rPr lang="cs-CZ" dirty="0" err="1"/>
              <a:t>Format</a:t>
            </a:r>
            <a:r>
              <a:rPr lang="cs-CZ" dirty="0"/>
              <a:t> (CCF)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71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MARC v ČR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90. léta 20. stol. – automatizace knihoven</a:t>
            </a:r>
          </a:p>
          <a:p>
            <a:r>
              <a:rPr lang="cs-CZ" dirty="0" smtClean="0"/>
              <a:t>1996 – UNIMARC</a:t>
            </a:r>
          </a:p>
          <a:p>
            <a:r>
              <a:rPr lang="cs-CZ" dirty="0" smtClean="0"/>
              <a:t>2003-2004 – paralelně používány formáty UNIMARC a MARC 21</a:t>
            </a:r>
          </a:p>
          <a:p>
            <a:r>
              <a:rPr lang="cs-CZ" dirty="0" smtClean="0"/>
              <a:t>Od 2004 – MARC 21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83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MARC 21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MARC </a:t>
            </a:r>
            <a:r>
              <a:rPr lang="cs-CZ" dirty="0"/>
              <a:t>21 Bibliografický formát (</a:t>
            </a:r>
            <a:r>
              <a:rPr lang="cs-CZ" dirty="0" err="1"/>
              <a:t>Format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Bibliographic</a:t>
            </a:r>
            <a:r>
              <a:rPr lang="cs-CZ" dirty="0"/>
              <a:t> Data)</a:t>
            </a:r>
          </a:p>
          <a:p>
            <a:pPr lvl="1"/>
            <a:r>
              <a:rPr lang="cs-CZ" i="0" dirty="0"/>
              <a:t>pro různé druhy dokumentů (knihy, pokračující zdroje, mapy …)</a:t>
            </a:r>
          </a:p>
          <a:p>
            <a:r>
              <a:rPr lang="cs-CZ" dirty="0"/>
              <a:t>MARC 21 Formát pro </a:t>
            </a:r>
            <a:r>
              <a:rPr lang="cs-CZ" dirty="0" err="1"/>
              <a:t>exemplářové</a:t>
            </a:r>
            <a:r>
              <a:rPr lang="cs-CZ" dirty="0"/>
              <a:t> údaje (</a:t>
            </a:r>
            <a:r>
              <a:rPr lang="cs-CZ" dirty="0" err="1"/>
              <a:t>Format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Holdings</a:t>
            </a:r>
            <a:r>
              <a:rPr lang="cs-CZ" dirty="0"/>
              <a:t> Data)</a:t>
            </a:r>
          </a:p>
          <a:p>
            <a:pPr lvl="1"/>
            <a:r>
              <a:rPr lang="cs-CZ" i="0" dirty="0"/>
              <a:t>pro údaje o knihovních jednotkách</a:t>
            </a:r>
          </a:p>
          <a:p>
            <a:r>
              <a:rPr lang="cs-CZ" dirty="0"/>
              <a:t>MARC 21 Formát pro autority (</a:t>
            </a:r>
            <a:r>
              <a:rPr lang="cs-CZ" dirty="0" err="1"/>
              <a:t>Format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Authority</a:t>
            </a:r>
            <a:r>
              <a:rPr lang="cs-CZ" dirty="0"/>
              <a:t> Data)</a:t>
            </a:r>
          </a:p>
          <a:p>
            <a:pPr lvl="1"/>
            <a:r>
              <a:rPr lang="cs-CZ" i="0" dirty="0"/>
              <a:t>pro jmenné a předmětové selekční údaje</a:t>
            </a:r>
          </a:p>
          <a:p>
            <a:r>
              <a:rPr lang="cs-CZ" dirty="0"/>
              <a:t>MARC 21 </a:t>
            </a:r>
            <a:r>
              <a:rPr lang="cs-CZ" dirty="0" err="1"/>
              <a:t>Format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Classification</a:t>
            </a:r>
            <a:r>
              <a:rPr lang="cs-CZ" dirty="0"/>
              <a:t> Data</a:t>
            </a:r>
          </a:p>
          <a:p>
            <a:pPr lvl="1"/>
            <a:r>
              <a:rPr lang="cs-CZ" i="0" dirty="0"/>
              <a:t>pro systematické selekční jazyky (MDT, DDC …)</a:t>
            </a:r>
          </a:p>
          <a:p>
            <a:r>
              <a:rPr lang="cs-CZ" dirty="0"/>
              <a:t>MARC 21 </a:t>
            </a:r>
            <a:r>
              <a:rPr lang="cs-CZ" dirty="0" err="1"/>
              <a:t>Format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 </a:t>
            </a:r>
            <a:r>
              <a:rPr lang="cs-CZ" dirty="0" err="1"/>
              <a:t>Information</a:t>
            </a:r>
            <a:endParaRPr lang="cs-CZ" dirty="0"/>
          </a:p>
          <a:p>
            <a:pPr lvl="1"/>
            <a:r>
              <a:rPr lang="cs-CZ" i="0" dirty="0"/>
              <a:t>pro události, pořady, služby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03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</a:t>
            </a:r>
            <a:r>
              <a:rPr lang="cs-CZ" dirty="0" err="1" smtClean="0"/>
              <a:t>MARCu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Formát MARC 21 je souborem kódů a označení obsahu. Pro MARC je definována</a:t>
            </a:r>
          </a:p>
          <a:p>
            <a:r>
              <a:rPr lang="cs-CZ" dirty="0"/>
              <a:t>struktura záznamu (</a:t>
            </a:r>
            <a:r>
              <a:rPr lang="cs-CZ" dirty="0" err="1"/>
              <a:t>record</a:t>
            </a:r>
            <a:r>
              <a:rPr lang="cs-CZ" dirty="0"/>
              <a:t> </a:t>
            </a:r>
            <a:r>
              <a:rPr lang="cs-CZ" dirty="0" err="1"/>
              <a:t>structure</a:t>
            </a:r>
            <a:r>
              <a:rPr lang="cs-CZ" dirty="0" smtClean="0"/>
              <a:t>) – definována v </a:t>
            </a:r>
            <a:r>
              <a:rPr lang="cs-CZ" dirty="0" err="1"/>
              <a:t>v</a:t>
            </a:r>
            <a:r>
              <a:rPr lang="cs-CZ" dirty="0"/>
              <a:t> 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Interchange</a:t>
            </a:r>
            <a:r>
              <a:rPr lang="cs-CZ" dirty="0"/>
              <a:t> </a:t>
            </a:r>
            <a:r>
              <a:rPr lang="cs-CZ" dirty="0" err="1"/>
              <a:t>Format</a:t>
            </a:r>
            <a:r>
              <a:rPr lang="cs-CZ" dirty="0"/>
              <a:t> (ANSI Z39.2) nebo </a:t>
            </a:r>
            <a:r>
              <a:rPr lang="cs-CZ" dirty="0" err="1"/>
              <a:t>Format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Exchange (ISO 2709)</a:t>
            </a:r>
          </a:p>
          <a:p>
            <a:r>
              <a:rPr lang="cs-CZ" dirty="0"/>
              <a:t>označení obsahu (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designation</a:t>
            </a:r>
            <a:r>
              <a:rPr lang="cs-CZ" dirty="0" smtClean="0"/>
              <a:t>) – vlastní jádro </a:t>
            </a:r>
            <a:r>
              <a:rPr lang="cs-CZ" dirty="0" err="1" smtClean="0"/>
              <a:t>MARCu</a:t>
            </a:r>
            <a:endParaRPr lang="cs-CZ" dirty="0"/>
          </a:p>
          <a:p>
            <a:r>
              <a:rPr lang="cs-CZ" dirty="0"/>
              <a:t>obsah (</a:t>
            </a:r>
            <a:r>
              <a:rPr lang="cs-CZ" dirty="0" err="1"/>
              <a:t>content</a:t>
            </a:r>
            <a:r>
              <a:rPr lang="cs-CZ" dirty="0" smtClean="0"/>
              <a:t>) – nedefinován v pravidlech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48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Standardy pro katalogizaci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– umožňují vybrat a předepsaným způsobem zapsat údaje</a:t>
            </a:r>
          </a:p>
          <a:p>
            <a:r>
              <a:rPr lang="cs-CZ" dirty="0" smtClean="0"/>
              <a:t>Formáty – představují strukturu, do níž se vepisují údaje (podle pravidel); slouží k výměně bibliografických a katalogizačních záznamu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93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MARC podle </a:t>
            </a:r>
            <a:r>
              <a:rPr lang="cs-CZ" dirty="0"/>
              <a:t>ISO 2709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01041cam--2200265-a-45000010020000000030004000200050017000240080041000410100024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000820200025001060200044001310400018001750500024001930820018002171000032002352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450087002672460036003542500012003902600037004023000029004395000042004685200220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00510650003300730650001200763^---89048230-/AC/r91^DLC^19911106082810.9^891101s1990----</a:t>
            </a:r>
            <a:r>
              <a:rPr lang="cs-CZ" dirty="0" err="1"/>
              <a:t>maua</a:t>
            </a:r>
            <a:r>
              <a:rPr lang="cs-CZ" dirty="0"/>
              <a:t>---j------000-0-eng--^##$a---89048230-/AC/r91^##$a0316107514 :$c$12.95^##$a0316107506 (</a:t>
            </a:r>
            <a:r>
              <a:rPr lang="cs-CZ" dirty="0" err="1"/>
              <a:t>pbk</a:t>
            </a:r>
            <a:r>
              <a:rPr lang="cs-CZ" dirty="0"/>
              <a:t>.) :$c$5.95 ($6.95 </a:t>
            </a:r>
            <a:r>
              <a:rPr lang="cs-CZ" dirty="0" err="1"/>
              <a:t>Can</a:t>
            </a:r>
            <a:r>
              <a:rPr lang="cs-CZ" dirty="0"/>
              <a:t>.)^##$aDLC$cDLC$dDLC^00$aGV943.25$b.B74 1990^00$a796.334/2$220^10$aBrenner, Richard J.,$d1941-^10$aMake </a:t>
            </a:r>
            <a:r>
              <a:rPr lang="cs-CZ" dirty="0" err="1"/>
              <a:t>the</a:t>
            </a:r>
            <a:r>
              <a:rPr lang="cs-CZ" dirty="0"/>
              <a:t> team.$</a:t>
            </a:r>
            <a:r>
              <a:rPr lang="cs-CZ" dirty="0" err="1"/>
              <a:t>pSoccer</a:t>
            </a:r>
            <a:r>
              <a:rPr lang="cs-CZ" dirty="0"/>
              <a:t> :$ba </a:t>
            </a:r>
            <a:r>
              <a:rPr lang="cs-CZ" dirty="0" err="1"/>
              <a:t>heads</a:t>
            </a:r>
            <a:r>
              <a:rPr lang="cs-CZ" dirty="0"/>
              <a:t> up </a:t>
            </a:r>
            <a:r>
              <a:rPr lang="cs-CZ" dirty="0" err="1"/>
              <a:t>guide</a:t>
            </a:r>
            <a:r>
              <a:rPr lang="cs-CZ" dirty="0"/>
              <a:t> to super </a:t>
            </a:r>
            <a:r>
              <a:rPr lang="cs-CZ" dirty="0" err="1"/>
              <a:t>soccer</a:t>
            </a:r>
            <a:r>
              <a:rPr lang="cs-CZ" dirty="0"/>
              <a:t>! /$</a:t>
            </a:r>
            <a:r>
              <a:rPr lang="cs-CZ" dirty="0" err="1"/>
              <a:t>cRichard</a:t>
            </a:r>
            <a:r>
              <a:rPr lang="cs-CZ" dirty="0"/>
              <a:t> J. Brenner.^30$aHeads up </a:t>
            </a:r>
            <a:r>
              <a:rPr lang="cs-CZ" dirty="0" err="1"/>
              <a:t>guide</a:t>
            </a:r>
            <a:r>
              <a:rPr lang="cs-CZ" dirty="0"/>
              <a:t> to super </a:t>
            </a:r>
            <a:r>
              <a:rPr lang="cs-CZ" dirty="0" err="1"/>
              <a:t>soccer</a:t>
            </a:r>
            <a:r>
              <a:rPr lang="cs-CZ" dirty="0"/>
              <a:t>.^##$a1st </a:t>
            </a:r>
            <a:r>
              <a:rPr lang="cs-CZ" dirty="0" err="1"/>
              <a:t>ed</a:t>
            </a:r>
            <a:r>
              <a:rPr lang="cs-CZ" dirty="0"/>
              <a:t>.^##$</a:t>
            </a:r>
            <a:r>
              <a:rPr lang="cs-CZ" dirty="0" err="1"/>
              <a:t>aBoston</a:t>
            </a:r>
            <a:r>
              <a:rPr lang="cs-CZ" dirty="0"/>
              <a:t> :$</a:t>
            </a:r>
            <a:r>
              <a:rPr lang="cs-CZ" dirty="0" err="1"/>
              <a:t>bLittle</a:t>
            </a:r>
            <a:r>
              <a:rPr lang="cs-CZ" dirty="0"/>
              <a:t>, Brown,$cc1990.^##$a127 p. :$</a:t>
            </a:r>
            <a:r>
              <a:rPr lang="cs-CZ" dirty="0" err="1"/>
              <a:t>bill</a:t>
            </a:r>
            <a:r>
              <a:rPr lang="cs-CZ" dirty="0"/>
              <a:t>.;$c19 cm.^##$</a:t>
            </a:r>
            <a:r>
              <a:rPr lang="cs-CZ" dirty="0" err="1"/>
              <a:t>a"A</a:t>
            </a:r>
            <a:r>
              <a:rPr lang="cs-CZ" dirty="0"/>
              <a:t> </a:t>
            </a:r>
            <a:r>
              <a:rPr lang="cs-CZ" dirty="0" err="1"/>
              <a:t>Sports</a:t>
            </a:r>
            <a:r>
              <a:rPr lang="cs-CZ" dirty="0"/>
              <a:t> </a:t>
            </a:r>
            <a:r>
              <a:rPr lang="cs-CZ" dirty="0" err="1"/>
              <a:t>illustrated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kids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."^##$</a:t>
            </a:r>
            <a:r>
              <a:rPr lang="cs-CZ" dirty="0" err="1"/>
              <a:t>aInstructions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improving</a:t>
            </a:r>
            <a:r>
              <a:rPr lang="cs-CZ" dirty="0"/>
              <a:t> </a:t>
            </a:r>
            <a:r>
              <a:rPr lang="cs-CZ" dirty="0" err="1"/>
              <a:t>soccer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. </a:t>
            </a:r>
            <a:r>
              <a:rPr lang="cs-CZ" dirty="0" err="1"/>
              <a:t>Discusses</a:t>
            </a:r>
            <a:r>
              <a:rPr lang="cs-CZ" dirty="0"/>
              <a:t> </a:t>
            </a:r>
            <a:r>
              <a:rPr lang="cs-CZ" dirty="0" err="1"/>
              <a:t>dribbling</a:t>
            </a:r>
            <a:r>
              <a:rPr lang="cs-CZ" dirty="0"/>
              <a:t>, </a:t>
            </a:r>
            <a:r>
              <a:rPr lang="cs-CZ" dirty="0" err="1"/>
              <a:t>heading,playmaking</a:t>
            </a:r>
            <a:r>
              <a:rPr lang="cs-CZ" dirty="0"/>
              <a:t>, defense, </a:t>
            </a:r>
            <a:r>
              <a:rPr lang="cs-CZ" dirty="0" err="1"/>
              <a:t>conditioning</a:t>
            </a:r>
            <a:r>
              <a:rPr lang="cs-CZ" dirty="0"/>
              <a:t>, </a:t>
            </a:r>
            <a:r>
              <a:rPr lang="cs-CZ" dirty="0" err="1"/>
              <a:t>mental</a:t>
            </a:r>
            <a:r>
              <a:rPr lang="cs-CZ" dirty="0"/>
              <a:t> </a:t>
            </a:r>
            <a:r>
              <a:rPr lang="cs-CZ" dirty="0" err="1"/>
              <a:t>attitude</a:t>
            </a:r>
            <a:r>
              <a:rPr lang="cs-CZ" dirty="0"/>
              <a:t>, </a:t>
            </a:r>
            <a:r>
              <a:rPr lang="cs-CZ" dirty="0" err="1"/>
              <a:t>how</a:t>
            </a:r>
            <a:r>
              <a:rPr lang="cs-CZ" dirty="0"/>
              <a:t> to handle </a:t>
            </a:r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coaches</a:t>
            </a:r>
            <a:r>
              <a:rPr lang="cs-CZ" dirty="0"/>
              <a:t>, </a:t>
            </a:r>
            <a:r>
              <a:rPr lang="cs-CZ" dirty="0" err="1"/>
              <a:t>parents</a:t>
            </a:r>
            <a:r>
              <a:rPr lang="cs-CZ" dirty="0"/>
              <a:t>, and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players</a:t>
            </a:r>
            <a:r>
              <a:rPr lang="cs-CZ" dirty="0"/>
              <a:t>,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soccer</a:t>
            </a:r>
            <a:r>
              <a:rPr lang="cs-CZ" dirty="0"/>
              <a:t>.^#0$aSoccer$vJuvenile </a:t>
            </a:r>
            <a:r>
              <a:rPr lang="cs-CZ" dirty="0" err="1"/>
              <a:t>literature</a:t>
            </a:r>
            <a:r>
              <a:rPr lang="cs-CZ" dirty="0"/>
              <a:t>.^#1$aSoccer.^\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2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MARC – řádkový MARC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3201" y="1460500"/>
            <a:ext cx="5825268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35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</a:t>
            </a:r>
            <a:r>
              <a:rPr lang="cs-CZ" dirty="0" err="1" smtClean="0"/>
              <a:t>MARCu</a:t>
            </a:r>
            <a:endParaRPr lang="cs-CZ" dirty="0"/>
          </a:p>
        </p:txBody>
      </p:sp>
      <p:pic>
        <p:nvPicPr>
          <p:cNvPr id="1026" name="Picture 2" descr="MARC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50" y="2338387"/>
            <a:ext cx="4762500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21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Notační konvence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</a:t>
            </a:r>
            <a:r>
              <a:rPr lang="cs-CZ" dirty="0" err="1"/>
              <a:t>podpole</a:t>
            </a:r>
            <a:r>
              <a:rPr lang="cs-CZ" dirty="0"/>
              <a:t> – $ nebo</a:t>
            </a:r>
          </a:p>
          <a:p>
            <a:r>
              <a:rPr lang="cs-CZ" dirty="0"/>
              <a:t>znak ukončení pole (</a:t>
            </a:r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 err="1"/>
              <a:t>terminator</a:t>
            </a:r>
            <a:r>
              <a:rPr lang="cs-CZ" dirty="0"/>
              <a:t>) – FT nebo ^</a:t>
            </a:r>
          </a:p>
          <a:p>
            <a:r>
              <a:rPr lang="cs-CZ" dirty="0"/>
              <a:t>znak ukončení záznamu (</a:t>
            </a:r>
            <a:r>
              <a:rPr lang="cs-CZ" dirty="0" err="1"/>
              <a:t>record</a:t>
            </a:r>
            <a:r>
              <a:rPr lang="cs-CZ" dirty="0"/>
              <a:t> </a:t>
            </a:r>
            <a:r>
              <a:rPr lang="cs-CZ" dirty="0" err="1"/>
              <a:t>terminator</a:t>
            </a:r>
            <a:r>
              <a:rPr lang="cs-CZ" dirty="0"/>
              <a:t>) – RT nebo \</a:t>
            </a:r>
          </a:p>
          <a:p>
            <a:r>
              <a:rPr lang="cs-CZ" dirty="0"/>
              <a:t>mezera (</a:t>
            </a:r>
            <a:r>
              <a:rPr lang="cs-CZ" dirty="0" err="1"/>
              <a:t>blank</a:t>
            </a:r>
            <a:r>
              <a:rPr lang="cs-CZ" dirty="0"/>
              <a:t>) # nebo</a:t>
            </a:r>
          </a:p>
          <a:p>
            <a:r>
              <a:rPr lang="cs-CZ" dirty="0"/>
              <a:t>výplňový znak (</a:t>
            </a:r>
            <a:r>
              <a:rPr lang="cs-CZ" dirty="0" err="1"/>
              <a:t>fill</a:t>
            </a:r>
            <a:r>
              <a:rPr lang="cs-CZ" dirty="0"/>
              <a:t> </a:t>
            </a:r>
            <a:r>
              <a:rPr lang="cs-CZ" dirty="0" err="1"/>
              <a:t>character</a:t>
            </a:r>
            <a:r>
              <a:rPr lang="cs-CZ" dirty="0"/>
              <a:t>) |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10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záznamu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Návěští</a:t>
            </a:r>
          </a:p>
          <a:p>
            <a:r>
              <a:rPr lang="cs-CZ" dirty="0"/>
              <a:t>Adresář (ne u řádkového </a:t>
            </a:r>
            <a:r>
              <a:rPr lang="cs-CZ" dirty="0" err="1"/>
              <a:t>MARCu</a:t>
            </a:r>
            <a:r>
              <a:rPr lang="cs-CZ" dirty="0"/>
              <a:t>)</a:t>
            </a:r>
          </a:p>
          <a:p>
            <a:r>
              <a:rPr lang="cs-CZ" dirty="0"/>
              <a:t>Proměnná pole</a:t>
            </a:r>
          </a:p>
          <a:p>
            <a:r>
              <a:rPr lang="cs-CZ" dirty="0"/>
              <a:t>Znak ukončení záznamu (ne u řádkového </a:t>
            </a:r>
            <a:r>
              <a:rPr lang="cs-CZ" dirty="0" err="1"/>
              <a:t>MARCu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5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Návěští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Návěští je první pole v každém záznamu. Obsahuje základní údaje potřebné pro zpracování záznamu. Data v tomto poli jsou identifikována pozicí v rámci návěští. Návěští obsahuje číslice a kódované údaje. Délka pole je 24 znaků / pozice 0-23.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95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Adresář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Adresář začíná na pozici 24 a končí znakem ukončení pole (</a:t>
            </a:r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 err="1"/>
              <a:t>terminator</a:t>
            </a:r>
            <a:r>
              <a:rPr lang="cs-CZ" dirty="0"/>
              <a:t>). Obsahuje seznam umístění proměnných polí v záznamu. Skládá se z řetězců (</a:t>
            </a:r>
            <a:r>
              <a:rPr lang="cs-CZ" dirty="0" err="1"/>
              <a:t>entry</a:t>
            </a:r>
            <a:r>
              <a:rPr lang="cs-CZ" dirty="0"/>
              <a:t>) o délce 12 znaků, přičemž každý řetězec odpovídá jednomu proměnnému poli a každý řetězec se skládá z:</a:t>
            </a:r>
          </a:p>
          <a:p>
            <a:r>
              <a:rPr lang="cs-CZ" dirty="0"/>
              <a:t>označení pole (</a:t>
            </a:r>
            <a:r>
              <a:rPr lang="cs-CZ" dirty="0" err="1"/>
              <a:t>tag</a:t>
            </a:r>
            <a:r>
              <a:rPr lang="cs-CZ" dirty="0" smtClean="0"/>
              <a:t>) – 3 znaky</a:t>
            </a:r>
            <a:endParaRPr lang="cs-CZ" dirty="0"/>
          </a:p>
          <a:p>
            <a:r>
              <a:rPr lang="cs-CZ" dirty="0"/>
              <a:t>délka pole (</a:t>
            </a:r>
            <a:r>
              <a:rPr lang="cs-CZ" dirty="0" err="1"/>
              <a:t>length-of-field</a:t>
            </a:r>
            <a:r>
              <a:rPr lang="cs-CZ" dirty="0" smtClean="0"/>
              <a:t>) – 4 znaky</a:t>
            </a:r>
            <a:endParaRPr lang="cs-CZ" dirty="0"/>
          </a:p>
          <a:p>
            <a:r>
              <a:rPr lang="cs-CZ" dirty="0"/>
              <a:t>počáteční pozice pole (</a:t>
            </a:r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 err="1"/>
              <a:t>starting</a:t>
            </a:r>
            <a:r>
              <a:rPr lang="cs-CZ" dirty="0"/>
              <a:t> </a:t>
            </a:r>
            <a:r>
              <a:rPr lang="cs-CZ" dirty="0" err="1"/>
              <a:t>position</a:t>
            </a:r>
            <a:r>
              <a:rPr lang="cs-CZ" dirty="0" smtClean="0"/>
              <a:t>) – 5 znaků (pozice pole vzhledem k prvnímu poli proměnných údajů)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22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Proměnná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Proměnná pole obsahují vlastní údaje. Každé pole je identifikováno označením pole (</a:t>
            </a:r>
            <a:r>
              <a:rPr lang="cs-CZ" dirty="0" err="1"/>
              <a:t>tagem</a:t>
            </a:r>
            <a:r>
              <a:rPr lang="cs-CZ" dirty="0"/>
              <a:t>). </a:t>
            </a:r>
            <a:r>
              <a:rPr lang="cs-CZ" dirty="0" err="1"/>
              <a:t>Tagy</a:t>
            </a:r>
            <a:r>
              <a:rPr lang="cs-CZ" dirty="0"/>
              <a:t> nejsou v polích uváděny, objevují se pouze v adresáři, což ovšem neplatí pro řádkový MARC. V řádkovém </a:t>
            </a:r>
            <a:r>
              <a:rPr lang="cs-CZ" dirty="0" err="1"/>
              <a:t>MARCu</a:t>
            </a:r>
            <a:r>
              <a:rPr lang="cs-CZ" dirty="0"/>
              <a:t> není adresář a označení polí je jejich součástí. Rozlišují se dva typy proměnných polí:</a:t>
            </a:r>
          </a:p>
          <a:p>
            <a:r>
              <a:rPr lang="cs-CZ" dirty="0"/>
              <a:t>proměnná kontrolní pole (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fields</a:t>
            </a:r>
            <a:r>
              <a:rPr lang="cs-CZ" dirty="0"/>
              <a:t>)</a:t>
            </a:r>
          </a:p>
          <a:p>
            <a:r>
              <a:rPr lang="cs-CZ" dirty="0"/>
              <a:t>proměnná pole údajů (</a:t>
            </a:r>
            <a:r>
              <a:rPr lang="cs-CZ" dirty="0" err="1"/>
              <a:t>variable</a:t>
            </a:r>
            <a:r>
              <a:rPr lang="cs-CZ" dirty="0"/>
              <a:t> data </a:t>
            </a:r>
            <a:r>
              <a:rPr lang="cs-CZ" dirty="0" err="1"/>
              <a:t>fields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80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Proměnná kontrolní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Proměnná kontrolní pole obsahují základní údaje potřebné pro zpracování záznamu. </a:t>
            </a:r>
            <a:endParaRPr lang="cs-CZ" dirty="0" smtClean="0"/>
          </a:p>
          <a:p>
            <a:r>
              <a:rPr lang="cs-CZ" dirty="0" smtClean="0"/>
              <a:t>Označení </a:t>
            </a:r>
            <a:r>
              <a:rPr lang="cs-CZ" dirty="0"/>
              <a:t>kontrolních polí začíná vždy dvěma nulami – 00X. </a:t>
            </a:r>
            <a:endParaRPr lang="cs-CZ" dirty="0" smtClean="0"/>
          </a:p>
          <a:p>
            <a:r>
              <a:rPr lang="cs-CZ" dirty="0" smtClean="0"/>
              <a:t>Kontrolní </a:t>
            </a:r>
            <a:r>
              <a:rPr lang="cs-CZ" dirty="0"/>
              <a:t>pole se skládají z údajů a znaku ukončení pole (v záznamu podle ISO 2709) nebo z označení pole a údajů (v řádkovém </a:t>
            </a:r>
            <a:r>
              <a:rPr lang="cs-CZ" dirty="0" err="1"/>
              <a:t>MARCu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 smtClean="0"/>
              <a:t>Rozlišují </a:t>
            </a:r>
            <a:r>
              <a:rPr lang="cs-CZ" dirty="0"/>
              <a:t>se pole, kde obsah pole tvoří jeden údaj, např. pole 001, a pole, která se skládají z několika kódovaných údajů, např. pole 008. O jaký údaj se jedná, je pak určeno pozicí znaků v rámci pole.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27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Proměnná pole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Proměnná pole údajů obsahují bibliografické či jiné údaje. Tvoří je všechna proměnná pole (01X – 8XX) vyjma kontrolních polí. Pole mohou být opakovatelná nebo neopakovatelná. Skládají se z:</a:t>
            </a:r>
          </a:p>
          <a:p>
            <a:r>
              <a:rPr lang="cs-CZ" dirty="0"/>
              <a:t>označení pole – platí pouze pro řádkový MARC</a:t>
            </a:r>
          </a:p>
          <a:p>
            <a:r>
              <a:rPr lang="cs-CZ" dirty="0"/>
              <a:t>2 indikátory (</a:t>
            </a:r>
            <a:r>
              <a:rPr lang="cs-CZ" dirty="0" err="1"/>
              <a:t>indicators</a:t>
            </a:r>
            <a:r>
              <a:rPr lang="cs-CZ" dirty="0"/>
              <a:t>, </a:t>
            </a:r>
            <a:r>
              <a:rPr lang="cs-CZ" dirty="0" err="1"/>
              <a:t>indicator</a:t>
            </a:r>
            <a:r>
              <a:rPr lang="cs-CZ" dirty="0"/>
              <a:t> </a:t>
            </a:r>
            <a:r>
              <a:rPr lang="cs-CZ" dirty="0" err="1"/>
              <a:t>positions</a:t>
            </a:r>
            <a:r>
              <a:rPr lang="cs-CZ" dirty="0"/>
              <a:t>)</a:t>
            </a:r>
          </a:p>
          <a:p>
            <a:r>
              <a:rPr lang="cs-CZ" dirty="0"/>
              <a:t>označení </a:t>
            </a:r>
            <a:r>
              <a:rPr lang="cs-CZ" dirty="0" err="1"/>
              <a:t>podpole</a:t>
            </a:r>
            <a:r>
              <a:rPr lang="cs-CZ" dirty="0"/>
              <a:t> (</a:t>
            </a:r>
            <a:r>
              <a:rPr lang="cs-CZ" dirty="0" err="1"/>
              <a:t>subfield</a:t>
            </a:r>
            <a:r>
              <a:rPr lang="cs-CZ" dirty="0"/>
              <a:t> </a:t>
            </a:r>
            <a:r>
              <a:rPr lang="cs-CZ" dirty="0" err="1"/>
              <a:t>code</a:t>
            </a:r>
            <a:r>
              <a:rPr lang="cs-CZ" dirty="0"/>
              <a:t>)</a:t>
            </a:r>
          </a:p>
          <a:p>
            <a:r>
              <a:rPr lang="cs-CZ" dirty="0"/>
              <a:t>údaj</a:t>
            </a:r>
          </a:p>
          <a:p>
            <a:r>
              <a:rPr lang="cs-CZ" dirty="0"/>
              <a:t>znak ukončení pole (</a:t>
            </a:r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 err="1"/>
              <a:t>terminator</a:t>
            </a:r>
            <a:r>
              <a:rPr lang="cs-CZ" dirty="0"/>
              <a:t>) – neplatí pro řádkový MARC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29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AACR2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Úvodní pasáže</a:t>
            </a:r>
          </a:p>
          <a:p>
            <a:r>
              <a:rPr lang="cs-CZ" dirty="0"/>
              <a:t>Část I. Bibliografický popis</a:t>
            </a:r>
          </a:p>
          <a:p>
            <a:r>
              <a:rPr lang="cs-CZ" dirty="0"/>
              <a:t>Část II. Záhlaví, unifikované názvy a odkazy</a:t>
            </a:r>
          </a:p>
          <a:p>
            <a:r>
              <a:rPr lang="cs-CZ" dirty="0"/>
              <a:t>Závěrečné pasáže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017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obsahují hodnoty, které vysvětlují nebo doplňují údaje obsažené v poli. </a:t>
            </a:r>
            <a:endParaRPr lang="cs-CZ" dirty="0" smtClean="0"/>
          </a:p>
          <a:p>
            <a:r>
              <a:rPr lang="cs-CZ" dirty="0" smtClean="0"/>
              <a:t>Jsou </a:t>
            </a:r>
            <a:r>
              <a:rPr lang="cs-CZ" dirty="0"/>
              <a:t>definovány nezávisle pro každé pole. </a:t>
            </a:r>
            <a:endParaRPr lang="cs-CZ" dirty="0" smtClean="0"/>
          </a:p>
          <a:p>
            <a:r>
              <a:rPr lang="cs-CZ" dirty="0" smtClean="0"/>
              <a:t>Hodnota </a:t>
            </a:r>
            <a:r>
              <a:rPr lang="cs-CZ" dirty="0"/>
              <a:t>každého indikátoru je interpretována nezávisle – nikdy společně a může být vyjádřena abecedním znakem, číslicí či mezerou (mezera zpravidla vyjadřuje, že indikátor není definován).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764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Podpole</a:t>
            </a:r>
            <a:r>
              <a:rPr lang="cs-CZ" b="1" dirty="0"/>
              <a:t> </a:t>
            </a:r>
            <a:r>
              <a:rPr lang="cs-CZ" dirty="0"/>
              <a:t>identifikuje údaje uvnitř pole. </a:t>
            </a:r>
            <a:endParaRPr lang="cs-CZ" dirty="0" smtClean="0"/>
          </a:p>
          <a:p>
            <a:r>
              <a:rPr lang="cs-CZ" dirty="0" smtClean="0"/>
              <a:t>Skládá </a:t>
            </a:r>
            <a:r>
              <a:rPr lang="cs-CZ" dirty="0"/>
              <a:t>se z vymezeni </a:t>
            </a:r>
            <a:r>
              <a:rPr lang="cs-CZ" dirty="0" err="1"/>
              <a:t>podpole</a:t>
            </a:r>
            <a:r>
              <a:rPr lang="cs-CZ" dirty="0"/>
              <a:t> (</a:t>
            </a:r>
            <a:r>
              <a:rPr lang="cs-CZ" dirty="0" err="1"/>
              <a:t>delimiter</a:t>
            </a:r>
            <a:r>
              <a:rPr lang="cs-CZ" dirty="0"/>
              <a:t>), identifikátoru </a:t>
            </a:r>
            <a:r>
              <a:rPr lang="cs-CZ" dirty="0" err="1"/>
              <a:t>podpole</a:t>
            </a:r>
            <a:r>
              <a:rPr lang="cs-CZ" dirty="0"/>
              <a:t> (data element </a:t>
            </a:r>
            <a:r>
              <a:rPr lang="cs-CZ" dirty="0" err="1"/>
              <a:t>identifier</a:t>
            </a:r>
            <a:r>
              <a:rPr lang="cs-CZ" dirty="0"/>
              <a:t>), který tvoří abecední (malá) písmena nebo znak číslice. </a:t>
            </a:r>
            <a:endParaRPr lang="cs-CZ" dirty="0" smtClean="0"/>
          </a:p>
          <a:p>
            <a:r>
              <a:rPr lang="cs-CZ" dirty="0" smtClean="0"/>
              <a:t>Každé </a:t>
            </a:r>
            <a:r>
              <a:rPr lang="cs-CZ" dirty="0"/>
              <a:t>pole obsahuje nejméně jedno označení </a:t>
            </a:r>
            <a:r>
              <a:rPr lang="cs-CZ" dirty="0" err="1"/>
              <a:t>podpole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Označení </a:t>
            </a:r>
            <a:r>
              <a:rPr lang="cs-CZ" dirty="0"/>
              <a:t>podpolí jsou definovány nezávisle pro každé pole. </a:t>
            </a:r>
            <a:endParaRPr lang="cs-CZ" dirty="0" smtClean="0"/>
          </a:p>
          <a:p>
            <a:r>
              <a:rPr lang="cs-CZ" dirty="0" smtClean="0"/>
              <a:t>Pořadí </a:t>
            </a:r>
            <a:r>
              <a:rPr lang="cs-CZ" dirty="0"/>
              <a:t>podpolí je dáno standardy pro obsah, např. AACR2.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24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proměnných polí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0XX Kontrolní informace, identifikační čísla, kontrolní </a:t>
            </a:r>
            <a:r>
              <a:rPr lang="cs-CZ" dirty="0" err="1"/>
              <a:t>pole,klasifikační</a:t>
            </a:r>
            <a:r>
              <a:rPr lang="cs-CZ" dirty="0"/>
              <a:t> znaky atd.</a:t>
            </a:r>
          </a:p>
          <a:p>
            <a:r>
              <a:rPr lang="cs-CZ" dirty="0"/>
              <a:t>1XXHlavní záhlaví</a:t>
            </a:r>
          </a:p>
          <a:p>
            <a:r>
              <a:rPr lang="cs-CZ" dirty="0"/>
              <a:t>2XX Názvy a údaje o vydání, nakladatelské údaje atd.</a:t>
            </a:r>
          </a:p>
          <a:p>
            <a:r>
              <a:rPr lang="cs-CZ" dirty="0"/>
              <a:t>3XX Údaje fyzického popisu atd.</a:t>
            </a:r>
          </a:p>
          <a:p>
            <a:r>
              <a:rPr lang="cs-CZ" dirty="0"/>
              <a:t>4XX Údaje o edici</a:t>
            </a:r>
          </a:p>
          <a:p>
            <a:r>
              <a:rPr lang="cs-CZ" dirty="0"/>
              <a:t>5XX Poznámky</a:t>
            </a:r>
          </a:p>
          <a:p>
            <a:r>
              <a:rPr lang="cs-CZ" dirty="0"/>
              <a:t>6XX Věcné selekční údaje</a:t>
            </a:r>
          </a:p>
          <a:p>
            <a:r>
              <a:rPr lang="cs-CZ" dirty="0"/>
              <a:t>7XX Vedlejší záhlaví s výjimkou předmětů a edic; propojovací pole</a:t>
            </a:r>
          </a:p>
          <a:p>
            <a:r>
              <a:rPr lang="cs-CZ" dirty="0"/>
              <a:t>8XX Vedlejší záhlaví pro edici; knihovní jednotky atd.</a:t>
            </a:r>
          </a:p>
          <a:p>
            <a:r>
              <a:rPr lang="cs-CZ" dirty="0"/>
              <a:t>9XX Pole pro národní použití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74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pasáže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Předmluva k českému vydání </a:t>
            </a:r>
            <a:r>
              <a:rPr lang="cs-CZ" dirty="0" err="1"/>
              <a:t>Anglo</a:t>
            </a:r>
            <a:r>
              <a:rPr lang="cs-CZ" dirty="0"/>
              <a:t>-amerických katalogizačních pravidel</a:t>
            </a:r>
          </a:p>
          <a:p>
            <a:r>
              <a:rPr lang="cs-CZ" dirty="0"/>
              <a:t>Dodatek k Předmluvě k českému vydání</a:t>
            </a:r>
          </a:p>
          <a:p>
            <a:r>
              <a:rPr lang="cs-CZ" dirty="0"/>
              <a:t>Předmluva k revidovanému vydání z roku 1988</a:t>
            </a:r>
          </a:p>
          <a:p>
            <a:r>
              <a:rPr lang="cs-CZ" dirty="0"/>
              <a:t>Předmluva ke druhému vydání </a:t>
            </a:r>
            <a:r>
              <a:rPr lang="cs-CZ" dirty="0" err="1"/>
              <a:t>Anglo</a:t>
            </a:r>
            <a:r>
              <a:rPr lang="cs-CZ" dirty="0"/>
              <a:t>-amerických katalogizačních pravidel z roku 1978 (Výtah)</a:t>
            </a:r>
          </a:p>
          <a:p>
            <a:r>
              <a:rPr lang="cs-CZ" dirty="0"/>
              <a:t>Obecný úvod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84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I. Bibliografický popis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Úvod</a:t>
            </a:r>
          </a:p>
          <a:p>
            <a:r>
              <a:rPr lang="cs-CZ" dirty="0"/>
              <a:t>1 Všeobecná pravidla popisu</a:t>
            </a:r>
          </a:p>
          <a:p>
            <a:r>
              <a:rPr lang="cs-CZ" dirty="0"/>
              <a:t>2 Knihy, brožury a jednolistové tisky</a:t>
            </a:r>
          </a:p>
          <a:p>
            <a:r>
              <a:rPr lang="cs-CZ" dirty="0"/>
              <a:t>3 Kartografické dokumenty</a:t>
            </a:r>
          </a:p>
          <a:p>
            <a:r>
              <a:rPr lang="cs-CZ" dirty="0"/>
              <a:t>4 Rukopisy</a:t>
            </a:r>
          </a:p>
          <a:p>
            <a:r>
              <a:rPr lang="cs-CZ" dirty="0"/>
              <a:t>5 Hudebniny</a:t>
            </a:r>
          </a:p>
          <a:p>
            <a:r>
              <a:rPr lang="cs-CZ" dirty="0"/>
              <a:t>6 Zvukové dokumenty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7 Filmy a videozáznamy</a:t>
            </a:r>
          </a:p>
          <a:p>
            <a:r>
              <a:rPr lang="cs-CZ" dirty="0"/>
              <a:t>8 Grafické dokumenty</a:t>
            </a:r>
          </a:p>
          <a:p>
            <a:r>
              <a:rPr lang="cs-CZ" dirty="0"/>
              <a:t>9 Elektronické zdroje</a:t>
            </a:r>
          </a:p>
          <a:p>
            <a:r>
              <a:rPr lang="cs-CZ" dirty="0"/>
              <a:t>10 Trojrozměrné dokumenty</a:t>
            </a:r>
          </a:p>
          <a:p>
            <a:r>
              <a:rPr lang="cs-CZ" dirty="0"/>
              <a:t>11 </a:t>
            </a:r>
            <a:r>
              <a:rPr lang="cs-CZ" dirty="0" err="1"/>
              <a:t>Mikrodokumenty</a:t>
            </a:r>
            <a:endParaRPr lang="cs-CZ" dirty="0"/>
          </a:p>
          <a:p>
            <a:r>
              <a:rPr lang="cs-CZ" dirty="0"/>
              <a:t>12 Pokračující zdroje</a:t>
            </a:r>
          </a:p>
          <a:p>
            <a:r>
              <a:rPr lang="cs-CZ" dirty="0"/>
              <a:t>13 Analytické záznamy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65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Všeobecná pravidla popisu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0 Obecná pravidla</a:t>
            </a:r>
          </a:p>
          <a:p>
            <a:r>
              <a:rPr lang="cs-CZ" dirty="0"/>
              <a:t>1 Oblast údajů o názvu a odpovědnosti</a:t>
            </a:r>
          </a:p>
          <a:p>
            <a:r>
              <a:rPr lang="cs-CZ" dirty="0"/>
              <a:t>2 Oblast údajů o vydání</a:t>
            </a:r>
          </a:p>
          <a:p>
            <a:r>
              <a:rPr lang="cs-CZ" dirty="0"/>
              <a:t>3 Oblast specifických údajů</a:t>
            </a:r>
          </a:p>
          <a:p>
            <a:r>
              <a:rPr lang="cs-CZ" dirty="0"/>
              <a:t>4 Oblast nakladatelských údajů</a:t>
            </a:r>
          </a:p>
          <a:p>
            <a:r>
              <a:rPr lang="cs-CZ" dirty="0"/>
              <a:t>5 Oblast údajů fyzického popisu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6 Oblast údajů o edici</a:t>
            </a:r>
          </a:p>
          <a:p>
            <a:r>
              <a:rPr lang="cs-CZ" dirty="0"/>
              <a:t>7 Oblast údajů poznámky</a:t>
            </a:r>
          </a:p>
          <a:p>
            <a:r>
              <a:rPr lang="cs-CZ" dirty="0"/>
              <a:t>8 Oblast údajů o standardním čísle a dostupnosti</a:t>
            </a:r>
          </a:p>
          <a:p>
            <a:r>
              <a:rPr lang="cs-CZ" dirty="0"/>
              <a:t>9 Suplementy (Přílohy)</a:t>
            </a:r>
          </a:p>
          <a:p>
            <a:r>
              <a:rPr lang="cs-CZ" dirty="0"/>
              <a:t>10 Popisné jednotky sestávající se z několika druhu dokumentů</a:t>
            </a:r>
          </a:p>
          <a:p>
            <a:r>
              <a:rPr lang="cs-CZ" dirty="0"/>
              <a:t>11 Faksimile, fotokopie a jiné reprodukce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656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Část II. Záhlaví, unifikované názvy a odkazy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  <a:p>
            <a:r>
              <a:rPr lang="cs-CZ" dirty="0"/>
              <a:t>21 Volba selekčních údajů</a:t>
            </a:r>
          </a:p>
          <a:p>
            <a:r>
              <a:rPr lang="cs-CZ" dirty="0"/>
              <a:t>22 Personální záhlaví</a:t>
            </a:r>
          </a:p>
          <a:p>
            <a:r>
              <a:rPr lang="cs-CZ" dirty="0"/>
              <a:t>23 Geografická jména</a:t>
            </a:r>
          </a:p>
          <a:p>
            <a:r>
              <a:rPr lang="cs-CZ" dirty="0"/>
              <a:t>24 Korporativní záhlaví</a:t>
            </a:r>
          </a:p>
          <a:p>
            <a:r>
              <a:rPr lang="cs-CZ" dirty="0"/>
              <a:t>25 Unifikované názvy</a:t>
            </a:r>
          </a:p>
          <a:p>
            <a:r>
              <a:rPr lang="cs-CZ" dirty="0"/>
              <a:t>26 Odkazy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51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pasáže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Přílohy</a:t>
            </a:r>
          </a:p>
          <a:p>
            <a:pPr lvl="1"/>
            <a:r>
              <a:rPr lang="cs-CZ" i="0" dirty="0"/>
              <a:t>A Psaní velkých písmen</a:t>
            </a:r>
          </a:p>
          <a:p>
            <a:pPr lvl="1"/>
            <a:r>
              <a:rPr lang="cs-CZ" i="0" dirty="0"/>
              <a:t>B Zkratky</a:t>
            </a:r>
          </a:p>
          <a:p>
            <a:pPr lvl="1"/>
            <a:r>
              <a:rPr lang="cs-CZ" i="0" dirty="0"/>
              <a:t>C Číslovky</a:t>
            </a:r>
          </a:p>
          <a:p>
            <a:pPr lvl="1"/>
            <a:r>
              <a:rPr lang="cs-CZ" i="0" dirty="0"/>
              <a:t>D Slovník termínů</a:t>
            </a:r>
          </a:p>
          <a:p>
            <a:pPr lvl="1"/>
            <a:r>
              <a:rPr lang="cs-CZ" i="0" dirty="0"/>
              <a:t>E Úvodní členy</a:t>
            </a:r>
          </a:p>
          <a:p>
            <a:r>
              <a:rPr lang="cs-CZ" dirty="0"/>
              <a:t>Rejstřík</a:t>
            </a:r>
          </a:p>
        </p:txBody>
      </p:sp>
    </p:spTree>
    <p:extLst>
      <p:ext uri="{BB962C8B-B14F-4D97-AF65-F5344CB8AC3E}">
        <p14:creationId xmlns:p14="http://schemas.microsoft.com/office/powerpoint/2010/main" val="22794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RDA (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Description</a:t>
            </a:r>
            <a:r>
              <a:rPr lang="cs-CZ" dirty="0" smtClean="0"/>
              <a:t> and Access)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Navazují na AACR2</a:t>
            </a:r>
          </a:p>
          <a:p>
            <a:r>
              <a:rPr lang="cs-CZ" dirty="0" smtClean="0"/>
              <a:t>Definitivní první verze r. 2010</a:t>
            </a:r>
          </a:p>
          <a:p>
            <a:r>
              <a:rPr lang="cs-CZ" dirty="0" smtClean="0"/>
              <a:t>2013 – </a:t>
            </a:r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Congress</a:t>
            </a:r>
            <a:r>
              <a:rPr lang="cs-CZ" dirty="0" smtClean="0"/>
              <a:t>,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Agricultural</a:t>
            </a:r>
            <a:r>
              <a:rPr lang="cs-CZ" dirty="0" smtClean="0"/>
              <a:t> </a:t>
            </a:r>
            <a:r>
              <a:rPr lang="cs-CZ" dirty="0" err="1" smtClean="0"/>
              <a:t>Library</a:t>
            </a:r>
            <a:r>
              <a:rPr lang="cs-CZ" dirty="0" smtClean="0"/>
              <a:t>,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Medicine</a:t>
            </a:r>
            <a:endParaRPr lang="cs-CZ" dirty="0" smtClean="0"/>
          </a:p>
          <a:p>
            <a:r>
              <a:rPr lang="cs-CZ" dirty="0" smtClean="0"/>
              <a:t>2015 – ČR</a:t>
            </a:r>
          </a:p>
          <a:p>
            <a:r>
              <a:rPr lang="cs-CZ" dirty="0" smtClean="0"/>
              <a:t>Kompatibilní s AACR2</a:t>
            </a:r>
          </a:p>
          <a:p>
            <a:r>
              <a:rPr lang="cs-CZ" dirty="0" smtClean="0"/>
              <a:t>Základem FRBR (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Requirements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Bibliografic</a:t>
            </a:r>
            <a:r>
              <a:rPr lang="cs-CZ" dirty="0" smtClean="0"/>
              <a:t> </a:t>
            </a:r>
            <a:r>
              <a:rPr lang="cs-CZ" dirty="0" err="1" smtClean="0"/>
              <a:t>Records</a:t>
            </a:r>
            <a:r>
              <a:rPr lang="cs-CZ" dirty="0" smtClean="0"/>
              <a:t>) a FRAD (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Requirements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 Data) – odpovídá tomu struktura RDA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010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</TotalTime>
  <Words>596</Words>
  <Application>Microsoft Office PowerPoint</Application>
  <PresentationFormat>Širokoúhlá obrazovka</PresentationFormat>
  <Paragraphs>190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5" baseType="lpstr">
      <vt:lpstr>Arial</vt:lpstr>
      <vt:lpstr>Franklin Gothic Book</vt:lpstr>
      <vt:lpstr>Crop</vt:lpstr>
      <vt:lpstr>Sémantické aspekty katalogizace IX.</vt:lpstr>
      <vt:lpstr>Standardy pro katalogizaci</vt:lpstr>
      <vt:lpstr>Pravidla AACR2</vt:lpstr>
      <vt:lpstr>Úvodní pasáže</vt:lpstr>
      <vt:lpstr>Část I. Bibliografický popis</vt:lpstr>
      <vt:lpstr>Všeobecná pravidla popisu</vt:lpstr>
      <vt:lpstr>Část II. Záhlaví, unifikované názvy a odkazy </vt:lpstr>
      <vt:lpstr>Závěrečné pasáže</vt:lpstr>
      <vt:lpstr>RDA (Resource Description and Access)</vt:lpstr>
      <vt:lpstr>RDA a AACR2</vt:lpstr>
      <vt:lpstr>Struktura RDA 1</vt:lpstr>
      <vt:lpstr>Struktura RDA 2</vt:lpstr>
      <vt:lpstr>Formáty</vt:lpstr>
      <vt:lpstr>Druhy formátů</vt:lpstr>
      <vt:lpstr>Nemarcové formáty</vt:lpstr>
      <vt:lpstr>Formáty typu MARC</vt:lpstr>
      <vt:lpstr>MARC v ČR</vt:lpstr>
      <vt:lpstr>MARC 21</vt:lpstr>
      <vt:lpstr>Struktura MARCu</vt:lpstr>
      <vt:lpstr>Struktura MARC podle ISO 2709</vt:lpstr>
      <vt:lpstr>Struktura MARC – řádkový MARC</vt:lpstr>
      <vt:lpstr>Obsah MARCu</vt:lpstr>
      <vt:lpstr>Notační konvence</vt:lpstr>
      <vt:lpstr>Struktura záznamu</vt:lpstr>
      <vt:lpstr>Návěští</vt:lpstr>
      <vt:lpstr>Adresář</vt:lpstr>
      <vt:lpstr>Proměnná pole</vt:lpstr>
      <vt:lpstr>Proměnná kontrolní pole</vt:lpstr>
      <vt:lpstr>Proměnná pole údajů</vt:lpstr>
      <vt:lpstr>Indikátory</vt:lpstr>
      <vt:lpstr>Podpole</vt:lpstr>
      <vt:lpstr>Rozdělení proměnných polí údajů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43</cp:revision>
  <dcterms:created xsi:type="dcterms:W3CDTF">2017-09-18T08:06:43Z</dcterms:created>
  <dcterms:modified xsi:type="dcterms:W3CDTF">2017-11-20T10:10:30Z</dcterms:modified>
</cp:coreProperties>
</file>