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Sémantické aspekty katalogizace </a:t>
            </a:r>
            <a:r>
              <a:rPr lang="cs-CZ" dirty="0" smtClean="0"/>
              <a:t>VIII.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13</a:t>
            </a:r>
            <a:r>
              <a:rPr lang="cs-CZ" dirty="0" smtClean="0"/>
              <a:t>. 11. </a:t>
            </a:r>
            <a:r>
              <a:rPr lang="cs-CZ" dirty="0" smtClean="0"/>
              <a:t>2017</a:t>
            </a:r>
          </a:p>
          <a:p>
            <a:r>
              <a:rPr lang="cs-CZ" dirty="0" smtClean="0"/>
              <a:t>PhDr. Jiří Stodola, PhD.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katalogizace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Ohled na uživatele katalogu.</a:t>
            </a:r>
          </a:p>
          <a:p>
            <a:r>
              <a:rPr lang="cs-CZ" dirty="0"/>
              <a:t>Rozhodnutí, týkající se popisných údajů a řízených forem jmen pro zpřístupnění, by měla být činěna se zřetelem na uživatele. (</a:t>
            </a:r>
            <a:r>
              <a:rPr lang="cs-CZ" dirty="0" smtClean="0"/>
              <a:t>AKTUALIZACE </a:t>
            </a:r>
            <a:r>
              <a:rPr lang="cs-CZ" dirty="0"/>
              <a:t>POROZUMĚNÍ)</a:t>
            </a:r>
          </a:p>
          <a:p>
            <a:r>
              <a:rPr lang="cs-CZ" b="1" dirty="0"/>
              <a:t>Běžné použití.</a:t>
            </a:r>
          </a:p>
          <a:p>
            <a:r>
              <a:rPr lang="cs-CZ" dirty="0"/>
              <a:t>Slovní zásoba, používaná při popisu a tvorbě selekčních údajů, by měla být v souladu se slovní zásobou většiny uživatelů. (AKTUALIZACE POROZUMĚNÍ)</a:t>
            </a:r>
          </a:p>
          <a:p>
            <a:r>
              <a:rPr lang="cs-CZ" b="1" dirty="0"/>
              <a:t>Prezentace entit při popisu.</a:t>
            </a:r>
          </a:p>
          <a:p>
            <a:r>
              <a:rPr lang="cs-CZ" dirty="0"/>
              <a:t>Popis a řízené formy jmen by měly být založeny na způsobu, jakým entity identifikují samy sebe. (AUTONOMIE OBJEKTU)</a:t>
            </a:r>
          </a:p>
          <a:p>
            <a:r>
              <a:rPr lang="cs-CZ" b="1" dirty="0"/>
              <a:t>Správnost.</a:t>
            </a:r>
          </a:p>
          <a:p>
            <a:r>
              <a:rPr lang="cs-CZ" dirty="0"/>
              <a:t>Popisovaná entita by měla být popsána správně a přesně. (ADEKVÁTNOST POROZUMĚNÍ)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22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katalogizace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/>
              <a:t>Dostatečnost a nezbytnost.</a:t>
            </a:r>
          </a:p>
          <a:p>
            <a:r>
              <a:rPr lang="cs-CZ" dirty="0"/>
              <a:t>Měly by se používat pouze prvky popisu a selekčních údajů, jež jsou potřebné k uspokojení požadavků uživatele a nezbytné pro jednoznačnou identifikaci entity. (</a:t>
            </a:r>
            <a:r>
              <a:rPr lang="cs-CZ" dirty="0" smtClean="0"/>
              <a:t>AKTUALIZACE </a:t>
            </a:r>
            <a:r>
              <a:rPr lang="cs-CZ" dirty="0"/>
              <a:t>POROZUMĚNÍ)</a:t>
            </a:r>
          </a:p>
          <a:p>
            <a:r>
              <a:rPr lang="cs-CZ" b="1" dirty="0"/>
              <a:t>Významnost.</a:t>
            </a:r>
          </a:p>
          <a:p>
            <a:r>
              <a:rPr lang="cs-CZ" dirty="0"/>
              <a:t>Datové prvky by měly být bibliograficky významné. (</a:t>
            </a:r>
            <a:r>
              <a:rPr lang="cs-CZ" dirty="0" smtClean="0"/>
              <a:t>AKTUALIZACE </a:t>
            </a:r>
            <a:r>
              <a:rPr lang="cs-CZ" dirty="0"/>
              <a:t>POROZUMĚNÍ)</a:t>
            </a:r>
          </a:p>
          <a:p>
            <a:r>
              <a:rPr lang="cs-CZ" b="1" dirty="0"/>
              <a:t>Hospodárnost.</a:t>
            </a:r>
          </a:p>
          <a:p>
            <a:r>
              <a:rPr lang="cs-CZ" dirty="0"/>
              <a:t>Pokud vedou k dosažení téhož cíle různé způsoby, přednost by měl mít ten, který nejlépe a komplexně splňuje požadavek na hospodárnost (tj. nejmenší náklady nebo nejjednodušší postup). (</a:t>
            </a:r>
            <a:r>
              <a:rPr lang="cs-CZ" dirty="0" smtClean="0"/>
              <a:t>AKTUALIZACE </a:t>
            </a:r>
            <a:r>
              <a:rPr lang="cs-CZ" dirty="0"/>
              <a:t>POROZUMĚNÍ)</a:t>
            </a:r>
          </a:p>
          <a:p>
            <a:r>
              <a:rPr lang="cs-CZ" b="1" dirty="0"/>
              <a:t>Konzistence a standardizace.</a:t>
            </a:r>
          </a:p>
          <a:p>
            <a:r>
              <a:rPr lang="cs-CZ" dirty="0"/>
              <a:t>Popis a tvorba selekčních údajů by měly být standardizovány v nejvyšším možném rozsahu. Zajistí se tak větší konzistence, která zvyšuje možnost sdílení autoritních a bibliografických záznamů. (CELKOVOST)</a:t>
            </a:r>
          </a:p>
          <a:p>
            <a:r>
              <a:rPr lang="cs-CZ" b="1" dirty="0"/>
              <a:t>Integrace.</a:t>
            </a:r>
          </a:p>
          <a:p>
            <a:r>
              <a:rPr lang="cs-CZ" dirty="0"/>
              <a:t>Popis všech typů dokumentů a všech řízených forem jmen má pokud možno vycházet se stejných obecných pravidel. (CELKOVOST)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513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</a:t>
            </a:r>
            <a:r>
              <a:rPr lang="cs-CZ" dirty="0" err="1" smtClean="0"/>
              <a:t>katalogizátora</a:t>
            </a:r>
            <a:r>
              <a:rPr lang="cs-CZ" dirty="0" smtClean="0"/>
              <a:t>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Druhová analýza dokumentu a určení pramenů popisu.</a:t>
            </a:r>
          </a:p>
          <a:p>
            <a:r>
              <a:rPr lang="cs-CZ" dirty="0"/>
              <a:t>Vyhledání záznamu dokumentu v českých a zahraničních informačních zdrojích, stažení záznamu, editace, doplnění polí, kontrola záznamu.</a:t>
            </a:r>
          </a:p>
          <a:p>
            <a:r>
              <a:rPr lang="cs-CZ" dirty="0"/>
              <a:t>Obsahová analýza, klasifikace a indexování dokumentu (třídník Mezinárodního desetinného třídění, termín Konspektu, klíčová slova, termíny tezauru, věcný termín, geografické jméno, chronologický termín, forma, žánr).</a:t>
            </a:r>
          </a:p>
          <a:p>
            <a:r>
              <a:rPr lang="cs-CZ" dirty="0"/>
              <a:t>Tvorba úplného jmenného a věcného katalogizačního záznamu pro všechny druhy dokumentu včetně vzácných tisků a rukopisů; analytický popis.</a:t>
            </a:r>
          </a:p>
          <a:p>
            <a:r>
              <a:rPr lang="cs-CZ" dirty="0"/>
              <a:t>Obohacení záznamu o externí zdroje a doplňky, kontrola a aktualizace propojení na externí zdroje.</a:t>
            </a:r>
          </a:p>
          <a:p>
            <a:r>
              <a:rPr lang="cs-CZ" dirty="0"/>
              <a:t>Tvorba, kontrola a harmonizace jmenných a věcných autorit.</a:t>
            </a:r>
          </a:p>
          <a:p>
            <a:r>
              <a:rPr lang="cs-CZ" dirty="0"/>
              <a:t>Řešení složitých případů z katalogizační praxe.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717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</a:t>
            </a:r>
            <a:r>
              <a:rPr lang="cs-CZ" dirty="0" err="1" smtClean="0"/>
              <a:t>katalogizátora</a:t>
            </a:r>
            <a:r>
              <a:rPr lang="cs-CZ" dirty="0" smtClean="0"/>
              <a:t>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Zpracování koncepce tiskových výstupů z katalogu a zobrazení záznamů.</a:t>
            </a:r>
          </a:p>
          <a:p>
            <a:r>
              <a:rPr lang="cs-CZ" dirty="0"/>
              <a:t>Navrhování, strukturování a vytváření bibliografických a faktografických databází.</a:t>
            </a:r>
          </a:p>
          <a:p>
            <a:r>
              <a:rPr lang="cs-CZ" dirty="0"/>
              <a:t>Spolupráce se Souborným katalogem ČR, analýza chyb a duplicitních záznamů.</a:t>
            </a:r>
          </a:p>
          <a:p>
            <a:r>
              <a:rPr lang="cs-CZ" dirty="0"/>
              <a:t>Tvorba a průběžná aktualizace koncepce katalogizační politiky instituce; systémové zajištění katalogizační praxe v organizaci.</a:t>
            </a:r>
          </a:p>
          <a:p>
            <a:r>
              <a:rPr lang="cs-CZ" dirty="0"/>
              <a:t>Sledování mezinárodních trendů v katalogizační politice, jejich národní interpretace a implementace včetně podílu na tvorbě národní katalogizační politiky.</a:t>
            </a:r>
          </a:p>
          <a:p>
            <a:r>
              <a:rPr lang="cs-CZ" dirty="0"/>
              <a:t>Spolupráce se zahraničními katalogizačními agenturami.</a:t>
            </a:r>
          </a:p>
          <a:p>
            <a:r>
              <a:rPr lang="cs-CZ" dirty="0"/>
              <a:t>Další vzdělávání pracovníků v katalogizaci, příprava výukových materiálů a metodických pokynů.</a:t>
            </a:r>
          </a:p>
          <a:p>
            <a:r>
              <a:rPr lang="cs-CZ" dirty="0"/>
              <a:t>Metodická pomoc při katalogizaci.</a:t>
            </a:r>
          </a:p>
          <a:p>
            <a:r>
              <a:rPr lang="cs-CZ" dirty="0"/>
              <a:t>Harmonizace katalogizační praxe v knihovně s platnými standardy.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403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 údajů o názvu a odpovědnosti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Název díla W</a:t>
            </a:r>
            <a:endParaRPr lang="cs-CZ" dirty="0"/>
          </a:p>
          <a:p>
            <a:r>
              <a:rPr lang="cs-CZ" i="1" dirty="0"/>
              <a:t>Název provedení M</a:t>
            </a:r>
            <a:endParaRPr lang="cs-CZ" dirty="0"/>
          </a:p>
          <a:p>
            <a:r>
              <a:rPr lang="cs-CZ" i="1" dirty="0"/>
              <a:t>Údaje o odpovědnosti </a:t>
            </a:r>
            <a:r>
              <a:rPr lang="cs-CZ" i="1" dirty="0" smtClean="0"/>
              <a:t>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2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 údajů o vydání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Označení </a:t>
            </a:r>
            <a:r>
              <a:rPr lang="cs-CZ" i="1" dirty="0" smtClean="0"/>
              <a:t>vydání</a:t>
            </a:r>
            <a:r>
              <a:rPr lang="cs-CZ" dirty="0" smtClean="0"/>
              <a:t> (M)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540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 specifických údajů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i="1" dirty="0"/>
              <a:t>Souřadnice (kartografické dílo) W</a:t>
            </a:r>
            <a:endParaRPr lang="cs-CZ" dirty="0"/>
          </a:p>
          <a:p>
            <a:r>
              <a:rPr lang="cs-CZ" i="1" dirty="0"/>
              <a:t>Ekvinokcium W</a:t>
            </a:r>
            <a:endParaRPr lang="cs-CZ" dirty="0"/>
          </a:p>
          <a:p>
            <a:r>
              <a:rPr lang="cs-CZ" i="1" dirty="0"/>
              <a:t>Rozsah vyjádření E</a:t>
            </a:r>
            <a:endParaRPr lang="cs-CZ" dirty="0"/>
          </a:p>
          <a:p>
            <a:r>
              <a:rPr lang="cs-CZ" i="1" dirty="0"/>
              <a:t>Předpokládaná pravidelnost vydávání (seriál) E</a:t>
            </a:r>
            <a:endParaRPr lang="cs-CZ" dirty="0"/>
          </a:p>
          <a:p>
            <a:r>
              <a:rPr lang="cs-CZ" i="1" dirty="0"/>
              <a:t>Předpokládaná četnost vydávání (seriál) E</a:t>
            </a:r>
            <a:endParaRPr lang="cs-CZ" dirty="0"/>
          </a:p>
          <a:p>
            <a:r>
              <a:rPr lang="cs-CZ" i="1" dirty="0"/>
              <a:t>Typ partitury (hudebnina) E</a:t>
            </a:r>
            <a:endParaRPr lang="cs-CZ" dirty="0"/>
          </a:p>
          <a:p>
            <a:r>
              <a:rPr lang="cs-CZ" i="1" dirty="0"/>
              <a:t>Měřítko (kartografický obraz/objekt) E</a:t>
            </a:r>
            <a:endParaRPr lang="cs-CZ" dirty="0"/>
          </a:p>
          <a:p>
            <a:r>
              <a:rPr lang="cs-CZ" i="1" dirty="0"/>
              <a:t>Kartografické zobrazení (kartografický obraz/objekt) E</a:t>
            </a:r>
            <a:endParaRPr lang="cs-CZ" dirty="0"/>
          </a:p>
          <a:p>
            <a:r>
              <a:rPr lang="cs-CZ" i="1" dirty="0"/>
              <a:t>Číslování (seriál) M</a:t>
            </a:r>
            <a:endParaRPr lang="cs-CZ" dirty="0"/>
          </a:p>
          <a:p>
            <a:r>
              <a:rPr lang="cs-CZ" i="1" dirty="0"/>
              <a:t>Forma nosiče 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930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 nakladatelských údajů (M)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Místo vydání/distribuce</a:t>
            </a:r>
            <a:endParaRPr lang="cs-CZ" dirty="0"/>
          </a:p>
          <a:p>
            <a:r>
              <a:rPr lang="cs-CZ" i="1" dirty="0"/>
              <a:t>Nakladatel/distributor</a:t>
            </a:r>
            <a:endParaRPr lang="cs-CZ" dirty="0"/>
          </a:p>
          <a:p>
            <a:r>
              <a:rPr lang="cs-CZ" i="1" dirty="0"/>
              <a:t>Datum vydání/distribuce</a:t>
            </a:r>
            <a:endParaRPr lang="cs-CZ" dirty="0"/>
          </a:p>
          <a:p>
            <a:r>
              <a:rPr lang="cs-CZ" i="1" dirty="0"/>
              <a:t>Výrobce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576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 údajů fyzického popisu (M)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/>
              <a:t>Forma nosiče</a:t>
            </a:r>
            <a:endParaRPr lang="cs-CZ" dirty="0"/>
          </a:p>
          <a:p>
            <a:r>
              <a:rPr lang="cs-CZ" i="1" dirty="0"/>
              <a:t>Rozsah nosiče</a:t>
            </a:r>
            <a:endParaRPr lang="cs-CZ" dirty="0"/>
          </a:p>
          <a:p>
            <a:r>
              <a:rPr lang="cs-CZ" i="1" dirty="0"/>
              <a:t>Materiál</a:t>
            </a:r>
            <a:endParaRPr lang="cs-CZ" dirty="0"/>
          </a:p>
          <a:p>
            <a:r>
              <a:rPr lang="cs-CZ" i="1" dirty="0"/>
              <a:t>Způsob záznamu</a:t>
            </a:r>
            <a:endParaRPr lang="cs-CZ" dirty="0"/>
          </a:p>
          <a:p>
            <a:r>
              <a:rPr lang="cs-CZ" i="1" dirty="0"/>
              <a:t>Rozměry nosiče</a:t>
            </a:r>
            <a:endParaRPr lang="cs-CZ" dirty="0"/>
          </a:p>
          <a:p>
            <a:r>
              <a:rPr lang="cs-CZ" i="1" dirty="0"/>
              <a:t>Rychlost přehrávání (zvukový záznam)</a:t>
            </a:r>
            <a:endParaRPr lang="cs-CZ" dirty="0"/>
          </a:p>
          <a:p>
            <a:r>
              <a:rPr lang="cs-CZ" i="1" dirty="0"/>
              <a:t>Šířka drážky (zvukový záznam)</a:t>
            </a:r>
            <a:endParaRPr lang="cs-CZ" dirty="0"/>
          </a:p>
          <a:p>
            <a:r>
              <a:rPr lang="cs-CZ" i="1" dirty="0"/>
              <a:t>Způsob drážkování (zvukový záznam)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/>
              <a:t>Konfigurace pásku (zvukový záznam)</a:t>
            </a:r>
            <a:endParaRPr lang="cs-CZ" dirty="0"/>
          </a:p>
          <a:p>
            <a:r>
              <a:rPr lang="cs-CZ" i="1" dirty="0"/>
              <a:t>Způsob ozvučení (zvukový záznam)</a:t>
            </a:r>
            <a:endParaRPr lang="cs-CZ" dirty="0"/>
          </a:p>
          <a:p>
            <a:r>
              <a:rPr lang="cs-CZ" i="1" dirty="0"/>
              <a:t>Speciální přehrávací charakteristika (zvukový záznam)</a:t>
            </a:r>
            <a:endParaRPr lang="cs-CZ" dirty="0"/>
          </a:p>
          <a:p>
            <a:r>
              <a:rPr lang="cs-CZ" i="1" dirty="0"/>
              <a:t>Barva (obraz)</a:t>
            </a:r>
            <a:endParaRPr lang="cs-CZ" dirty="0"/>
          </a:p>
          <a:p>
            <a:r>
              <a:rPr lang="cs-CZ" i="1" dirty="0"/>
              <a:t>Faktor zmenšení (</a:t>
            </a:r>
            <a:r>
              <a:rPr lang="cs-CZ" i="1" dirty="0" err="1"/>
              <a:t>mikrodokument</a:t>
            </a:r>
            <a:r>
              <a:rPr lang="cs-CZ" i="1" dirty="0"/>
              <a:t>)</a:t>
            </a:r>
            <a:endParaRPr lang="cs-CZ" dirty="0"/>
          </a:p>
          <a:p>
            <a:r>
              <a:rPr lang="cs-CZ" i="1" dirty="0"/>
              <a:t>Polarita (</a:t>
            </a:r>
            <a:r>
              <a:rPr lang="cs-CZ" i="1" dirty="0" err="1"/>
              <a:t>mikrodokument</a:t>
            </a:r>
            <a:r>
              <a:rPr lang="cs-CZ" i="1" dirty="0"/>
              <a:t>, projekční grafika, film, videozáznam)</a:t>
            </a:r>
            <a:endParaRPr lang="cs-CZ" dirty="0"/>
          </a:p>
          <a:p>
            <a:r>
              <a:rPr lang="cs-CZ" i="1" dirty="0"/>
              <a:t>Formát promítání (projekční grafika, film, videozáznam)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905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 údajů o edici (M)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Údaje o edici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655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Objekty katalogizačního záznamu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Entity</a:t>
            </a:r>
          </a:p>
          <a:p>
            <a:pPr lvl="1"/>
            <a:r>
              <a:rPr lang="cs-CZ" dirty="0" smtClean="0"/>
              <a:t>Entity 1 – dílo, vyjádření, provedení, jednotka</a:t>
            </a:r>
          </a:p>
          <a:p>
            <a:pPr lvl="1"/>
            <a:r>
              <a:rPr lang="cs-CZ" dirty="0" smtClean="0"/>
              <a:t>Entity 2 – osoba, korporace</a:t>
            </a:r>
          </a:p>
          <a:p>
            <a:pPr lvl="1"/>
            <a:r>
              <a:rPr lang="cs-CZ" dirty="0" smtClean="0"/>
              <a:t>Entity 3 – pojem, objekt, akce, místo</a:t>
            </a:r>
          </a:p>
          <a:p>
            <a:r>
              <a:rPr lang="cs-CZ" dirty="0" smtClean="0"/>
              <a:t>Atributy – Entit 1, 2, 3</a:t>
            </a:r>
          </a:p>
          <a:p>
            <a:r>
              <a:rPr lang="cs-CZ" dirty="0" smtClean="0"/>
              <a:t>Vztahy </a:t>
            </a:r>
          </a:p>
          <a:p>
            <a:pPr lvl="1"/>
            <a:r>
              <a:rPr lang="cs-CZ" dirty="0" smtClean="0"/>
              <a:t>diagramu vysoké úrovně</a:t>
            </a:r>
          </a:p>
          <a:p>
            <a:pPr lvl="1"/>
            <a:r>
              <a:rPr lang="cs-CZ" dirty="0"/>
              <a:t>m</a:t>
            </a:r>
            <a:r>
              <a:rPr lang="cs-CZ" dirty="0" smtClean="0"/>
              <a:t>ezi Entitami 1</a:t>
            </a:r>
          </a:p>
        </p:txBody>
      </p:sp>
    </p:spTree>
    <p:extLst>
      <p:ext uri="{BB962C8B-B14F-4D97-AF65-F5344CB8AC3E}">
        <p14:creationId xmlns:p14="http://schemas.microsoft.com/office/powerpoint/2010/main" val="378164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 údajů poznámky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i="1" dirty="0"/>
              <a:t>Zamýšlené uživatelské určení W</a:t>
            </a:r>
            <a:endParaRPr lang="cs-CZ" dirty="0"/>
          </a:p>
          <a:p>
            <a:r>
              <a:rPr lang="cs-CZ" i="1" dirty="0"/>
              <a:t>Souvislost s dílem W</a:t>
            </a:r>
            <a:endParaRPr lang="cs-CZ" dirty="0"/>
          </a:p>
          <a:p>
            <a:r>
              <a:rPr lang="cs-CZ" i="1" dirty="0"/>
              <a:t>Forma vyjádření E</a:t>
            </a:r>
            <a:endParaRPr lang="cs-CZ" dirty="0"/>
          </a:p>
          <a:p>
            <a:r>
              <a:rPr lang="cs-CZ" i="1" dirty="0"/>
              <a:t>Sumarizace obsahu E</a:t>
            </a:r>
            <a:endParaRPr lang="cs-CZ" dirty="0"/>
          </a:p>
          <a:p>
            <a:r>
              <a:rPr lang="cs-CZ" i="1" dirty="0"/>
              <a:t>Souvislost s vyjádřením E</a:t>
            </a:r>
            <a:endParaRPr lang="cs-CZ" dirty="0"/>
          </a:p>
          <a:p>
            <a:r>
              <a:rPr lang="cs-CZ" i="1" dirty="0"/>
              <a:t>Kritická reakce na vyjádření E</a:t>
            </a:r>
            <a:endParaRPr lang="cs-CZ" dirty="0"/>
          </a:p>
          <a:p>
            <a:r>
              <a:rPr lang="cs-CZ" i="1" dirty="0"/>
              <a:t>Uživatelská omezení k vyjádření E</a:t>
            </a:r>
            <a:endParaRPr lang="cs-CZ" dirty="0"/>
          </a:p>
          <a:p>
            <a:r>
              <a:rPr lang="cs-CZ" i="1" dirty="0"/>
              <a:t>Obsazení hudebnina nebo zvukový záznam E</a:t>
            </a:r>
            <a:endParaRPr lang="cs-CZ" dirty="0"/>
          </a:p>
          <a:p>
            <a:r>
              <a:rPr lang="cs-CZ" i="1" dirty="0"/>
              <a:t>Znázorňovací technika (kartografický obraz/objekt) E</a:t>
            </a:r>
            <a:endParaRPr lang="cs-CZ" dirty="0"/>
          </a:p>
          <a:p>
            <a:r>
              <a:rPr lang="cs-CZ" i="1" dirty="0"/>
              <a:t>Interpretace reliéfu (kartografický obraz/objekt) E</a:t>
            </a:r>
            <a:endParaRPr lang="cs-CZ" dirty="0"/>
          </a:p>
          <a:p>
            <a:r>
              <a:rPr lang="cs-CZ" i="1" dirty="0"/>
              <a:t>Geodetické, souřadnicové a vertikální měření (kartografický obraz/objekt) E</a:t>
            </a:r>
            <a:endParaRPr lang="cs-CZ" dirty="0"/>
          </a:p>
          <a:p>
            <a:r>
              <a:rPr lang="cs-CZ" i="1" dirty="0"/>
              <a:t>Záznamová technika (snímek dálkového průzkumu) E</a:t>
            </a:r>
            <a:endParaRPr lang="cs-CZ" dirty="0"/>
          </a:p>
          <a:p>
            <a:r>
              <a:rPr lang="cs-CZ" i="1" dirty="0"/>
              <a:t>Speciální vlastnost (snímek dálkového průzkumu) E</a:t>
            </a:r>
            <a:endParaRPr lang="cs-CZ" dirty="0"/>
          </a:p>
          <a:p>
            <a:r>
              <a:rPr lang="cs-CZ" i="1" dirty="0"/>
              <a:t>Technika (grafika nebo projekční grafický obraz) E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i="1" dirty="0"/>
              <a:t>Omezení přístupu k provedení M</a:t>
            </a:r>
            <a:endParaRPr lang="cs-CZ" dirty="0"/>
          </a:p>
          <a:p>
            <a:r>
              <a:rPr lang="cs-CZ" i="1" dirty="0"/>
              <a:t>Druh písma (tištěná kniha) M</a:t>
            </a:r>
            <a:endParaRPr lang="cs-CZ" dirty="0"/>
          </a:p>
          <a:p>
            <a:r>
              <a:rPr lang="cs-CZ" i="1" dirty="0"/>
              <a:t>Velikost písma (tištěná kniha) M</a:t>
            </a:r>
            <a:endParaRPr lang="cs-CZ" dirty="0"/>
          </a:p>
          <a:p>
            <a:r>
              <a:rPr lang="cs-CZ" i="1" dirty="0"/>
              <a:t>Foliace (kniha – starý tisk) M</a:t>
            </a:r>
            <a:endParaRPr lang="cs-CZ" dirty="0"/>
          </a:p>
          <a:p>
            <a:r>
              <a:rPr lang="cs-CZ" i="1" dirty="0"/>
              <a:t>Kolace (kniha – starý tisk) M</a:t>
            </a:r>
            <a:endParaRPr lang="cs-CZ" dirty="0"/>
          </a:p>
          <a:p>
            <a:r>
              <a:rPr lang="cs-CZ" i="1" dirty="0"/>
              <a:t>Status vydávání (seriál) M</a:t>
            </a:r>
            <a:endParaRPr lang="cs-CZ" dirty="0"/>
          </a:p>
          <a:p>
            <a:r>
              <a:rPr lang="cs-CZ" i="1" dirty="0"/>
              <a:t>Generace (</a:t>
            </a:r>
            <a:r>
              <a:rPr lang="cs-CZ" i="1" dirty="0" err="1"/>
              <a:t>mikrodokument</a:t>
            </a:r>
            <a:r>
              <a:rPr lang="cs-CZ" i="1" dirty="0"/>
              <a:t> nebo projekční grafika, film, videozáznam) M</a:t>
            </a:r>
            <a:endParaRPr lang="cs-CZ" dirty="0"/>
          </a:p>
          <a:p>
            <a:r>
              <a:rPr lang="cs-CZ" i="1" dirty="0"/>
              <a:t>Požadavky na systém (elektronický zdroj) M</a:t>
            </a:r>
            <a:endParaRPr lang="cs-CZ" dirty="0"/>
          </a:p>
          <a:p>
            <a:r>
              <a:rPr lang="cs-CZ" i="1" dirty="0"/>
              <a:t>Charakteristiky souboru (elektronický zdroj) M</a:t>
            </a:r>
            <a:endParaRPr lang="cs-CZ" dirty="0"/>
          </a:p>
          <a:p>
            <a:r>
              <a:rPr lang="cs-CZ" i="1" dirty="0"/>
              <a:t>Způsob přístupu (dálkově přístupný elektronický zdroj) M</a:t>
            </a:r>
            <a:endParaRPr lang="cs-CZ" dirty="0"/>
          </a:p>
          <a:p>
            <a:r>
              <a:rPr lang="cs-CZ" i="1" dirty="0"/>
              <a:t>Adresa pro přístup (dálkově přístupný elektronický zdroj) M</a:t>
            </a:r>
            <a:endParaRPr lang="cs-CZ" dirty="0"/>
          </a:p>
          <a:p>
            <a:r>
              <a:rPr lang="cs-CZ" i="1" dirty="0"/>
              <a:t>Původ jednotky I</a:t>
            </a:r>
            <a:endParaRPr lang="cs-CZ" dirty="0"/>
          </a:p>
          <a:p>
            <a:r>
              <a:rPr lang="cs-CZ" i="1" dirty="0"/>
              <a:t>Značky/zápisy 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497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 údajů o standardním nebo alternativním čísle a dostupnosti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i="1" dirty="0"/>
              <a:t>Identifikátor provedení M</a:t>
            </a:r>
            <a:endParaRPr lang="pt-BR" dirty="0"/>
          </a:p>
          <a:p>
            <a:r>
              <a:rPr lang="pt-BR" i="1" dirty="0"/>
              <a:t>Akvizice zdroje / přístupové oprávnění M</a:t>
            </a:r>
            <a:endParaRPr lang="pt-BR" dirty="0"/>
          </a:p>
          <a:p>
            <a:r>
              <a:rPr lang="pt-BR" i="1" dirty="0"/>
              <a:t>Údaje o dostupnosti M</a:t>
            </a:r>
            <a:endParaRPr lang="pt-BR" dirty="0"/>
          </a:p>
          <a:p>
            <a:r>
              <a:rPr lang="pt-BR" i="1" dirty="0"/>
              <a:t>Fingerprint I</a:t>
            </a:r>
            <a:endParaRPr lang="pt-BR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15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Selekční údaje jmenné – názvové záhlaví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i="1" dirty="0"/>
              <a:t>Název díla W</a:t>
            </a:r>
            <a:endParaRPr lang="cs-CZ" dirty="0"/>
          </a:p>
          <a:p>
            <a:r>
              <a:rPr lang="cs-CZ" i="1" dirty="0"/>
              <a:t>Forma díla W</a:t>
            </a:r>
            <a:endParaRPr lang="cs-CZ" dirty="0"/>
          </a:p>
          <a:p>
            <a:r>
              <a:rPr lang="cs-CZ" i="1" dirty="0"/>
              <a:t>Datum díla W</a:t>
            </a:r>
            <a:endParaRPr lang="cs-CZ" dirty="0"/>
          </a:p>
          <a:p>
            <a:r>
              <a:rPr lang="cs-CZ" i="1" dirty="0"/>
              <a:t>Jiná rozlišující vlastnost W</a:t>
            </a:r>
            <a:endParaRPr lang="cs-CZ" dirty="0"/>
          </a:p>
          <a:p>
            <a:r>
              <a:rPr lang="cs-CZ" i="1" dirty="0"/>
              <a:t>Zamýšlené ukončení W</a:t>
            </a:r>
            <a:endParaRPr lang="cs-CZ" dirty="0"/>
          </a:p>
          <a:p>
            <a:r>
              <a:rPr lang="cs-CZ" i="1" dirty="0"/>
              <a:t>Obsazení (hudební dílo) W</a:t>
            </a:r>
            <a:endParaRPr lang="cs-CZ" dirty="0"/>
          </a:p>
          <a:p>
            <a:r>
              <a:rPr lang="cs-CZ" i="1" dirty="0"/>
              <a:t>Číselné označení (hudební dílo) W</a:t>
            </a:r>
            <a:endParaRPr lang="cs-CZ" dirty="0"/>
          </a:p>
          <a:p>
            <a:r>
              <a:rPr lang="cs-CZ" i="1" dirty="0"/>
              <a:t>Tónina (hudební dílo) W</a:t>
            </a:r>
            <a:endParaRPr lang="cs-CZ" dirty="0"/>
          </a:p>
          <a:p>
            <a:r>
              <a:rPr lang="cs-CZ" i="1" dirty="0"/>
              <a:t>Datum vyjádření E</a:t>
            </a:r>
            <a:endParaRPr lang="cs-CZ" dirty="0"/>
          </a:p>
          <a:p>
            <a:r>
              <a:rPr lang="cs-CZ" i="1" dirty="0"/>
              <a:t>Jazyk vyjádření E</a:t>
            </a:r>
            <a:endParaRPr lang="cs-CZ" dirty="0"/>
          </a:p>
          <a:p>
            <a:r>
              <a:rPr lang="cs-CZ" i="1" dirty="0"/>
              <a:t>Jiná rozlišující vlastnost 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420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Selekční údaje jmenné – personální záhlaví (P)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Jméno osoby</a:t>
            </a:r>
            <a:endParaRPr lang="cs-CZ" dirty="0"/>
          </a:p>
          <a:p>
            <a:r>
              <a:rPr lang="cs-CZ" i="1" dirty="0"/>
              <a:t>Data osoby</a:t>
            </a:r>
            <a:endParaRPr lang="cs-CZ" dirty="0"/>
          </a:p>
          <a:p>
            <a:r>
              <a:rPr lang="cs-CZ" i="1" dirty="0"/>
              <a:t>Titul osoby</a:t>
            </a:r>
            <a:endParaRPr lang="cs-CZ" dirty="0"/>
          </a:p>
          <a:p>
            <a:r>
              <a:rPr lang="cs-CZ" i="1" dirty="0"/>
              <a:t>Jiné označení spojené s osobou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945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Selekční údaje jmenné – korporativní záhlaví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Jméno korporace</a:t>
            </a:r>
            <a:endParaRPr lang="cs-CZ" dirty="0"/>
          </a:p>
          <a:p>
            <a:r>
              <a:rPr lang="cs-CZ" i="1" dirty="0"/>
              <a:t>Číslo spojené s korporací</a:t>
            </a:r>
            <a:endParaRPr lang="cs-CZ" dirty="0"/>
          </a:p>
          <a:p>
            <a:r>
              <a:rPr lang="cs-CZ" i="1" dirty="0"/>
              <a:t>Místo spojené s korporací</a:t>
            </a:r>
            <a:endParaRPr lang="cs-CZ" dirty="0"/>
          </a:p>
          <a:p>
            <a:r>
              <a:rPr lang="cs-CZ" i="1" dirty="0"/>
              <a:t>Datum spojené s korporací</a:t>
            </a:r>
            <a:endParaRPr lang="cs-CZ" dirty="0"/>
          </a:p>
          <a:p>
            <a:r>
              <a:rPr lang="cs-CZ" i="1" dirty="0"/>
              <a:t>Jiné označení spojené s korporací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352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Selekční údaje věcné (entity 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Termín pro pojem C</a:t>
            </a:r>
            <a:endParaRPr lang="cs-CZ" dirty="0"/>
          </a:p>
          <a:p>
            <a:r>
              <a:rPr lang="cs-CZ" i="1" dirty="0"/>
              <a:t>Termín pro objekt O</a:t>
            </a:r>
            <a:endParaRPr lang="cs-CZ" dirty="0"/>
          </a:p>
          <a:p>
            <a:r>
              <a:rPr lang="cs-CZ" i="1" dirty="0"/>
              <a:t>Termín pro akci E (skutečně ve FRBR z nepochopitelných důvodů najdeme 2 E – pro vyjádření a pro akci)</a:t>
            </a:r>
            <a:endParaRPr lang="cs-CZ" dirty="0"/>
          </a:p>
          <a:p>
            <a:r>
              <a:rPr lang="cs-CZ" i="1" dirty="0"/>
              <a:t>Termín pro místo PL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281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Údaje katalogizačního záznamu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Bibliografický popis</a:t>
            </a:r>
          </a:p>
          <a:p>
            <a:pPr lvl="1"/>
            <a:r>
              <a:rPr lang="cs-CZ" dirty="0"/>
              <a:t>Oblast údajů o názvu a odpovědnosti</a:t>
            </a:r>
          </a:p>
          <a:p>
            <a:pPr lvl="1"/>
            <a:r>
              <a:rPr lang="cs-CZ" dirty="0"/>
              <a:t>Oblast údajů o vydání</a:t>
            </a:r>
          </a:p>
          <a:p>
            <a:pPr lvl="1"/>
            <a:r>
              <a:rPr lang="cs-CZ" dirty="0"/>
              <a:t>Oblast specifických údajů</a:t>
            </a:r>
          </a:p>
          <a:p>
            <a:pPr lvl="1"/>
            <a:r>
              <a:rPr lang="cs-CZ" dirty="0"/>
              <a:t>Oblast nakladatelských údajů</a:t>
            </a:r>
          </a:p>
          <a:p>
            <a:pPr lvl="1"/>
            <a:r>
              <a:rPr lang="cs-CZ" dirty="0"/>
              <a:t>Oblast údajů fyzického popisu</a:t>
            </a:r>
          </a:p>
          <a:p>
            <a:pPr lvl="1"/>
            <a:r>
              <a:rPr lang="cs-CZ" dirty="0"/>
              <a:t>Oblast údajů o edici</a:t>
            </a:r>
          </a:p>
          <a:p>
            <a:pPr lvl="1"/>
            <a:r>
              <a:rPr lang="cs-CZ" dirty="0"/>
              <a:t>Oblast údajů poznámky</a:t>
            </a:r>
          </a:p>
          <a:p>
            <a:pPr lvl="1"/>
            <a:r>
              <a:rPr lang="cs-CZ" dirty="0"/>
              <a:t>Oblast údajů o standardním (nebo alternativním) čísle a </a:t>
            </a:r>
            <a:r>
              <a:rPr lang="cs-CZ" dirty="0" smtClean="0"/>
              <a:t>dostupnost</a:t>
            </a:r>
          </a:p>
          <a:p>
            <a:pPr lvl="1"/>
            <a:endParaRPr lang="cs-CZ" dirty="0"/>
          </a:p>
          <a:p>
            <a:r>
              <a:rPr lang="cs-CZ" dirty="0" smtClean="0"/>
              <a:t>Selekční údaje</a:t>
            </a:r>
          </a:p>
          <a:p>
            <a:pPr lvl="1"/>
            <a:r>
              <a:rPr lang="cs-CZ" dirty="0" smtClean="0"/>
              <a:t>Jmenné</a:t>
            </a:r>
          </a:p>
          <a:p>
            <a:pPr lvl="1"/>
            <a:r>
              <a:rPr lang="cs-CZ" dirty="0" smtClean="0"/>
              <a:t>Věcné</a:t>
            </a:r>
          </a:p>
          <a:p>
            <a:pPr lvl="1"/>
            <a:endParaRPr lang="cs-CZ" dirty="0"/>
          </a:p>
          <a:p>
            <a:r>
              <a:rPr lang="cs-CZ" dirty="0" smtClean="0"/>
              <a:t>Obsahová charakteristika</a:t>
            </a:r>
          </a:p>
          <a:p>
            <a:pPr lvl="1"/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err="1" smtClean="0"/>
              <a:t>Exemplářové</a:t>
            </a:r>
            <a:r>
              <a:rPr lang="cs-CZ" dirty="0" smtClean="0"/>
              <a:t> údaje</a:t>
            </a:r>
          </a:p>
          <a:p>
            <a:r>
              <a:rPr lang="cs-CZ" dirty="0" smtClean="0"/>
              <a:t>Lokační údaje</a:t>
            </a:r>
          </a:p>
          <a:p>
            <a:r>
              <a:rPr lang="cs-CZ" dirty="0" smtClean="0"/>
              <a:t>Služební údaje</a:t>
            </a:r>
          </a:p>
        </p:txBody>
      </p:sp>
    </p:spTree>
    <p:extLst>
      <p:ext uri="{BB962C8B-B14F-4D97-AF65-F5344CB8AC3E}">
        <p14:creationId xmlns:p14="http://schemas.microsoft.com/office/powerpoint/2010/main" val="17499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interpretace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Podmínka – to, co chceme interpretovat má znakový charakter</a:t>
            </a:r>
          </a:p>
          <a:p>
            <a:r>
              <a:rPr lang="cs-CZ" dirty="0" smtClean="0"/>
              <a:t>Hermeneutika </a:t>
            </a:r>
          </a:p>
          <a:p>
            <a:pPr marL="530352" lvl="1" indent="0">
              <a:buNone/>
            </a:pPr>
            <a:r>
              <a:rPr lang="cs-CZ" dirty="0" smtClean="0"/>
              <a:t>– </a:t>
            </a:r>
            <a:r>
              <a:rPr lang="cs-CZ" dirty="0" err="1" smtClean="0"/>
              <a:t>integrativní</a:t>
            </a:r>
            <a:r>
              <a:rPr lang="cs-CZ" dirty="0" smtClean="0"/>
              <a:t> – preferuje subjekt (</a:t>
            </a:r>
            <a:r>
              <a:rPr lang="cs-CZ" dirty="0" err="1" smtClean="0"/>
              <a:t>Gadamer</a:t>
            </a:r>
            <a:r>
              <a:rPr lang="cs-CZ" dirty="0" smtClean="0"/>
              <a:t>)</a:t>
            </a:r>
          </a:p>
          <a:p>
            <a:pPr marL="530352" lvl="1" indent="0">
              <a:buNone/>
            </a:pPr>
            <a:r>
              <a:rPr lang="cs-CZ" dirty="0" smtClean="0"/>
              <a:t>-  </a:t>
            </a:r>
            <a:r>
              <a:rPr lang="cs-CZ" dirty="0" err="1"/>
              <a:t>r</a:t>
            </a:r>
            <a:r>
              <a:rPr lang="cs-CZ" dirty="0" err="1" smtClean="0"/>
              <a:t>ekonstruktivní</a:t>
            </a:r>
            <a:r>
              <a:rPr lang="cs-CZ" dirty="0" smtClean="0"/>
              <a:t> – preferuje objekt (</a:t>
            </a:r>
            <a:r>
              <a:rPr lang="cs-CZ" dirty="0" err="1" smtClean="0"/>
              <a:t>Betti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96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Hermeneutické kánony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zásada autonomie </a:t>
            </a:r>
            <a:r>
              <a:rPr lang="cs-CZ" dirty="0" smtClean="0"/>
              <a:t>objektu (objekt)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zásada </a:t>
            </a:r>
            <a:r>
              <a:rPr lang="cs-CZ" dirty="0" smtClean="0"/>
              <a:t>celkovosti (objekt)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zásada aktualizace </a:t>
            </a:r>
            <a:r>
              <a:rPr lang="cs-CZ" dirty="0" smtClean="0"/>
              <a:t>porozumění (subjekt)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zásada adekvátnosti </a:t>
            </a:r>
            <a:r>
              <a:rPr lang="cs-CZ" dirty="0" smtClean="0"/>
              <a:t>porozumění (subjekt)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635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autonomie objektu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Respekt k tomu, co vykládaný objekt o sobě vypovídá</a:t>
            </a:r>
          </a:p>
          <a:p>
            <a:r>
              <a:rPr lang="cs-CZ" dirty="0" smtClean="0"/>
              <a:t>Nevkládat významy, které neobsahuje a nejsou z něj vyvoditelné</a:t>
            </a:r>
          </a:p>
          <a:p>
            <a:endParaRPr lang="cs-CZ" dirty="0"/>
          </a:p>
          <a:p>
            <a:r>
              <a:rPr lang="cs-CZ" i="1" dirty="0"/>
              <a:t>„[p]opis a řízené formy jmen by měly být založeny na způsobu, jakým entity identifikují samy sebe.“ Katalogizátor tedy musí respektovat autonomii entit, které popisuje, a záznam přizpůsobit tomu, co samy o sobě vyjadřují</a:t>
            </a:r>
            <a:r>
              <a:rPr lang="cs-CZ" i="1" dirty="0" smtClean="0"/>
              <a:t>.“ (Principy katalogizace)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35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celkovosti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Dílo třeba vykládat z celku širšího, než je dílo samotné, zařadit do kontextu</a:t>
            </a:r>
          </a:p>
          <a:p>
            <a:r>
              <a:rPr lang="cs-CZ" dirty="0" smtClean="0"/>
              <a:t>Všímat bychom si měli: </a:t>
            </a:r>
          </a:p>
          <a:p>
            <a:pPr lvl="1"/>
            <a:r>
              <a:rPr lang="cs-CZ" dirty="0" smtClean="0"/>
              <a:t>jazyka </a:t>
            </a:r>
            <a:r>
              <a:rPr lang="cs-CZ" dirty="0"/>
              <a:t>díla (je třeba rozumět danému jazyku, ale je také dobré si všímat stylu autora atd.);</a:t>
            </a:r>
          </a:p>
          <a:p>
            <a:pPr lvl="1"/>
            <a:r>
              <a:rPr lang="cs-CZ" dirty="0"/>
              <a:t>historické situace, v níž dílo vzniklo a na níž může reagovat;</a:t>
            </a:r>
          </a:p>
          <a:p>
            <a:pPr lvl="1"/>
            <a:r>
              <a:rPr lang="cs-CZ" dirty="0"/>
              <a:t>psychologicko-sociálních souvislostí, které tvoří jednak osobnost autora, jednak společenské podmínky.</a:t>
            </a:r>
          </a:p>
          <a:p>
            <a:r>
              <a:rPr lang="cs-CZ" dirty="0" smtClean="0"/>
              <a:t>Bibliografický popis – někdy třeba jít mimo prameny popisu</a:t>
            </a:r>
          </a:p>
          <a:p>
            <a:r>
              <a:rPr lang="cs-CZ" dirty="0" smtClean="0"/>
              <a:t>Selekční údaje – zařazení díla do kontextu národní literatury, vědního oboru</a:t>
            </a:r>
          </a:p>
          <a:p>
            <a:endParaRPr lang="cs-CZ" dirty="0"/>
          </a:p>
          <a:p>
            <a:r>
              <a:rPr lang="cs-CZ" i="1" dirty="0"/>
              <a:t>„Popis a tvorba selekčních údajů by měly být standardizovány v nejvyšším možném rozsahu. Zajistí se tak větší konzistence, která zvyšuje možnost sdílení autoritních a bibliografických záznamů</a:t>
            </a:r>
            <a:r>
              <a:rPr lang="cs-CZ" i="1" dirty="0" smtClean="0"/>
              <a:t>.“ (Principy katalogizace)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336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aktualizace porozumění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Vykladač aktualizuje tu část díla na základě předpokladů jako</a:t>
            </a:r>
          </a:p>
          <a:p>
            <a:pPr lvl="1"/>
            <a:r>
              <a:rPr lang="cs-CZ" dirty="0" smtClean="0"/>
              <a:t>Osobnost</a:t>
            </a:r>
          </a:p>
          <a:p>
            <a:pPr lvl="1"/>
            <a:r>
              <a:rPr lang="cs-CZ" dirty="0" smtClean="0"/>
              <a:t>Sociokulturní prostředí</a:t>
            </a:r>
          </a:p>
          <a:p>
            <a:pPr lvl="1"/>
            <a:r>
              <a:rPr lang="cs-CZ" dirty="0" smtClean="0"/>
              <a:t>Kulturní rozhled</a:t>
            </a:r>
          </a:p>
          <a:p>
            <a:pPr lvl="1"/>
            <a:r>
              <a:rPr lang="cs-CZ" dirty="0" smtClean="0"/>
              <a:t>Odborné znalosti</a:t>
            </a:r>
          </a:p>
          <a:p>
            <a:r>
              <a:rPr lang="cs-CZ" dirty="0" smtClean="0"/>
              <a:t>Klade požadavky na </a:t>
            </a:r>
            <a:r>
              <a:rPr lang="cs-CZ" dirty="0" err="1" smtClean="0"/>
              <a:t>katalogizátora</a:t>
            </a:r>
            <a:r>
              <a:rPr lang="cs-CZ" dirty="0" smtClean="0"/>
              <a:t> (znalost pravidel, znalost vědeckých disciplín apod.)</a:t>
            </a:r>
          </a:p>
          <a:p>
            <a:r>
              <a:rPr lang="cs-CZ" i="1" dirty="0"/>
              <a:t>„[m]</a:t>
            </a:r>
            <a:r>
              <a:rPr lang="cs-CZ" i="1" dirty="0" err="1"/>
              <a:t>ěly</a:t>
            </a:r>
            <a:r>
              <a:rPr lang="cs-CZ" i="1" dirty="0"/>
              <a:t> by se používat pouze prvky popisu a selekčních údajů, jež jsou potřebné k uspokojení požadavků uživatele a nezbytné pro jednoznačnou identifikaci entity. […] Datové prvky by měly být bibliograficky významné</a:t>
            </a:r>
            <a:r>
              <a:rPr lang="cs-CZ" i="1" dirty="0" smtClean="0"/>
              <a:t>.“ (Principy katalogizace)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351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adekvátnosti porozumění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Subjekt může rozumět vykládanému dílu více či méně správně</a:t>
            </a:r>
          </a:p>
          <a:p>
            <a:endParaRPr lang="cs-CZ" dirty="0"/>
          </a:p>
          <a:p>
            <a:r>
              <a:rPr lang="cs-CZ" i="1" dirty="0" smtClean="0"/>
              <a:t>„</a:t>
            </a:r>
            <a:r>
              <a:rPr lang="cs-CZ" i="1" dirty="0"/>
              <a:t> Popisovaná entita by měla být popsána správně a přesně</a:t>
            </a:r>
            <a:r>
              <a:rPr lang="cs-CZ" i="1" dirty="0" smtClean="0"/>
              <a:t>.“</a:t>
            </a:r>
            <a:r>
              <a:rPr lang="cs-CZ" dirty="0" smtClean="0"/>
              <a:t> </a:t>
            </a:r>
            <a:r>
              <a:rPr lang="cs-CZ" i="1" dirty="0" smtClean="0"/>
              <a:t>(Principy katalogizace)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171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</TotalTime>
  <Words>930</Words>
  <Application>Microsoft Office PowerPoint</Application>
  <PresentationFormat>Širokoúhlá obrazovka</PresentationFormat>
  <Paragraphs>207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7" baseType="lpstr">
      <vt:lpstr>Franklin Gothic Book</vt:lpstr>
      <vt:lpstr>Crop</vt:lpstr>
      <vt:lpstr>Sémantické aspekty katalogizace VIII.</vt:lpstr>
      <vt:lpstr>Objekty katalogizačního záznamu</vt:lpstr>
      <vt:lpstr>Údaje katalogizačního záznamu</vt:lpstr>
      <vt:lpstr>Teorie interpretace</vt:lpstr>
      <vt:lpstr>Hermeneutické kánony</vt:lpstr>
      <vt:lpstr>Zásada autonomie objektu</vt:lpstr>
      <vt:lpstr>Zásada celkovosti</vt:lpstr>
      <vt:lpstr>Zásada aktualizace porozumění</vt:lpstr>
      <vt:lpstr>Zásada adekvátnosti porozumění</vt:lpstr>
      <vt:lpstr>Zásady katalogizace I</vt:lpstr>
      <vt:lpstr>Zásady katalogizace II</vt:lpstr>
      <vt:lpstr>Požadavky na katalogizátora I</vt:lpstr>
      <vt:lpstr>Požadavky na katalogizátora II</vt:lpstr>
      <vt:lpstr>Oblast údajů o názvu a odpovědnosti</vt:lpstr>
      <vt:lpstr>Oblast údajů o vydání</vt:lpstr>
      <vt:lpstr>Oblast specifických údajů</vt:lpstr>
      <vt:lpstr>Oblast nakladatelských údajů (M)</vt:lpstr>
      <vt:lpstr>Oblast údajů fyzického popisu (M)</vt:lpstr>
      <vt:lpstr>Oblast údajů o edici (M)</vt:lpstr>
      <vt:lpstr>Oblast údajů poznámky</vt:lpstr>
      <vt:lpstr>Oblast údajů o standardním nebo alternativním čísle a dostupnosti</vt:lpstr>
      <vt:lpstr>Selekční údaje jmenné – názvové záhlaví</vt:lpstr>
      <vt:lpstr>Selekční údaje jmenné – personální záhlaví (P)</vt:lpstr>
      <vt:lpstr>Selekční údaje jmenné – korporativní záhlaví</vt:lpstr>
      <vt:lpstr>Selekční údaje věcné (entity 3)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Jiří Stodola</cp:lastModifiedBy>
  <cp:revision>45</cp:revision>
  <dcterms:created xsi:type="dcterms:W3CDTF">2017-09-18T08:06:43Z</dcterms:created>
  <dcterms:modified xsi:type="dcterms:W3CDTF">2017-11-10T12:51:39Z</dcterms:modified>
</cp:coreProperties>
</file>