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3" r:id="rId2"/>
    <p:sldId id="258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59" r:id="rId11"/>
    <p:sldId id="286" r:id="rId12"/>
    <p:sldId id="287" r:id="rId13"/>
    <p:sldId id="288" r:id="rId14"/>
    <p:sldId id="289" r:id="rId15"/>
    <p:sldId id="290" r:id="rId16"/>
    <p:sldId id="299" r:id="rId17"/>
    <p:sldId id="300" r:id="rId18"/>
    <p:sldId id="301" r:id="rId19"/>
    <p:sldId id="302" r:id="rId20"/>
    <p:sldId id="260" r:id="rId21"/>
    <p:sldId id="283" r:id="rId22"/>
    <p:sldId id="284" r:id="rId23"/>
    <p:sldId id="285" r:id="rId24"/>
    <p:sldId id="261" r:id="rId25"/>
    <p:sldId id="291" r:id="rId26"/>
    <p:sldId id="292" r:id="rId27"/>
    <p:sldId id="293" r:id="rId28"/>
    <p:sldId id="294" r:id="rId29"/>
    <p:sldId id="262" r:id="rId30"/>
    <p:sldId id="295" r:id="rId31"/>
    <p:sldId id="296" r:id="rId32"/>
    <p:sldId id="297" r:id="rId33"/>
    <p:sldId id="265" r:id="rId34"/>
    <p:sldId id="266" r:id="rId35"/>
    <p:sldId id="268" r:id="rId36"/>
    <p:sldId id="269" r:id="rId37"/>
    <p:sldId id="270" r:id="rId38"/>
    <p:sldId id="27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281" r:id="rId51"/>
    <p:sldId id="282" r:id="rId52"/>
    <p:sldId id="314" r:id="rId53"/>
    <p:sldId id="315" r:id="rId54"/>
    <p:sldId id="316" r:id="rId55"/>
    <p:sldId id="317" r:id="rId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66" d="100"/>
          <a:sy n="66" d="100"/>
        </p:scale>
        <p:origin x="-648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22.10.2014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22.10.2014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22.10.2014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22.10.2014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22.10.2014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22.10.2014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22.10.2014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22.10.2014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22.10.2014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22.10.2014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22.10.2014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22.10.2014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Počátky knihtisku v českých zemích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Dějiny knižní kultury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526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Šíření knihtisku v okolních zemích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6632"/>
            <a:ext cx="6048672" cy="631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436096" y="1700808"/>
            <a:ext cx="3384376" cy="4464496"/>
          </a:xfrm>
        </p:spPr>
        <p:txBody>
          <a:bodyPr/>
          <a:lstStyle/>
          <a:p>
            <a:r>
              <a:rPr lang="cs-CZ" sz="2000" dirty="0"/>
              <a:t>REUCHLIN, Johannes. </a:t>
            </a:r>
            <a:r>
              <a:rPr lang="cs-CZ" sz="2000" i="1" dirty="0" err="1"/>
              <a:t>Vocabularium</a:t>
            </a:r>
            <a:r>
              <a:rPr lang="cs-CZ" sz="2000" i="1" dirty="0"/>
              <a:t> cui9 nome[n] </a:t>
            </a:r>
            <a:r>
              <a:rPr lang="cs-CZ" sz="2000" i="1" dirty="0" err="1"/>
              <a:t>Lactifer</a:t>
            </a:r>
            <a:r>
              <a:rPr lang="cs-CZ" sz="2000" i="1" dirty="0"/>
              <a:t> ...: Incipit </a:t>
            </a:r>
            <a:r>
              <a:rPr lang="cs-CZ" sz="2000" i="1" dirty="0" err="1"/>
              <a:t>ffauste</a:t>
            </a:r>
            <a:r>
              <a:rPr lang="cs-CZ" sz="2000" i="1" dirty="0"/>
              <a:t>. Tento </a:t>
            </a:r>
            <a:r>
              <a:rPr lang="cs-CZ" sz="2000" i="1" dirty="0" err="1"/>
              <a:t>wokabularz</a:t>
            </a:r>
            <a:r>
              <a:rPr lang="cs-CZ" sz="2000" i="1" dirty="0"/>
              <a:t> </a:t>
            </a:r>
            <a:r>
              <a:rPr lang="cs-CZ" sz="2000" i="1" dirty="0" err="1"/>
              <a:t>Lactifer</a:t>
            </a:r>
            <a:r>
              <a:rPr lang="cs-CZ" sz="2000" i="1" dirty="0"/>
              <a:t> ... </a:t>
            </a:r>
            <a:r>
              <a:rPr lang="cs-CZ" sz="2000" i="1" dirty="0" err="1"/>
              <a:t>wyssel</a:t>
            </a:r>
            <a:r>
              <a:rPr lang="cs-CZ" sz="2000" i="1" dirty="0"/>
              <a:t> gest </a:t>
            </a:r>
            <a:r>
              <a:rPr lang="cs-CZ" sz="2000" i="1" dirty="0" err="1"/>
              <a:t>mezy</a:t>
            </a:r>
            <a:r>
              <a:rPr lang="cs-CZ" sz="2000" i="1" dirty="0"/>
              <a:t> lidi</a:t>
            </a:r>
            <a:r>
              <a:rPr lang="cs-CZ" sz="2000" dirty="0"/>
              <a:t>. </a:t>
            </a:r>
            <a:r>
              <a:rPr lang="cs-CZ" sz="2000" dirty="0" err="1"/>
              <a:t>Tisstieno</a:t>
            </a:r>
            <a:r>
              <a:rPr lang="cs-CZ" sz="2000" dirty="0"/>
              <a:t> W </a:t>
            </a:r>
            <a:r>
              <a:rPr lang="cs-CZ" sz="2000" dirty="0" err="1"/>
              <a:t>Nowem</a:t>
            </a:r>
            <a:r>
              <a:rPr lang="cs-CZ" sz="2000" dirty="0"/>
              <a:t> ... Plzni: Skrze </a:t>
            </a:r>
            <a:r>
              <a:rPr lang="cs-CZ" sz="2000" dirty="0" err="1"/>
              <a:t>Mikulasse</a:t>
            </a:r>
            <a:r>
              <a:rPr lang="cs-CZ" sz="2000" dirty="0"/>
              <a:t> </a:t>
            </a:r>
            <a:r>
              <a:rPr lang="cs-CZ" sz="2000" dirty="0" err="1"/>
              <a:t>Bakalarze</a:t>
            </a:r>
            <a:r>
              <a:rPr lang="cs-CZ" sz="2000" dirty="0"/>
              <a:t> ; Tu </a:t>
            </a:r>
            <a:r>
              <a:rPr lang="cs-CZ" sz="2000" dirty="0" err="1"/>
              <a:t>strzedu</a:t>
            </a:r>
            <a:r>
              <a:rPr lang="cs-CZ" sz="2000" dirty="0"/>
              <a:t> </a:t>
            </a:r>
            <a:r>
              <a:rPr lang="cs-CZ" sz="2000" dirty="0" err="1"/>
              <a:t>przed</a:t>
            </a:r>
            <a:r>
              <a:rPr lang="cs-CZ" sz="2000" dirty="0"/>
              <a:t> </a:t>
            </a:r>
            <a:r>
              <a:rPr lang="cs-CZ" sz="2000" dirty="0" err="1"/>
              <a:t>swatym</a:t>
            </a:r>
            <a:r>
              <a:rPr lang="cs-CZ" sz="2000" dirty="0"/>
              <a:t> </a:t>
            </a:r>
            <a:r>
              <a:rPr lang="cs-CZ" sz="2000" dirty="0" err="1"/>
              <a:t>Wawrzynczem</a:t>
            </a:r>
            <a:r>
              <a:rPr lang="cs-CZ" sz="2000" dirty="0"/>
              <a:t> [6.VIII.], 1511, [296] listů.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0"/>
            <a:ext cx="5075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3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74" y="0"/>
            <a:ext cx="5222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4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23"/>
            <a:ext cx="9144000" cy="659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6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72"/>
            <a:ext cx="9144000" cy="656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1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55"/>
            <a:ext cx="9144000" cy="66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4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436096" y="1700808"/>
            <a:ext cx="3384376" cy="4464496"/>
          </a:xfrm>
        </p:spPr>
        <p:txBody>
          <a:bodyPr/>
          <a:lstStyle/>
          <a:p>
            <a:r>
              <a:rPr lang="cs-CZ" sz="2000" dirty="0"/>
              <a:t>VORAGINE,, </a:t>
            </a:r>
            <a:r>
              <a:rPr lang="cs-CZ" sz="2000" dirty="0" err="1"/>
              <a:t>Jacobus</a:t>
            </a:r>
            <a:r>
              <a:rPr lang="cs-CZ" sz="2000" dirty="0"/>
              <a:t> de. </a:t>
            </a:r>
            <a:r>
              <a:rPr lang="cs-CZ" sz="2000" i="1" dirty="0"/>
              <a:t>Pasionál aneb Knihy o životech svatých</a:t>
            </a:r>
            <a:r>
              <a:rPr lang="cs-CZ" sz="2000" dirty="0"/>
              <a:t>. [Plzeň?: Tiskař Arnoštových Statut?, a-z8, aa-kk8, [4] listů.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" y="0"/>
            <a:ext cx="5224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381"/>
            <a:ext cx="9144000" cy="631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77"/>
            <a:ext cx="9144000" cy="645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7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19"/>
            <a:ext cx="9144000" cy="648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1) Plzeň – 1468/1476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Tiskárna zde fungovala do 80. let 15. století</a:t>
            </a:r>
          </a:p>
          <a:p>
            <a:pPr marL="0" indent="0">
              <a:buNone/>
            </a:pPr>
            <a:r>
              <a:rPr lang="cs-CZ" dirty="0" smtClean="0"/>
              <a:t>7 tisků – 3 v latině, 4 v češtině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1498-1513 – Mikuláš Bakalář; Hans </a:t>
            </a:r>
            <a:r>
              <a:rPr lang="cs-CZ" dirty="0" err="1"/>
              <a:t>Pekk</a:t>
            </a:r>
            <a:r>
              <a:rPr lang="cs-CZ" dirty="0"/>
              <a:t>, Tomáš Bakalář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Čechy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119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2) Vimperk</a:t>
            </a:r>
          </a:p>
          <a:p>
            <a:pPr>
              <a:buFontTx/>
              <a:buChar char="-"/>
            </a:pPr>
            <a:r>
              <a:rPr lang="cs-CZ" dirty="0" smtClean="0"/>
              <a:t>Pasovský tiskař Johann </a:t>
            </a:r>
            <a:r>
              <a:rPr lang="cs-CZ" dirty="0" err="1" smtClean="0"/>
              <a:t>Alacraw</a:t>
            </a:r>
            <a:r>
              <a:rPr lang="cs-CZ" dirty="0" smtClean="0"/>
              <a:t> – 1484</a:t>
            </a:r>
          </a:p>
          <a:p>
            <a:pPr>
              <a:buFontTx/>
              <a:buChar char="-"/>
            </a:pPr>
            <a:r>
              <a:rPr lang="cs-CZ" dirty="0" err="1" smtClean="0"/>
              <a:t>jednolist</a:t>
            </a:r>
            <a:r>
              <a:rPr lang="cs-CZ" dirty="0" smtClean="0"/>
              <a:t> českého kalendáře, 2 latinské teologické tituly – pro zahraniční zájemce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Čechy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546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cs-CZ" sz="2800" dirty="0"/>
              <a:t>Albert </a:t>
            </a:r>
            <a:r>
              <a:rPr lang="cs-CZ" sz="2800" dirty="0" smtClean="0"/>
              <a:t>VELIKÝ.</a:t>
            </a:r>
            <a:r>
              <a:rPr lang="cs-CZ" sz="2800" dirty="0"/>
              <a:t> </a:t>
            </a:r>
            <a:r>
              <a:rPr lang="cs-CZ" sz="2800" i="1" dirty="0" err="1"/>
              <a:t>Summa</a:t>
            </a:r>
            <a:r>
              <a:rPr lang="cs-CZ" sz="2800" i="1" dirty="0"/>
              <a:t> de </a:t>
            </a:r>
            <a:r>
              <a:rPr lang="cs-CZ" sz="2800" i="1" dirty="0" err="1"/>
              <a:t>eucharistiae</a:t>
            </a:r>
            <a:r>
              <a:rPr lang="cs-CZ" sz="2800" i="1" dirty="0"/>
              <a:t> </a:t>
            </a:r>
            <a:r>
              <a:rPr lang="cs-CZ" sz="2800" i="1" dirty="0" err="1"/>
              <a:t>sacramento</a:t>
            </a:r>
            <a:r>
              <a:rPr lang="cs-CZ" sz="2800" dirty="0"/>
              <a:t>. </a:t>
            </a:r>
            <a:r>
              <a:rPr lang="cs-CZ" sz="2800" dirty="0" err="1"/>
              <a:t>Winterpergae</a:t>
            </a:r>
            <a:r>
              <a:rPr lang="cs-CZ" sz="2800" dirty="0"/>
              <a:t>: Johann </a:t>
            </a:r>
            <a:r>
              <a:rPr lang="cs-CZ" sz="2800" dirty="0" err="1"/>
              <a:t>Alacraw</a:t>
            </a:r>
            <a:r>
              <a:rPr lang="cs-CZ" sz="2800" dirty="0"/>
              <a:t> </a:t>
            </a:r>
            <a:r>
              <a:rPr lang="cs-CZ" sz="2800" dirty="0" err="1"/>
              <a:t>sabbato</a:t>
            </a:r>
            <a:r>
              <a:rPr lang="cs-CZ" sz="2800" dirty="0"/>
              <a:t> die S. Galii [16.10.], 1484, [108] listů.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36715"/>
            <a:ext cx="6876256" cy="513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9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" y="0"/>
            <a:ext cx="9139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6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162"/>
            <a:ext cx="9144000" cy="638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6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4) Praha – 1487 (Žaltář)</a:t>
            </a:r>
          </a:p>
          <a:p>
            <a:pPr marL="0" indent="0">
              <a:buNone/>
            </a:pPr>
            <a:r>
              <a:rPr lang="cs-CZ" dirty="0" smtClean="0"/>
              <a:t>Mikuláš z Tišnova (od r. 1489 v Kutné Hoře)</a:t>
            </a:r>
          </a:p>
          <a:p>
            <a:pPr marL="0" indent="0">
              <a:buNone/>
            </a:pPr>
            <a:r>
              <a:rPr lang="cs-CZ" dirty="0" smtClean="0"/>
              <a:t>1488 – tisk Bible (neilustrované) – na Starém Městě – tiskař Severin</a:t>
            </a:r>
          </a:p>
          <a:p>
            <a:pPr marL="0" indent="0">
              <a:buNone/>
            </a:pPr>
            <a:r>
              <a:rPr lang="cs-CZ" dirty="0" smtClean="0"/>
              <a:t>Tisky v češtině</a:t>
            </a:r>
          </a:p>
          <a:p>
            <a:pPr marL="0" indent="0">
              <a:buNone/>
            </a:pPr>
            <a:r>
              <a:rPr lang="cs-CZ" dirty="0" smtClean="0"/>
              <a:t>Stejně tak i produkce menší oficíny tzv. Tiskaře Korandy (1492-1496)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Čechy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35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076056" y="1556792"/>
            <a:ext cx="3368697" cy="5184576"/>
          </a:xfrm>
        </p:spPr>
        <p:txBody>
          <a:bodyPr/>
          <a:lstStyle/>
          <a:p>
            <a:r>
              <a:rPr lang="cs-CZ" sz="2400" dirty="0"/>
              <a:t>PETRARCA, Francesco. </a:t>
            </a:r>
            <a:r>
              <a:rPr lang="cs-CZ" sz="2400" i="1" dirty="0" err="1"/>
              <a:t>Franciskus</a:t>
            </a:r>
            <a:r>
              <a:rPr lang="cs-CZ" sz="2400" i="1" dirty="0"/>
              <a:t> </a:t>
            </a:r>
            <a:r>
              <a:rPr lang="cs-CZ" sz="2400" i="1" dirty="0" err="1"/>
              <a:t>Petrarcha</a:t>
            </a:r>
            <a:r>
              <a:rPr lang="cs-CZ" sz="2400" i="1" dirty="0"/>
              <a:t>: </a:t>
            </a:r>
            <a:r>
              <a:rPr lang="cs-CZ" sz="2400" i="1" dirty="0" err="1"/>
              <a:t>Knijehy</a:t>
            </a:r>
            <a:r>
              <a:rPr lang="cs-CZ" sz="2400" i="1" dirty="0"/>
              <a:t> </a:t>
            </a:r>
            <a:r>
              <a:rPr lang="cs-CZ" sz="2400" i="1" dirty="0" err="1"/>
              <a:t>dwoge</a:t>
            </a:r>
            <a:r>
              <a:rPr lang="cs-CZ" sz="2400" i="1" dirty="0"/>
              <a:t> o </a:t>
            </a:r>
            <a:r>
              <a:rPr lang="cs-CZ" sz="2400" i="1" dirty="0" err="1"/>
              <a:t>leekarzstwij</a:t>
            </a:r>
            <a:r>
              <a:rPr lang="cs-CZ" sz="2400" i="1" dirty="0"/>
              <a:t> proti </a:t>
            </a:r>
            <a:r>
              <a:rPr lang="cs-CZ" sz="2400" i="1" dirty="0" err="1"/>
              <a:t>sstiestij</a:t>
            </a:r>
            <a:r>
              <a:rPr lang="cs-CZ" sz="2400" i="1" dirty="0"/>
              <a:t> a </a:t>
            </a:r>
            <a:r>
              <a:rPr lang="cs-CZ" sz="2400" i="1" dirty="0" err="1"/>
              <a:t>nesstiestij</a:t>
            </a:r>
            <a:r>
              <a:rPr lang="cs-CZ" sz="2400" i="1" dirty="0"/>
              <a:t> totiž proti </a:t>
            </a:r>
            <a:r>
              <a:rPr lang="cs-CZ" sz="2400" i="1" dirty="0" err="1"/>
              <a:t>libym</a:t>
            </a:r>
            <a:r>
              <a:rPr lang="cs-CZ" sz="2400" i="1" dirty="0"/>
              <a:t> a </a:t>
            </a:r>
            <a:r>
              <a:rPr lang="cs-CZ" sz="2400" i="1" dirty="0" err="1"/>
              <a:t>protiwnym</a:t>
            </a:r>
            <a:r>
              <a:rPr lang="cs-CZ" sz="2400" i="1" dirty="0"/>
              <a:t> </a:t>
            </a:r>
            <a:r>
              <a:rPr lang="cs-CZ" sz="2400" i="1" dirty="0" err="1"/>
              <a:t>wieczem</a:t>
            </a:r>
            <a:r>
              <a:rPr lang="cs-CZ" sz="2400" dirty="0"/>
              <a:t>. W </a:t>
            </a:r>
            <a:r>
              <a:rPr lang="cs-CZ" sz="2400" dirty="0" err="1"/>
              <a:t>Slawném</a:t>
            </a:r>
            <a:r>
              <a:rPr lang="cs-CZ" sz="2400" dirty="0"/>
              <a:t> Starém </a:t>
            </a:r>
            <a:r>
              <a:rPr lang="cs-CZ" sz="2400" dirty="0" err="1"/>
              <a:t>miestie</a:t>
            </a:r>
            <a:r>
              <a:rPr lang="cs-CZ" sz="2400" dirty="0"/>
              <a:t> </a:t>
            </a:r>
            <a:r>
              <a:rPr lang="cs-CZ" sz="2400" dirty="0" err="1"/>
              <a:t>Pražskeem</a:t>
            </a:r>
            <a:r>
              <a:rPr lang="cs-CZ" sz="2400" dirty="0"/>
              <a:t> </a:t>
            </a:r>
            <a:r>
              <a:rPr lang="cs-CZ" sz="2400" dirty="0" err="1"/>
              <a:t>wytisstieny</a:t>
            </a:r>
            <a:r>
              <a:rPr lang="cs-CZ" sz="2400" dirty="0"/>
              <a:t>: [tiskař Bible 1488 - Jan Kamp?], 1501, [255] listů.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5882"/>
            <a:ext cx="4829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67"/>
            <a:ext cx="9144000" cy="65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2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8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02"/>
            <a:ext cx="9144000" cy="659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0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4) Praha</a:t>
            </a:r>
          </a:p>
          <a:p>
            <a:pPr marL="0" indent="0">
              <a:buNone/>
            </a:pPr>
            <a:r>
              <a:rPr lang="cs-CZ" dirty="0" smtClean="0"/>
              <a:t>Značení/dělení oficín:</a:t>
            </a:r>
          </a:p>
          <a:p>
            <a:pPr marL="0" indent="0">
              <a:buNone/>
            </a:pPr>
            <a:r>
              <a:rPr lang="cs-CZ" dirty="0" smtClean="0"/>
              <a:t>Tiskař Žaltáře 1487 (2)</a:t>
            </a:r>
          </a:p>
          <a:p>
            <a:pPr marL="0" indent="0">
              <a:buNone/>
            </a:pPr>
            <a:r>
              <a:rPr lang="cs-CZ" dirty="0" smtClean="0"/>
              <a:t>Tiskař Pražské bible 1488-1515 (-pokračující jako Tiskárna </a:t>
            </a:r>
            <a:r>
              <a:rPr lang="cs-CZ" dirty="0" err="1" smtClean="0"/>
              <a:t>severinsko</a:t>
            </a:r>
            <a:r>
              <a:rPr lang="cs-CZ" dirty="0" smtClean="0"/>
              <a:t>-kosořská 1520-1557) (13)</a:t>
            </a:r>
          </a:p>
          <a:p>
            <a:pPr marL="0" indent="0">
              <a:buNone/>
            </a:pPr>
            <a:r>
              <a:rPr lang="cs-CZ" dirty="0" smtClean="0"/>
              <a:t>Tiskař Korandy cca 1492-1496 (5)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Všechna tištěná díla v češtině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Čechy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729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/>
              <a:t>Arnestus</a:t>
            </a:r>
            <a:r>
              <a:rPr lang="cs-CZ" sz="3600" dirty="0"/>
              <a:t>, </a:t>
            </a:r>
            <a:r>
              <a:rPr lang="cs-CZ" sz="3600" dirty="0" err="1"/>
              <a:t>archiepiscopus</a:t>
            </a:r>
            <a:r>
              <a:rPr lang="cs-CZ" sz="3600" dirty="0"/>
              <a:t> </a:t>
            </a:r>
            <a:r>
              <a:rPr lang="cs-CZ" sz="3600" dirty="0" err="1"/>
              <a:t>Pragensis</a:t>
            </a:r>
            <a:r>
              <a:rPr lang="cs-CZ" sz="3600" dirty="0"/>
              <a:t>: Statuta </a:t>
            </a:r>
            <a:r>
              <a:rPr lang="cs-CZ" sz="3600" dirty="0" err="1"/>
              <a:t>provincialia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7356"/>
            <a:ext cx="3934608" cy="6097988"/>
          </a:xfrm>
        </p:spPr>
      </p:pic>
    </p:spTree>
    <p:extLst>
      <p:ext uri="{BB962C8B-B14F-4D97-AF65-F5344CB8AC3E}">
        <p14:creationId xmlns:p14="http://schemas.microsoft.com/office/powerpoint/2010/main" val="4953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580112" y="1196752"/>
            <a:ext cx="3240360" cy="4752528"/>
          </a:xfrm>
        </p:spPr>
        <p:txBody>
          <a:bodyPr/>
          <a:lstStyle/>
          <a:p>
            <a:r>
              <a:rPr lang="cs-CZ" sz="2000" dirty="0"/>
              <a:t>LUTHER, Martin. </a:t>
            </a:r>
            <a:r>
              <a:rPr lang="cs-CZ" sz="2000" i="1" dirty="0" err="1"/>
              <a:t>Kazanij</a:t>
            </a:r>
            <a:r>
              <a:rPr lang="cs-CZ" sz="2000" i="1" dirty="0"/>
              <a:t> Na desatero </a:t>
            </a:r>
            <a:r>
              <a:rPr lang="cs-CZ" sz="2000" i="1" dirty="0" err="1"/>
              <a:t>přkazani</a:t>
            </a:r>
            <a:r>
              <a:rPr lang="cs-CZ" sz="2000" i="1" dirty="0"/>
              <a:t> </a:t>
            </a:r>
            <a:r>
              <a:rPr lang="cs-CZ" sz="2000" i="1" dirty="0" err="1"/>
              <a:t>božij</a:t>
            </a:r>
            <a:r>
              <a:rPr lang="cs-CZ" sz="2000" i="1" dirty="0"/>
              <a:t>, </a:t>
            </a:r>
            <a:r>
              <a:rPr lang="cs-CZ" sz="2000" i="1" dirty="0" err="1"/>
              <a:t>kterež</a:t>
            </a:r>
            <a:r>
              <a:rPr lang="cs-CZ" sz="2000" i="1" dirty="0"/>
              <a:t> lidu </a:t>
            </a:r>
            <a:r>
              <a:rPr lang="cs-CZ" sz="2000" i="1" dirty="0" err="1"/>
              <a:t>obecznemu</a:t>
            </a:r>
            <a:r>
              <a:rPr lang="cs-CZ" sz="2000" i="1" dirty="0"/>
              <a:t> </a:t>
            </a:r>
            <a:r>
              <a:rPr lang="cs-CZ" sz="2000" i="1" dirty="0" err="1"/>
              <a:t>zgewnie</a:t>
            </a:r>
            <a:r>
              <a:rPr lang="cs-CZ" sz="2000" i="1" dirty="0"/>
              <a:t> w </a:t>
            </a:r>
            <a:r>
              <a:rPr lang="cs-CZ" sz="2000" i="1" dirty="0" err="1"/>
              <a:t>Miestie</a:t>
            </a:r>
            <a:r>
              <a:rPr lang="cs-CZ" sz="2000" i="1" dirty="0"/>
              <a:t> </a:t>
            </a:r>
            <a:r>
              <a:rPr lang="cs-CZ" sz="2000" i="1" dirty="0" err="1"/>
              <a:t>Witébercze</a:t>
            </a:r>
            <a:r>
              <a:rPr lang="cs-CZ" sz="2000" i="1" dirty="0"/>
              <a:t> </a:t>
            </a:r>
            <a:r>
              <a:rPr lang="cs-CZ" sz="2000" i="1" dirty="0" err="1"/>
              <a:t>kaazal</a:t>
            </a:r>
            <a:r>
              <a:rPr lang="cs-CZ" sz="2000" i="1" dirty="0"/>
              <a:t> gest</a:t>
            </a:r>
            <a:r>
              <a:rPr lang="cs-CZ" sz="2000" dirty="0"/>
              <a:t>. W Praze: Pavel </a:t>
            </a:r>
            <a:r>
              <a:rPr lang="cs-CZ" sz="2000" dirty="0" err="1"/>
              <a:t>Severýn</a:t>
            </a:r>
            <a:r>
              <a:rPr lang="cs-CZ" sz="2000" dirty="0"/>
              <a:t> z </a:t>
            </a:r>
            <a:r>
              <a:rPr lang="cs-CZ" sz="2000" dirty="0" err="1"/>
              <a:t>Kapí</a:t>
            </a:r>
            <a:r>
              <a:rPr lang="cs-CZ" sz="2000" dirty="0"/>
              <a:t> Hory, 9. XI. 1520, 1520, [8], 285, [3] s.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0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59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7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71"/>
            <a:ext cx="9144000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1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3) Brno 1486-1499</a:t>
            </a:r>
          </a:p>
          <a:p>
            <a:pPr marL="0" indent="0">
              <a:buNone/>
            </a:pPr>
            <a:r>
              <a:rPr lang="cs-CZ" dirty="0" smtClean="0"/>
              <a:t>Konrád </a:t>
            </a:r>
            <a:r>
              <a:rPr lang="cs-CZ" dirty="0" err="1" smtClean="0"/>
              <a:t>Stahel</a:t>
            </a:r>
            <a:r>
              <a:rPr lang="cs-CZ" dirty="0" smtClean="0"/>
              <a:t>, Matyáš </a:t>
            </a:r>
            <a:r>
              <a:rPr lang="cs-CZ" dirty="0" err="1" smtClean="0"/>
              <a:t>Preinlein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Intenzivní činnost 1486-1489, 1491-1492, 1494-1495, 1498-1499</a:t>
            </a:r>
          </a:p>
          <a:p>
            <a:pPr marL="0" indent="0">
              <a:buNone/>
            </a:pPr>
            <a:r>
              <a:rPr lang="cs-CZ" dirty="0" smtClean="0"/>
              <a:t>K. </a:t>
            </a:r>
            <a:r>
              <a:rPr lang="cs-CZ" dirty="0" err="1" smtClean="0"/>
              <a:t>Stahel</a:t>
            </a:r>
            <a:r>
              <a:rPr lang="cs-CZ" dirty="0" smtClean="0"/>
              <a:t> – z </a:t>
            </a:r>
            <a:r>
              <a:rPr lang="cs-CZ" dirty="0" err="1" smtClean="0"/>
              <a:t>hornošvábského</a:t>
            </a:r>
            <a:r>
              <a:rPr lang="cs-CZ" dirty="0" smtClean="0"/>
              <a:t> města </a:t>
            </a:r>
            <a:r>
              <a:rPr lang="cs-CZ" dirty="0" err="1" smtClean="0"/>
              <a:t>Blauberen</a:t>
            </a:r>
            <a:r>
              <a:rPr lang="cs-CZ" dirty="0" smtClean="0"/>
              <a:t>, 1482 společník pasovského tiskaře Benedikta </a:t>
            </a:r>
            <a:r>
              <a:rPr lang="cs-CZ" dirty="0" err="1" smtClean="0"/>
              <a:t>Mayra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Část </a:t>
            </a:r>
            <a:r>
              <a:rPr lang="cs-CZ" smtClean="0"/>
              <a:t>Mayrova</a:t>
            </a:r>
            <a:r>
              <a:rPr lang="cs-CZ" dirty="0" smtClean="0"/>
              <a:t> </a:t>
            </a:r>
            <a:r>
              <a:rPr lang="cs-CZ" dirty="0" smtClean="0"/>
              <a:t>vybavení (písmo) použito r. 1484 J.  </a:t>
            </a:r>
            <a:r>
              <a:rPr lang="cs-CZ" dirty="0" err="1" smtClean="0"/>
              <a:t>Alakrawem</a:t>
            </a:r>
            <a:r>
              <a:rPr lang="cs-CZ" dirty="0" smtClean="0"/>
              <a:t> ve Vimperku, část ve vlastnictví </a:t>
            </a:r>
            <a:r>
              <a:rPr lang="cs-CZ" dirty="0" err="1" smtClean="0"/>
              <a:t>Stahela</a:t>
            </a:r>
            <a:r>
              <a:rPr lang="cs-CZ" dirty="0" smtClean="0"/>
              <a:t> (použito 1492)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Knihtisk na Moravě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088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3) Brno 1486-1499</a:t>
            </a:r>
          </a:p>
          <a:p>
            <a:pPr marL="0" indent="0">
              <a:buNone/>
            </a:pPr>
            <a:r>
              <a:rPr lang="cs-CZ" dirty="0" smtClean="0"/>
              <a:t>1484  - K. </a:t>
            </a:r>
            <a:r>
              <a:rPr lang="cs-CZ" dirty="0" err="1" smtClean="0"/>
              <a:t>Stahel</a:t>
            </a:r>
            <a:r>
              <a:rPr lang="cs-CZ" dirty="0" smtClean="0"/>
              <a:t> v Benátkách (tisk breviáře pro olomouckou diecézi)</a:t>
            </a:r>
          </a:p>
          <a:p>
            <a:pPr marL="0" indent="0">
              <a:buNone/>
            </a:pPr>
            <a:r>
              <a:rPr lang="cs-CZ" dirty="0" smtClean="0"/>
              <a:t>část písem od Erharda </a:t>
            </a:r>
            <a:r>
              <a:rPr lang="cs-CZ" dirty="0" err="1" smtClean="0"/>
              <a:t>Ratdolta</a:t>
            </a:r>
            <a:r>
              <a:rPr lang="cs-CZ" dirty="0" smtClean="0"/>
              <a:t> z </a:t>
            </a:r>
            <a:r>
              <a:rPr lang="cs-CZ" dirty="0" err="1" smtClean="0"/>
              <a:t>Augsburku</a:t>
            </a:r>
            <a:r>
              <a:rPr lang="cs-CZ" dirty="0" smtClean="0"/>
              <a:t> (v Benátkách působil 1476-1486)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7.10. 1486 – Agenda </a:t>
            </a:r>
            <a:r>
              <a:rPr lang="cs-CZ" dirty="0" err="1" smtClean="0"/>
              <a:t>Olomucensis</a:t>
            </a:r>
            <a:r>
              <a:rPr lang="cs-CZ" dirty="0" smtClean="0"/>
              <a:t>; do konce roku 1489 8 titulů, 1491-1492 – 5 titulů</a:t>
            </a:r>
          </a:p>
          <a:p>
            <a:pPr marL="0" indent="0">
              <a:buNone/>
            </a:pPr>
            <a:r>
              <a:rPr lang="cs-CZ" dirty="0" smtClean="0"/>
              <a:t>21. 11. 1491 – ostřihomský misál – jména obou tiskařů: Vytištěno v Brně nákladem Theobalda </a:t>
            </a:r>
            <a:r>
              <a:rPr lang="cs-CZ" dirty="0" err="1" smtClean="0"/>
              <a:t>Fegera</a:t>
            </a:r>
            <a:r>
              <a:rPr lang="cs-CZ" dirty="0" smtClean="0"/>
              <a:t>, měšťana a knihkupce budínského, nadanými a velice pilnými muži Konrádem </a:t>
            </a:r>
            <a:r>
              <a:rPr lang="cs-CZ" dirty="0" err="1" smtClean="0"/>
              <a:t>Stahelem</a:t>
            </a:r>
            <a:r>
              <a:rPr lang="cs-CZ" dirty="0" smtClean="0"/>
              <a:t> a Matyášem </a:t>
            </a:r>
            <a:r>
              <a:rPr lang="cs-CZ" dirty="0" err="1" smtClean="0"/>
              <a:t>Preinleinem</a:t>
            </a:r>
            <a:r>
              <a:rPr lang="cs-CZ" dirty="0" smtClean="0"/>
              <a:t> (uvedeni i jako benátští tiskaři)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Knihtisk na Moravě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21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3) Brno 1486-1499</a:t>
            </a:r>
          </a:p>
          <a:p>
            <a:pPr marL="0" indent="0">
              <a:buNone/>
            </a:pPr>
            <a:r>
              <a:rPr lang="cs-CZ" dirty="0" smtClean="0"/>
              <a:t>1492-1.pol. 1495 – 5 titulů</a:t>
            </a:r>
          </a:p>
          <a:p>
            <a:pPr marL="0" indent="0">
              <a:buNone/>
            </a:pPr>
            <a:r>
              <a:rPr lang="cs-CZ" dirty="0" smtClean="0"/>
              <a:t>přetržka 2. polovina 1495- 1. polovina 1498 – mor, tiskárna nefunguje, Brno zadává tisk příručky brněnského městského práva písaře Jana z pol. 14. stol. Tiskárně Georga </a:t>
            </a:r>
            <a:r>
              <a:rPr lang="cs-CZ" dirty="0" err="1" smtClean="0"/>
              <a:t>Stuchse</a:t>
            </a:r>
            <a:r>
              <a:rPr lang="cs-CZ" dirty="0" smtClean="0"/>
              <a:t> v Norimberku (tiskl i 1498 agendu a 1499 misál pro olomouckou diecézi)</a:t>
            </a:r>
          </a:p>
          <a:p>
            <a:pPr marL="0" indent="0">
              <a:buNone/>
            </a:pPr>
            <a:r>
              <a:rPr lang="cs-CZ" dirty="0" smtClean="0"/>
              <a:t>2. pol. 1498- poč. 1499 – 4 tituly (poslední liturgický žaltář pro Olomouc)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Knihtisk na Moravě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229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3) Brno 1486-1499</a:t>
            </a:r>
          </a:p>
          <a:p>
            <a:pPr marL="0" indent="0">
              <a:buNone/>
            </a:pPr>
            <a:r>
              <a:rPr lang="cs-CZ" dirty="0" smtClean="0"/>
              <a:t>1499 tiskárna v Brně zanikla</a:t>
            </a:r>
          </a:p>
          <a:p>
            <a:pPr marL="0" indent="0">
              <a:buNone/>
            </a:pPr>
            <a:r>
              <a:rPr lang="cs-CZ" dirty="0" err="1" smtClean="0"/>
              <a:t>Preinlein</a:t>
            </a:r>
            <a:r>
              <a:rPr lang="cs-CZ" dirty="0" smtClean="0"/>
              <a:t>  vydal v Olomouci 1499 2 drobné tisky</a:t>
            </a:r>
          </a:p>
          <a:p>
            <a:pPr marL="0" indent="0">
              <a:buNone/>
            </a:pPr>
            <a:r>
              <a:rPr lang="cs-CZ" dirty="0" smtClean="0"/>
              <a:t>1500 jsou již oba typy písem v majetku Konráda </a:t>
            </a:r>
            <a:r>
              <a:rPr lang="cs-CZ" dirty="0" err="1" smtClean="0"/>
              <a:t>Baumgartnera</a:t>
            </a:r>
            <a:r>
              <a:rPr lang="cs-CZ" dirty="0" smtClean="0"/>
              <a:t> (použití 1500-1502 Olomouc; 1503-1507 Vratislav; 1507-1509 Frankfurt nad Odrou – zde je přebral Johann </a:t>
            </a:r>
            <a:r>
              <a:rPr lang="cs-CZ" dirty="0" err="1" smtClean="0"/>
              <a:t>Hanau</a:t>
            </a:r>
            <a:r>
              <a:rPr lang="cs-CZ" dirty="0" smtClean="0"/>
              <a:t> – do konce 20. let. 16. stol.)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Knihtisk na Moravě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298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3) Brno 1486-1499</a:t>
            </a:r>
          </a:p>
          <a:p>
            <a:pPr marL="0" indent="0">
              <a:buNone/>
            </a:pPr>
            <a:r>
              <a:rPr lang="cs-CZ" dirty="0" smtClean="0"/>
              <a:t>Produkce brněnské tiskárny:</a:t>
            </a:r>
          </a:p>
          <a:p>
            <a:pPr marL="457200" indent="-457200">
              <a:buAutoNum type="arabicPlain" startAt="22"/>
            </a:pPr>
            <a:r>
              <a:rPr lang="cs-CZ" dirty="0" smtClean="0"/>
              <a:t>titulů – 20 latinských, 2 německé</a:t>
            </a:r>
          </a:p>
          <a:p>
            <a:pPr marL="0" indent="0">
              <a:buNone/>
            </a:pPr>
            <a:r>
              <a:rPr lang="cs-CZ" dirty="0" smtClean="0"/>
              <a:t>na objednávku tištěno 6, učebnic 6, 8 </a:t>
            </a:r>
            <a:r>
              <a:rPr lang="cs-CZ" dirty="0" err="1" smtClean="0"/>
              <a:t>jednolistů</a:t>
            </a:r>
            <a:r>
              <a:rPr lang="cs-CZ" dirty="0" smtClean="0"/>
              <a:t> (kalendářové minuce, tisky náboženského obsahu, odpustkové listiny), 2 ks literatury poučného a zábavného  charakteru (popis evropských termálních lázní, apokryfní spisek o výkladech snů biblického proroka Daniela (</a:t>
            </a:r>
            <a:r>
              <a:rPr lang="cs-CZ" dirty="0" err="1" smtClean="0"/>
              <a:t>Somnia</a:t>
            </a:r>
            <a:r>
              <a:rPr lang="cs-CZ" dirty="0" smtClean="0"/>
              <a:t> </a:t>
            </a:r>
            <a:r>
              <a:rPr lang="cs-CZ" dirty="0" err="1" smtClean="0"/>
              <a:t>Danielis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Černo-červený tisk; schopnost zapojení iniciál a notové osnovy do sazby; dřevořezy (ve 1/3 produkce)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Knihtisk na Moravě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885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3) Brno 1486-1499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2"/>
                </a:solidFill>
              </a:rPr>
              <a:t>1. Agenda </a:t>
            </a:r>
            <a:r>
              <a:rPr lang="cs-CZ" dirty="0" err="1" smtClean="0">
                <a:solidFill>
                  <a:schemeClr val="tx2"/>
                </a:solidFill>
              </a:rPr>
              <a:t>Olomucensis</a:t>
            </a:r>
            <a:r>
              <a:rPr lang="cs-CZ" dirty="0" smtClean="0">
                <a:solidFill>
                  <a:schemeClr val="tx2"/>
                </a:solidFill>
              </a:rPr>
              <a:t> (Brno 1486)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2"/>
                </a:solidFill>
              </a:rPr>
              <a:t>2.-4. </a:t>
            </a:r>
            <a:r>
              <a:rPr lang="cs-CZ" dirty="0" err="1" smtClean="0">
                <a:solidFill>
                  <a:schemeClr val="tx2"/>
                </a:solidFill>
              </a:rPr>
              <a:t>Aelius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Donatus</a:t>
            </a:r>
            <a:r>
              <a:rPr lang="cs-CZ" dirty="0" smtClean="0">
                <a:solidFill>
                  <a:schemeClr val="tx2"/>
                </a:solidFill>
              </a:rPr>
              <a:t>: </a:t>
            </a:r>
            <a:r>
              <a:rPr lang="cs-CZ" dirty="0" err="1" smtClean="0">
                <a:solidFill>
                  <a:schemeClr val="tx2"/>
                </a:solidFill>
              </a:rPr>
              <a:t>Ars</a:t>
            </a:r>
            <a:r>
              <a:rPr lang="cs-CZ" dirty="0" smtClean="0">
                <a:solidFill>
                  <a:schemeClr val="tx2"/>
                </a:solidFill>
              </a:rPr>
              <a:t> minor (Brno?, cca 1486-1488)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tx2"/>
                </a:solidFill>
              </a:rPr>
              <a:t>5</a:t>
            </a:r>
            <a:r>
              <a:rPr lang="cs-CZ" dirty="0" smtClean="0">
                <a:solidFill>
                  <a:schemeClr val="tx2"/>
                </a:solidFill>
              </a:rPr>
              <a:t>. Almanach ad </a:t>
            </a:r>
            <a:r>
              <a:rPr lang="cs-CZ" dirty="0" err="1" smtClean="0">
                <a:solidFill>
                  <a:schemeClr val="tx2"/>
                </a:solidFill>
              </a:rPr>
              <a:t>annum</a:t>
            </a:r>
            <a:r>
              <a:rPr lang="cs-CZ" dirty="0" smtClean="0">
                <a:solidFill>
                  <a:schemeClr val="tx2"/>
                </a:solidFill>
              </a:rPr>
              <a:t> 1488 (Brno, 1487?)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tx2"/>
                </a:solidFill>
              </a:rPr>
              <a:t>6</a:t>
            </a:r>
            <a:r>
              <a:rPr lang="cs-CZ" dirty="0" smtClean="0">
                <a:solidFill>
                  <a:schemeClr val="tx2"/>
                </a:solidFill>
              </a:rPr>
              <a:t>. </a:t>
            </a:r>
            <a:r>
              <a:rPr lang="cs-CZ" dirty="0" err="1" smtClean="0">
                <a:solidFill>
                  <a:schemeClr val="tx2"/>
                </a:solidFill>
              </a:rPr>
              <a:t>Chronica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Hunganorum</a:t>
            </a:r>
            <a:r>
              <a:rPr lang="cs-CZ" dirty="0" smtClean="0">
                <a:solidFill>
                  <a:schemeClr val="tx2"/>
                </a:solidFill>
              </a:rPr>
              <a:t> Johanna </a:t>
            </a:r>
            <a:r>
              <a:rPr lang="cs-CZ" dirty="0" err="1" smtClean="0">
                <a:solidFill>
                  <a:schemeClr val="tx2"/>
                </a:solidFill>
              </a:rPr>
              <a:t>Thurocze</a:t>
            </a:r>
            <a:r>
              <a:rPr lang="cs-CZ" dirty="0" smtClean="0">
                <a:solidFill>
                  <a:schemeClr val="tx2"/>
                </a:solidFill>
              </a:rPr>
              <a:t> (Brno 1488)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tx2"/>
                </a:solidFill>
              </a:rPr>
              <a:t>7</a:t>
            </a:r>
            <a:r>
              <a:rPr lang="cs-CZ" dirty="0" smtClean="0">
                <a:solidFill>
                  <a:schemeClr val="tx2"/>
                </a:solidFill>
              </a:rPr>
              <a:t>. Johann </a:t>
            </a:r>
            <a:r>
              <a:rPr lang="cs-CZ" dirty="0" err="1" smtClean="0">
                <a:solidFill>
                  <a:schemeClr val="tx2"/>
                </a:solidFill>
              </a:rPr>
              <a:t>Jacob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Canis</a:t>
            </a:r>
            <a:r>
              <a:rPr lang="cs-CZ" dirty="0" smtClean="0">
                <a:solidFill>
                  <a:schemeClr val="tx2"/>
                </a:solidFill>
              </a:rPr>
              <a:t>: De </a:t>
            </a:r>
            <a:r>
              <a:rPr lang="cs-CZ" dirty="0" err="1" smtClean="0">
                <a:solidFill>
                  <a:schemeClr val="tx2"/>
                </a:solidFill>
              </a:rPr>
              <a:t>modo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studiendi</a:t>
            </a:r>
            <a:r>
              <a:rPr lang="cs-CZ" dirty="0" smtClean="0">
                <a:solidFill>
                  <a:schemeClr val="tx2"/>
                </a:solidFill>
              </a:rPr>
              <a:t> in </a:t>
            </a:r>
            <a:r>
              <a:rPr lang="cs-CZ" dirty="0" err="1" smtClean="0">
                <a:solidFill>
                  <a:schemeClr val="tx2"/>
                </a:solidFill>
              </a:rPr>
              <a:t>utroque</a:t>
            </a:r>
            <a:r>
              <a:rPr lang="cs-CZ" dirty="0" smtClean="0">
                <a:solidFill>
                  <a:schemeClr val="tx2"/>
                </a:solidFill>
              </a:rPr>
              <a:t> iure (Brno 1488)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tx2"/>
                </a:solidFill>
              </a:rPr>
              <a:t>8</a:t>
            </a:r>
            <a:r>
              <a:rPr lang="cs-CZ" dirty="0" smtClean="0">
                <a:solidFill>
                  <a:schemeClr val="tx2"/>
                </a:solidFill>
              </a:rPr>
              <a:t>. Almanach ad </a:t>
            </a:r>
            <a:r>
              <a:rPr lang="cs-CZ" dirty="0" err="1" smtClean="0">
                <a:solidFill>
                  <a:schemeClr val="tx2"/>
                </a:solidFill>
              </a:rPr>
              <a:t>annum</a:t>
            </a:r>
            <a:r>
              <a:rPr lang="cs-CZ" dirty="0" smtClean="0">
                <a:solidFill>
                  <a:schemeClr val="tx2"/>
                </a:solidFill>
              </a:rPr>
              <a:t> 1489 (Brno 1488?)</a:t>
            </a: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Knihtisk na Moravě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225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52120" y="570156"/>
            <a:ext cx="3024336" cy="5955188"/>
          </a:xfrm>
        </p:spPr>
        <p:txBody>
          <a:bodyPr/>
          <a:lstStyle/>
          <a:p>
            <a:r>
              <a:rPr lang="cs-CZ" sz="3600" dirty="0"/>
              <a:t>Agenda </a:t>
            </a:r>
            <a:r>
              <a:rPr lang="cs-CZ" sz="3600" dirty="0" err="1"/>
              <a:t>Olomucensis</a:t>
            </a:r>
            <a:r>
              <a:rPr lang="cs-CZ" sz="3600" dirty="0"/>
              <a:t> (Brno 1486)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6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0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/>
              <a:t>Missale</a:t>
            </a:r>
            <a:r>
              <a:rPr lang="cs-CZ" sz="3600" dirty="0"/>
              <a:t> </a:t>
            </a:r>
            <a:r>
              <a:rPr lang="cs-CZ" sz="3600" dirty="0" err="1"/>
              <a:t>Pragense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00" y="427356"/>
            <a:ext cx="3867543" cy="6097988"/>
          </a:xfrm>
        </p:spPr>
      </p:pic>
    </p:spTree>
    <p:extLst>
      <p:ext uri="{BB962C8B-B14F-4D97-AF65-F5344CB8AC3E}">
        <p14:creationId xmlns:p14="http://schemas.microsoft.com/office/powerpoint/2010/main" val="13579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375"/>
            <a:ext cx="9144000" cy="595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8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70"/>
            <a:ext cx="9144000" cy="601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6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52120" y="570156"/>
            <a:ext cx="3024336" cy="5955188"/>
          </a:xfrm>
        </p:spPr>
        <p:txBody>
          <a:bodyPr/>
          <a:lstStyle/>
          <a:p>
            <a:r>
              <a:rPr lang="cs-CZ" sz="3600" dirty="0" err="1"/>
              <a:t>Chronica</a:t>
            </a:r>
            <a:r>
              <a:rPr lang="cs-CZ" sz="3600" dirty="0"/>
              <a:t> </a:t>
            </a:r>
            <a:r>
              <a:rPr lang="cs-CZ" sz="3600" dirty="0" err="1"/>
              <a:t>Hunganorum</a:t>
            </a:r>
            <a:r>
              <a:rPr lang="cs-CZ" sz="3600" dirty="0"/>
              <a:t> Johanna </a:t>
            </a:r>
            <a:r>
              <a:rPr lang="cs-CZ" sz="3600" dirty="0" err="1"/>
              <a:t>Thurocze</a:t>
            </a:r>
            <a:r>
              <a:rPr lang="cs-CZ" sz="3600" dirty="0"/>
              <a:t> (Brno 1488)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1027"/>
            <a:ext cx="4989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6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52120" y="570156"/>
            <a:ext cx="3024336" cy="5955188"/>
          </a:xfrm>
        </p:spPr>
        <p:txBody>
          <a:bodyPr/>
          <a:lstStyle/>
          <a:p>
            <a:r>
              <a:rPr lang="cs-CZ" sz="3600" dirty="0" err="1"/>
              <a:t>Chronica</a:t>
            </a:r>
            <a:r>
              <a:rPr lang="cs-CZ" sz="3600" dirty="0"/>
              <a:t> </a:t>
            </a:r>
            <a:r>
              <a:rPr lang="cs-CZ" sz="3600" dirty="0" err="1"/>
              <a:t>Hunganorum</a:t>
            </a:r>
            <a:r>
              <a:rPr lang="cs-CZ" sz="3600" dirty="0"/>
              <a:t> Johanna </a:t>
            </a:r>
            <a:r>
              <a:rPr lang="cs-CZ" sz="3600" dirty="0" err="1"/>
              <a:t>Thurocze</a:t>
            </a:r>
            <a:r>
              <a:rPr lang="cs-CZ" sz="3600" dirty="0"/>
              <a:t> (Brno 1488)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095"/>
            <a:ext cx="9144000" cy="61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05"/>
            <a:ext cx="9144000" cy="657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141"/>
            <a:ext cx="9144000" cy="64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1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295"/>
            <a:ext cx="9144000" cy="631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0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652120" y="908720"/>
            <a:ext cx="3024336" cy="5616624"/>
          </a:xfrm>
        </p:spPr>
        <p:txBody>
          <a:bodyPr/>
          <a:lstStyle/>
          <a:p>
            <a:r>
              <a:rPr lang="cs-CZ" sz="3600" dirty="0"/>
              <a:t>Johann </a:t>
            </a:r>
            <a:r>
              <a:rPr lang="cs-CZ" sz="3600" dirty="0" err="1"/>
              <a:t>Jacob</a:t>
            </a:r>
            <a:r>
              <a:rPr lang="cs-CZ" sz="3600" dirty="0"/>
              <a:t> </a:t>
            </a:r>
            <a:r>
              <a:rPr lang="cs-CZ" sz="3600" dirty="0" err="1"/>
              <a:t>Canis</a:t>
            </a:r>
            <a:r>
              <a:rPr lang="cs-CZ" sz="3600" dirty="0"/>
              <a:t>: De </a:t>
            </a:r>
            <a:r>
              <a:rPr lang="cs-CZ" sz="3600" dirty="0" err="1"/>
              <a:t>modo</a:t>
            </a:r>
            <a:r>
              <a:rPr lang="cs-CZ" sz="3600" dirty="0"/>
              <a:t> </a:t>
            </a:r>
            <a:r>
              <a:rPr lang="cs-CZ" sz="3600" dirty="0" err="1"/>
              <a:t>studiendi</a:t>
            </a:r>
            <a:r>
              <a:rPr lang="cs-CZ" sz="3600" dirty="0"/>
              <a:t> in </a:t>
            </a:r>
            <a:r>
              <a:rPr lang="cs-CZ" sz="3600" dirty="0" err="1"/>
              <a:t>utroque</a:t>
            </a:r>
            <a:r>
              <a:rPr lang="cs-CZ" sz="3600" dirty="0"/>
              <a:t> iure (Brno 1488)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49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9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14" y="0"/>
            <a:ext cx="4828374" cy="6858000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993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49"/>
            <a:ext cx="9144000" cy="638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5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Agenda </a:t>
            </a:r>
            <a:r>
              <a:rPr lang="cs-CZ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Pragensis</a:t>
            </a:r>
            <a:endParaRPr lang="cs-CZ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00" y="517914"/>
            <a:ext cx="3867543" cy="5916872"/>
          </a:xfrm>
        </p:spPr>
      </p:pic>
    </p:spTree>
    <p:extLst>
      <p:ext uri="{BB962C8B-B14F-4D97-AF65-F5344CB8AC3E}">
        <p14:creationId xmlns:p14="http://schemas.microsoft.com/office/powerpoint/2010/main" val="158275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3) Brno 1486-1499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2"/>
                </a:solidFill>
              </a:rPr>
              <a:t>9. </a:t>
            </a:r>
            <a:r>
              <a:rPr lang="cs-CZ" dirty="0" err="1" smtClean="0">
                <a:solidFill>
                  <a:schemeClr val="tx2"/>
                </a:solidFill>
              </a:rPr>
              <a:t>Aelius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Donatus</a:t>
            </a:r>
            <a:r>
              <a:rPr lang="cs-CZ" dirty="0" smtClean="0">
                <a:solidFill>
                  <a:schemeClr val="tx2"/>
                </a:solidFill>
              </a:rPr>
              <a:t>: </a:t>
            </a:r>
            <a:r>
              <a:rPr lang="cs-CZ" dirty="0" err="1" smtClean="0">
                <a:solidFill>
                  <a:schemeClr val="tx2"/>
                </a:solidFill>
              </a:rPr>
              <a:t>Ars</a:t>
            </a:r>
            <a:r>
              <a:rPr lang="cs-CZ" dirty="0" smtClean="0">
                <a:solidFill>
                  <a:schemeClr val="tx2"/>
                </a:solidFill>
              </a:rPr>
              <a:t> minor (Brno, 1491)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2"/>
                </a:solidFill>
              </a:rPr>
              <a:t>10. </a:t>
            </a:r>
            <a:r>
              <a:rPr lang="cs-CZ" dirty="0" err="1" smtClean="0">
                <a:solidFill>
                  <a:schemeClr val="tx2"/>
                </a:solidFill>
              </a:rPr>
              <a:t>Missale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Strigoniense</a:t>
            </a:r>
            <a:r>
              <a:rPr lang="cs-CZ" dirty="0" smtClean="0">
                <a:solidFill>
                  <a:schemeClr val="tx2"/>
                </a:solidFill>
              </a:rPr>
              <a:t> (Brno 1491)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2"/>
                </a:solidFill>
              </a:rPr>
              <a:t>11. -12. Latinský (Brno? 1491?) a německý (Brno? 1494?) almanach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2"/>
                </a:solidFill>
              </a:rPr>
              <a:t>13. -14. </a:t>
            </a:r>
            <a:r>
              <a:rPr lang="cs-CZ" dirty="0" err="1" smtClean="0">
                <a:solidFill>
                  <a:schemeClr val="tx2"/>
                </a:solidFill>
              </a:rPr>
              <a:t>Dominico</a:t>
            </a:r>
            <a:r>
              <a:rPr lang="cs-CZ" dirty="0" smtClean="0">
                <a:solidFill>
                  <a:schemeClr val="tx2"/>
                </a:solidFill>
              </a:rPr>
              <a:t> de </a:t>
            </a:r>
            <a:r>
              <a:rPr lang="cs-CZ" dirty="0" err="1" smtClean="0">
                <a:solidFill>
                  <a:schemeClr val="tx2"/>
                </a:solidFill>
              </a:rPr>
              <a:t>Runcho</a:t>
            </a:r>
            <a:r>
              <a:rPr lang="cs-CZ" dirty="0" smtClean="0">
                <a:solidFill>
                  <a:schemeClr val="tx2"/>
                </a:solidFill>
              </a:rPr>
              <a:t>: </a:t>
            </a:r>
            <a:r>
              <a:rPr lang="cs-CZ" dirty="0" err="1" smtClean="0">
                <a:solidFill>
                  <a:schemeClr val="tx2"/>
                </a:solidFill>
              </a:rPr>
              <a:t>Litterae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confraternitatis</a:t>
            </a:r>
            <a:r>
              <a:rPr lang="cs-CZ" dirty="0" smtClean="0">
                <a:solidFill>
                  <a:schemeClr val="tx2"/>
                </a:solidFill>
              </a:rPr>
              <a:t> (odpustková listina; Brno? Cca 1492)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2"/>
                </a:solidFill>
              </a:rPr>
              <a:t>15. Jan XXII.: </a:t>
            </a:r>
            <a:r>
              <a:rPr lang="cs-CZ" dirty="0" err="1" smtClean="0">
                <a:solidFill>
                  <a:schemeClr val="tx2"/>
                </a:solidFill>
              </a:rPr>
              <a:t>Indulgentiae</a:t>
            </a:r>
            <a:r>
              <a:rPr lang="cs-CZ" dirty="0" smtClean="0">
                <a:solidFill>
                  <a:schemeClr val="tx2"/>
                </a:solidFill>
              </a:rPr>
              <a:t> in </a:t>
            </a:r>
            <a:r>
              <a:rPr lang="cs-CZ" dirty="0" err="1" smtClean="0">
                <a:solidFill>
                  <a:schemeClr val="tx2"/>
                </a:solidFill>
              </a:rPr>
              <a:t>concilio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Basiliensi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editae</a:t>
            </a:r>
            <a:r>
              <a:rPr lang="cs-CZ" dirty="0" smtClean="0">
                <a:solidFill>
                  <a:schemeClr val="tx2"/>
                </a:solidFill>
              </a:rPr>
              <a:t> et </a:t>
            </a:r>
            <a:r>
              <a:rPr lang="cs-CZ" dirty="0" err="1" smtClean="0">
                <a:solidFill>
                  <a:schemeClr val="tx2"/>
                </a:solidFill>
              </a:rPr>
              <a:t>confirmatae</a:t>
            </a:r>
            <a:r>
              <a:rPr lang="cs-CZ" dirty="0" smtClean="0">
                <a:solidFill>
                  <a:schemeClr val="tx2"/>
                </a:solidFill>
              </a:rPr>
              <a:t> (Brno cca 1495)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2"/>
                </a:solidFill>
              </a:rPr>
              <a:t>16. Hanz </a:t>
            </a:r>
            <a:r>
              <a:rPr lang="cs-CZ" dirty="0" err="1" smtClean="0">
                <a:solidFill>
                  <a:schemeClr val="tx2"/>
                </a:solidFill>
              </a:rPr>
              <a:t>Folz</a:t>
            </a:r>
            <a:r>
              <a:rPr lang="cs-CZ" dirty="0" smtClean="0">
                <a:solidFill>
                  <a:schemeClr val="tx2"/>
                </a:solidFill>
              </a:rPr>
              <a:t>: Von den </a:t>
            </a:r>
            <a:r>
              <a:rPr lang="cs-CZ" dirty="0" err="1" smtClean="0">
                <a:solidFill>
                  <a:schemeClr val="tx2"/>
                </a:solidFill>
              </a:rPr>
              <a:t>heissen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Bädern</a:t>
            </a:r>
            <a:r>
              <a:rPr lang="cs-CZ" dirty="0" smtClean="0">
                <a:solidFill>
                  <a:schemeClr val="tx2"/>
                </a:solidFill>
              </a:rPr>
              <a:t> (Brno 1495)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2"/>
                </a:solidFill>
              </a:rPr>
              <a:t>17. </a:t>
            </a:r>
            <a:r>
              <a:rPr lang="cs-CZ" dirty="0" err="1" smtClean="0">
                <a:solidFill>
                  <a:schemeClr val="tx2"/>
                </a:solidFill>
              </a:rPr>
              <a:t>Somnia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Danielis</a:t>
            </a:r>
            <a:r>
              <a:rPr lang="cs-CZ" dirty="0" smtClean="0">
                <a:solidFill>
                  <a:schemeClr val="tx2"/>
                </a:solidFill>
              </a:rPr>
              <a:t> (Brno 1495?)</a:t>
            </a: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Knihtisk na Moravě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760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3) Brno 1486-1499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2"/>
                </a:solidFill>
              </a:rPr>
              <a:t>18. </a:t>
            </a:r>
            <a:r>
              <a:rPr lang="cs-CZ" dirty="0" err="1" smtClean="0">
                <a:solidFill>
                  <a:schemeClr val="tx2"/>
                </a:solidFill>
              </a:rPr>
              <a:t>Grammatica</a:t>
            </a:r>
            <a:r>
              <a:rPr lang="cs-CZ" dirty="0" smtClean="0">
                <a:solidFill>
                  <a:schemeClr val="tx2"/>
                </a:solidFill>
              </a:rPr>
              <a:t> – </a:t>
            </a:r>
            <a:r>
              <a:rPr lang="cs-CZ" dirty="0" err="1" smtClean="0">
                <a:solidFill>
                  <a:schemeClr val="tx2"/>
                </a:solidFill>
              </a:rPr>
              <a:t>Dicta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pueorum</a:t>
            </a:r>
            <a:r>
              <a:rPr lang="cs-CZ" dirty="0" smtClean="0">
                <a:solidFill>
                  <a:schemeClr val="tx2"/>
                </a:solidFill>
              </a:rPr>
              <a:t> super </a:t>
            </a:r>
            <a:r>
              <a:rPr lang="cs-CZ" dirty="0" err="1" smtClean="0">
                <a:solidFill>
                  <a:schemeClr val="tx2"/>
                </a:solidFill>
              </a:rPr>
              <a:t>Donatum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minorem</a:t>
            </a:r>
            <a:r>
              <a:rPr lang="cs-CZ" dirty="0" smtClean="0">
                <a:solidFill>
                  <a:schemeClr val="tx2"/>
                </a:solidFill>
              </a:rPr>
              <a:t> (Brno, 1495)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2"/>
                </a:solidFill>
              </a:rPr>
              <a:t>19. </a:t>
            </a:r>
            <a:r>
              <a:rPr lang="cs-CZ" dirty="0" err="1" smtClean="0">
                <a:solidFill>
                  <a:schemeClr val="tx2"/>
                </a:solidFill>
              </a:rPr>
              <a:t>Protestationes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morientium</a:t>
            </a:r>
            <a:r>
              <a:rPr lang="cs-CZ" dirty="0" smtClean="0">
                <a:solidFill>
                  <a:schemeClr val="tx2"/>
                </a:solidFill>
              </a:rPr>
              <a:t> (Brno? </a:t>
            </a:r>
            <a:r>
              <a:rPr lang="cs-CZ" dirty="0">
                <a:solidFill>
                  <a:schemeClr val="tx2"/>
                </a:solidFill>
              </a:rPr>
              <a:t>c</a:t>
            </a:r>
            <a:r>
              <a:rPr lang="cs-CZ" dirty="0" smtClean="0">
                <a:solidFill>
                  <a:schemeClr val="tx2"/>
                </a:solidFill>
              </a:rPr>
              <a:t>ca 1498-1499)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2"/>
                </a:solidFill>
              </a:rPr>
              <a:t>20. -21. Statuta </a:t>
            </a:r>
            <a:r>
              <a:rPr lang="cs-CZ" dirty="0" err="1" smtClean="0">
                <a:solidFill>
                  <a:schemeClr val="tx2"/>
                </a:solidFill>
              </a:rPr>
              <a:t>synodialia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ecclesiae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Olomucensis</a:t>
            </a:r>
            <a:r>
              <a:rPr lang="cs-CZ" dirty="0" smtClean="0">
                <a:solidFill>
                  <a:schemeClr val="tx2"/>
                </a:solidFill>
              </a:rPr>
              <a:t> (Brno cca 1498-1499)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2"/>
                </a:solidFill>
              </a:rPr>
              <a:t>22. </a:t>
            </a:r>
            <a:r>
              <a:rPr lang="cs-CZ" dirty="0" err="1" smtClean="0">
                <a:solidFill>
                  <a:schemeClr val="tx2"/>
                </a:solidFill>
              </a:rPr>
              <a:t>Psalterium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Olomucense</a:t>
            </a:r>
            <a:r>
              <a:rPr lang="cs-CZ" dirty="0" smtClean="0">
                <a:solidFill>
                  <a:schemeClr val="tx2"/>
                </a:solidFill>
              </a:rPr>
              <a:t>  (Brno, poč.  1499)</a:t>
            </a: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Knihtisk na Moravě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136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148064" y="570156"/>
            <a:ext cx="3888432" cy="5883180"/>
          </a:xfrm>
        </p:spPr>
        <p:txBody>
          <a:bodyPr/>
          <a:lstStyle/>
          <a:p>
            <a:r>
              <a:rPr lang="cs-CZ" sz="4400" dirty="0" err="1"/>
              <a:t>Psalterium</a:t>
            </a:r>
            <a:r>
              <a:rPr lang="cs-CZ" sz="4400" dirty="0"/>
              <a:t> </a:t>
            </a:r>
            <a:r>
              <a:rPr lang="cs-CZ" sz="4400" dirty="0" err="1"/>
              <a:t>Olomucense</a:t>
            </a:r>
            <a:r>
              <a:rPr lang="cs-CZ" sz="4400" dirty="0"/>
              <a:t>  (Brno, poč.  1499)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4811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2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4655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5173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2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32"/>
            <a:ext cx="9144000" cy="666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5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18"/>
            <a:ext cx="9144000" cy="669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034579" y="3342279"/>
            <a:ext cx="3422483" cy="1886921"/>
          </a:xfrm>
        </p:spPr>
        <p:txBody>
          <a:bodyPr/>
          <a:lstStyle/>
          <a:p>
            <a:r>
              <a:rPr lang="cs-CZ" sz="3600" dirty="0"/>
              <a:t>Guido de </a:t>
            </a:r>
            <a:r>
              <a:rPr lang="cs-CZ" sz="3600" dirty="0" err="1"/>
              <a:t>Columna</a:t>
            </a:r>
            <a:r>
              <a:rPr lang="cs-CZ" sz="3600" dirty="0"/>
              <a:t>: </a:t>
            </a:r>
            <a:r>
              <a:rPr lang="cs-CZ" sz="3600" dirty="0" err="1"/>
              <a:t>Historia</a:t>
            </a:r>
            <a:r>
              <a:rPr lang="cs-CZ" sz="3600" dirty="0"/>
              <a:t> </a:t>
            </a:r>
            <a:r>
              <a:rPr lang="cs-CZ" sz="3600" dirty="0" err="1"/>
              <a:t>destructionis</a:t>
            </a:r>
            <a:r>
              <a:rPr lang="cs-CZ" sz="3600" dirty="0"/>
              <a:t> </a:t>
            </a:r>
            <a:r>
              <a:rPr lang="cs-CZ" sz="3600" dirty="0" err="1"/>
              <a:t>Troiae</a:t>
            </a:r>
            <a:r>
              <a:rPr lang="cs-CZ" sz="3600" dirty="0"/>
              <a:t>, </a:t>
            </a:r>
            <a:r>
              <a:rPr lang="cs-CZ" sz="3600" dirty="0" err="1"/>
              <a:t>bohemice</a:t>
            </a:r>
            <a:r>
              <a:rPr lang="cs-CZ" sz="3600" dirty="0"/>
              <a:t> </a:t>
            </a:r>
            <a:r>
              <a:rPr lang="cs-CZ" sz="3600" dirty="0" err="1"/>
              <a:t>Trojánská</a:t>
            </a:r>
            <a:r>
              <a:rPr lang="cs-CZ" sz="3600" dirty="0"/>
              <a:t> kronika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8" y="517914"/>
            <a:ext cx="3820406" cy="5916872"/>
          </a:xfrm>
        </p:spPr>
      </p:pic>
    </p:spTree>
    <p:extLst>
      <p:ext uri="{BB962C8B-B14F-4D97-AF65-F5344CB8AC3E}">
        <p14:creationId xmlns:p14="http://schemas.microsoft.com/office/powerpoint/2010/main" val="388368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034579" y="1556792"/>
            <a:ext cx="3422483" cy="1886921"/>
          </a:xfrm>
        </p:spPr>
        <p:txBody>
          <a:bodyPr/>
          <a:lstStyle/>
          <a:p>
            <a:r>
              <a:rPr lang="cs-CZ" sz="3600" dirty="0"/>
              <a:t>Nový zákon se signetem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8" y="544168"/>
            <a:ext cx="3820406" cy="5864363"/>
          </a:xfrm>
        </p:spPr>
      </p:pic>
    </p:spTree>
    <p:extLst>
      <p:ext uri="{BB962C8B-B14F-4D97-AF65-F5344CB8AC3E}">
        <p14:creationId xmlns:p14="http://schemas.microsoft.com/office/powerpoint/2010/main" val="162188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034579" y="1556792"/>
            <a:ext cx="3422483" cy="1886921"/>
          </a:xfrm>
        </p:spPr>
        <p:txBody>
          <a:bodyPr/>
          <a:lstStyle/>
          <a:p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Dlabačův Nový zákon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13" y="544168"/>
            <a:ext cx="3773715" cy="5864363"/>
          </a:xfrm>
        </p:spPr>
      </p:pic>
    </p:spTree>
    <p:extLst>
      <p:ext uri="{BB962C8B-B14F-4D97-AF65-F5344CB8AC3E}">
        <p14:creationId xmlns:p14="http://schemas.microsoft.com/office/powerpoint/2010/main" val="136630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034579" y="3486295"/>
            <a:ext cx="3422483" cy="1886921"/>
          </a:xfrm>
        </p:spPr>
        <p:txBody>
          <a:bodyPr/>
          <a:lstStyle/>
          <a:p>
            <a:r>
              <a:rPr lang="cs-CZ" sz="3600" dirty="0" err="1"/>
              <a:t>Jacobus</a:t>
            </a:r>
            <a:r>
              <a:rPr lang="cs-CZ" sz="3600" dirty="0"/>
              <a:t> de </a:t>
            </a:r>
            <a:r>
              <a:rPr lang="cs-CZ" sz="3600" dirty="0" err="1"/>
              <a:t>Voragine</a:t>
            </a:r>
            <a:r>
              <a:rPr lang="cs-CZ" sz="3600" dirty="0"/>
              <a:t>: Legenda </a:t>
            </a:r>
            <a:r>
              <a:rPr lang="cs-CZ" sz="3600" dirty="0" err="1"/>
              <a:t>aurea</a:t>
            </a:r>
            <a:r>
              <a:rPr lang="cs-CZ" sz="3600" dirty="0"/>
              <a:t>, </a:t>
            </a:r>
            <a:r>
              <a:rPr lang="cs-CZ" sz="3600" dirty="0" err="1"/>
              <a:t>bohemice</a:t>
            </a:r>
            <a:r>
              <a:rPr lang="cs-CZ" sz="3600" dirty="0"/>
              <a:t> - Pasionál čili Knihy o životech svatých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2" y="764704"/>
            <a:ext cx="3762315" cy="5864363"/>
          </a:xfrm>
        </p:spPr>
      </p:pic>
    </p:spTree>
    <p:extLst>
      <p:ext uri="{BB962C8B-B14F-4D97-AF65-F5344CB8AC3E}">
        <p14:creationId xmlns:p14="http://schemas.microsoft.com/office/powerpoint/2010/main" val="378957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ý obal">
  <a:themeElements>
    <a:clrScheme name="Tvrdý obal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ý obal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ý obal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</TotalTime>
  <Words>881</Words>
  <Application>Microsoft Office PowerPoint</Application>
  <PresentationFormat>Předvádění na obrazovce (4:3)</PresentationFormat>
  <Paragraphs>188</Paragraphs>
  <Slides>55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Tvrdý obal</vt:lpstr>
      <vt:lpstr>Počátky knihtisku v českých zemích</vt:lpstr>
      <vt:lpstr>Čechy</vt:lpstr>
      <vt:lpstr>Arnestus, archiepiscopus Pragensis: Statuta provincialia</vt:lpstr>
      <vt:lpstr>Missale Pragense</vt:lpstr>
      <vt:lpstr>Agenda Pragensis</vt:lpstr>
      <vt:lpstr>Guido de Columna: Historia destructionis Troiae, bohemice Trojánská kronika</vt:lpstr>
      <vt:lpstr>Nový zákon se signetem</vt:lpstr>
      <vt:lpstr>Dlabačův Nový zákon</vt:lpstr>
      <vt:lpstr>Jacobus de Voragine: Legenda aurea, bohemice - Pasionál čili Knihy o životech svatých</vt:lpstr>
      <vt:lpstr>Šíření knihtisku v okolních zemích</vt:lpstr>
      <vt:lpstr>REUCHLIN, Johannes. Vocabularium cui9 nome[n] Lactifer ...: Incipit ffauste. Tento wokabularz Lactifer ... wyssel gest mezy lidi. Tisstieno W Nowem ... Plzni: Skrze Mikulasse Bakalarze ; Tu strzedu przed swatym Wawrzynczem [6.VIII.], 1511, [296] listů.</vt:lpstr>
      <vt:lpstr>Prezentace aplikace PowerPoint</vt:lpstr>
      <vt:lpstr>Prezentace aplikace PowerPoint</vt:lpstr>
      <vt:lpstr>Prezentace aplikace PowerPoint</vt:lpstr>
      <vt:lpstr>Prezentace aplikace PowerPoint</vt:lpstr>
      <vt:lpstr>VORAGINE,, Jacobus de. Pasionál aneb Knihy o životech svatých. [Plzeň?: Tiskař Arnoštových Statut?, a-z8, aa-kk8, [4] listů.</vt:lpstr>
      <vt:lpstr>Prezentace aplikace PowerPoint</vt:lpstr>
      <vt:lpstr>Prezentace aplikace PowerPoint</vt:lpstr>
      <vt:lpstr>Prezentace aplikace PowerPoint</vt:lpstr>
      <vt:lpstr>Čechy</vt:lpstr>
      <vt:lpstr>Albert VELIKÝ. Summa de eucharistiae sacramento. Winterpergae: Johann Alacraw sabbato die S. Galii [16.10.], 1484, [108] listů.</vt:lpstr>
      <vt:lpstr>Prezentace aplikace PowerPoint</vt:lpstr>
      <vt:lpstr>Prezentace aplikace PowerPoint</vt:lpstr>
      <vt:lpstr>Čechy</vt:lpstr>
      <vt:lpstr>PETRARCA, Francesco. Franciskus Petrarcha: Knijehy dwoge o leekarzstwij proti sstiestij a nesstiestij totiž proti libym a protiwnym wieczem. W Slawném Starém miestie Pražskeem wytisstieny: [tiskař Bible 1488 - Jan Kamp?], 1501, [255] listů.</vt:lpstr>
      <vt:lpstr>Prezentace aplikace PowerPoint</vt:lpstr>
      <vt:lpstr>Prezentace aplikace PowerPoint</vt:lpstr>
      <vt:lpstr>Prezentace aplikace PowerPoint</vt:lpstr>
      <vt:lpstr>Čechy</vt:lpstr>
      <vt:lpstr>LUTHER, Martin. Kazanij Na desatero přkazani božij, kterež lidu obecznemu zgewnie w Miestie Witébercze kaazal gest. W Praze: Pavel Severýn z Kapí Hory, 9. XI. 1520, 1520, [8], 285, [3] s.</vt:lpstr>
      <vt:lpstr>Prezentace aplikace PowerPoint</vt:lpstr>
      <vt:lpstr>Prezentace aplikace PowerPoint</vt:lpstr>
      <vt:lpstr>Knihtisk na Moravě </vt:lpstr>
      <vt:lpstr>Knihtisk na Moravě</vt:lpstr>
      <vt:lpstr>Knihtisk na Moravě</vt:lpstr>
      <vt:lpstr>Knihtisk na Moravě</vt:lpstr>
      <vt:lpstr>Knihtisk na Moravě</vt:lpstr>
      <vt:lpstr>Knihtisk na Moravě</vt:lpstr>
      <vt:lpstr>Agenda Olomucensis (Brno 1486)</vt:lpstr>
      <vt:lpstr>Prezentace aplikace PowerPoint</vt:lpstr>
      <vt:lpstr>Prezentace aplikace PowerPoint</vt:lpstr>
      <vt:lpstr>Chronica Hunganorum Johanna Thurocze (Brno 1488)</vt:lpstr>
      <vt:lpstr>Chronica Hunganorum Johanna Thurocze (Brno 1488)</vt:lpstr>
      <vt:lpstr>Prezentace aplikace PowerPoint</vt:lpstr>
      <vt:lpstr>Prezentace aplikace PowerPoint</vt:lpstr>
      <vt:lpstr>Prezentace aplikace PowerPoint</vt:lpstr>
      <vt:lpstr>Johann Jacob Canis: De modo studiendi in utroque iure (Brno 1488)</vt:lpstr>
      <vt:lpstr>Prezentace aplikace PowerPoint</vt:lpstr>
      <vt:lpstr>Prezentace aplikace PowerPoint</vt:lpstr>
      <vt:lpstr>Knihtisk na Moravě</vt:lpstr>
      <vt:lpstr>Knihtisk na Moravě</vt:lpstr>
      <vt:lpstr>Psalterium Olomucense  (Brno, poč.  1499)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Nejvýznamnější rukopisné knihy</dc:title>
  <dc:creator>Karel Maráz</dc:creator>
  <cp:lastModifiedBy>MZK</cp:lastModifiedBy>
  <cp:revision>64</cp:revision>
  <dcterms:created xsi:type="dcterms:W3CDTF">2013-10-12T17:25:31Z</dcterms:created>
  <dcterms:modified xsi:type="dcterms:W3CDTF">2014-10-22T06:06:49Z</dcterms:modified>
</cp:coreProperties>
</file>