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6" r:id="rId3"/>
    <p:sldId id="268" r:id="rId4"/>
    <p:sldId id="269" r:id="rId5"/>
    <p:sldId id="270" r:id="rId6"/>
    <p:sldId id="277" r:id="rId7"/>
    <p:sldId id="278" r:id="rId8"/>
    <p:sldId id="272" r:id="rId9"/>
    <p:sldId id="271" r:id="rId10"/>
    <p:sldId id="274" r:id="rId11"/>
    <p:sldId id="280" r:id="rId12"/>
    <p:sldId id="279" r:id="rId13"/>
    <p:sldId id="275" r:id="rId14"/>
    <p:sldId id="281" r:id="rId15"/>
    <p:sldId id="273" r:id="rId16"/>
    <p:sldId id="261" r:id="rId17"/>
    <p:sldId id="284" r:id="rId18"/>
    <p:sldId id="267" r:id="rId19"/>
    <p:sldId id="283" r:id="rId20"/>
    <p:sldId id="294" r:id="rId21"/>
    <p:sldId id="285" r:id="rId22"/>
    <p:sldId id="295" r:id="rId23"/>
    <p:sldId id="297" r:id="rId24"/>
    <p:sldId id="296" r:id="rId25"/>
    <p:sldId id="257" r:id="rId26"/>
    <p:sldId id="258" r:id="rId27"/>
    <p:sldId id="259" r:id="rId28"/>
    <p:sldId id="260" r:id="rId29"/>
    <p:sldId id="290" r:id="rId30"/>
    <p:sldId id="291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5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9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1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40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47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8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2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7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4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00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96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Metody pro výzkum informačního chování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Ladislava </a:t>
            </a:r>
            <a:r>
              <a:rPr lang="cs-CZ" dirty="0" err="1"/>
              <a:t>Zbiejczuk</a:t>
            </a:r>
            <a:r>
              <a:rPr lang="cs-CZ" dirty="0"/>
              <a:t> Suchá</a:t>
            </a:r>
            <a:br>
              <a:rPr lang="cs-CZ" dirty="0"/>
            </a:br>
            <a:r>
              <a:rPr lang="cs-CZ" dirty="0"/>
              <a:t>14. října 2016</a:t>
            </a:r>
          </a:p>
        </p:txBody>
      </p:sp>
    </p:spTree>
    <p:extLst>
      <p:ext uri="{BB962C8B-B14F-4D97-AF65-F5344CB8AC3E}">
        <p14:creationId xmlns:p14="http://schemas.microsoft.com/office/powerpoint/2010/main" val="106155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vs. Na uživatele zaměřené paradigma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773216"/>
              </p:ext>
            </p:extLst>
          </p:nvPr>
        </p:nvGraphicFramePr>
        <p:xfrm>
          <a:off x="768350" y="2286000"/>
          <a:ext cx="72326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6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6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User-</a:t>
                      </a:r>
                      <a:r>
                        <a:rPr lang="cs-CZ" dirty="0" err="1"/>
                        <a:t>centred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Informační potřeba =</a:t>
                      </a:r>
                      <a:r>
                        <a:rPr lang="cs-CZ" baseline="0" dirty="0"/>
                        <a:t> </a:t>
                      </a:r>
                    </a:p>
                    <a:p>
                      <a:r>
                        <a:rPr lang="cs-CZ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it is in the information system that is needed</a:t>
                      </a:r>
                      <a:r>
                        <a:rPr lang="cs-CZ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Informační potřeba =</a:t>
                      </a:r>
                      <a:r>
                        <a:rPr lang="cs-CZ" baseline="0" dirty="0"/>
                        <a:t> </a:t>
                      </a:r>
                      <a:endParaRPr lang="cs-CZ" dirty="0"/>
                    </a:p>
                    <a:p>
                      <a:r>
                        <a:rPr lang="cs-CZ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users think they need</a:t>
                      </a:r>
                      <a:r>
                        <a:rPr lang="cs-CZ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339844" y="6005946"/>
            <a:ext cx="14366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i="1" dirty="0" err="1"/>
              <a:t>Dervin</a:t>
            </a:r>
            <a:r>
              <a:rPr lang="cs-CZ" sz="1100" i="1" dirty="0"/>
              <a:t> </a:t>
            </a:r>
            <a:r>
              <a:rPr lang="en-US" sz="1100" i="1" dirty="0"/>
              <a:t>&amp;</a:t>
            </a:r>
            <a:r>
              <a:rPr lang="cs-CZ" sz="1100" i="1" dirty="0"/>
              <a:t> </a:t>
            </a:r>
            <a:r>
              <a:rPr lang="cs-CZ" sz="1100" i="1" dirty="0" err="1"/>
              <a:t>Nilan</a:t>
            </a:r>
            <a:r>
              <a:rPr lang="cs-CZ" sz="1100" i="1" dirty="0"/>
              <a:t> (1986)</a:t>
            </a:r>
          </a:p>
        </p:txBody>
      </p:sp>
    </p:spTree>
    <p:extLst>
      <p:ext uri="{BB962C8B-B14F-4D97-AF65-F5344CB8AC3E}">
        <p14:creationId xmlns:p14="http://schemas.microsoft.com/office/powerpoint/2010/main" val="246369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 jako adaptivní proces s fázemi</a:t>
            </a:r>
          </a:p>
          <a:p>
            <a:r>
              <a:rPr lang="cs-CZ" dirty="0"/>
              <a:t>Aplikace rozhodovacích modelů</a:t>
            </a:r>
          </a:p>
          <a:p>
            <a:r>
              <a:rPr lang="cs-CZ" dirty="0"/>
              <a:t>Interní i externí faktory ovlivňující kognitivní procesy při vyhledávání</a:t>
            </a:r>
          </a:p>
          <a:p>
            <a:endParaRPr lang="cs-CZ" dirty="0"/>
          </a:p>
          <a:p>
            <a:r>
              <a:rPr lang="cs-CZ" dirty="0"/>
              <a:t>Na konci 20. stol.: rezervovanost ohledně přínosů kognitivních přístupů (vágní závěry, obtížná implementace, …) (</a:t>
            </a:r>
            <a:r>
              <a:rPr lang="cs-CZ" dirty="0" err="1"/>
              <a:t>Huber</a:t>
            </a:r>
            <a:r>
              <a:rPr lang="cs-CZ" dirty="0"/>
              <a:t>, 1983)</a:t>
            </a:r>
          </a:p>
          <a:p>
            <a:r>
              <a:rPr lang="cs-CZ" dirty="0"/>
              <a:t>Dnes: renesance kognitivního přístupu (lepší technologie, </a:t>
            </a:r>
            <a:r>
              <a:rPr lang="cs-CZ" dirty="0" err="1"/>
              <a:t>neuromarketing</a:t>
            </a:r>
            <a:r>
              <a:rPr lang="cs-CZ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4017395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Interakce s informací – kognitivní proces</a:t>
            </a:r>
          </a:p>
          <a:p>
            <a:r>
              <a:rPr lang="cs-CZ" dirty="0"/>
              <a:t>Znalosti = mentální reprezentace, mentální modely, kognitivní struktury</a:t>
            </a:r>
          </a:p>
          <a:p>
            <a:r>
              <a:rPr lang="cs-CZ" dirty="0"/>
              <a:t>Koncepty z psychologie – např. kognitivní styly</a:t>
            </a:r>
          </a:p>
          <a:p>
            <a:pPr marL="0" indent="-45720">
              <a:buNone/>
            </a:pPr>
            <a:r>
              <a:rPr lang="cs-CZ" dirty="0"/>
              <a:t>Metodologie: nejčastěji experimenty, kvazi-experimenty,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aloud</a:t>
            </a:r>
            <a:endParaRPr lang="cs-CZ" dirty="0"/>
          </a:p>
          <a:p>
            <a:pPr marL="297180" indent="-342900"/>
            <a:r>
              <a:rPr lang="cs-CZ" dirty="0"/>
              <a:t>Sledované proměnné:</a:t>
            </a:r>
          </a:p>
          <a:p>
            <a:pPr marL="470916" lvl="1" indent="-342900"/>
            <a:r>
              <a:rPr lang="cs-CZ" dirty="0"/>
              <a:t>Čas potřebný pro provedení úkolu</a:t>
            </a:r>
          </a:p>
          <a:p>
            <a:pPr marL="470916" lvl="1" indent="-342900"/>
            <a:r>
              <a:rPr lang="cs-CZ" dirty="0"/>
              <a:t>Počet kanálů použitých pro vyhledání konkrétní informace</a:t>
            </a:r>
          </a:p>
          <a:p>
            <a:pPr marL="470916" lvl="1" indent="-342900"/>
            <a:r>
              <a:rPr lang="cs-CZ" dirty="0"/>
              <a:t>Způsob vyhledávání</a:t>
            </a:r>
          </a:p>
          <a:p>
            <a:pPr marL="470916" lvl="1" indent="-342900"/>
            <a:r>
              <a:rPr lang="cs-CZ" dirty="0"/>
              <a:t>Konstrukce relevance</a:t>
            </a:r>
          </a:p>
          <a:p>
            <a:pPr marL="470916" lvl="1" indent="-342900"/>
            <a:r>
              <a:rPr lang="cs-CZ" dirty="0"/>
              <a:t>Preferovaný vzhled reprezentace vyhledaných informací</a:t>
            </a:r>
          </a:p>
          <a:p>
            <a:pPr marL="128016" lvl="1" indent="0">
              <a:buNone/>
            </a:pPr>
            <a:endParaRPr lang="cs-CZ" dirty="0"/>
          </a:p>
          <a:p>
            <a:r>
              <a:rPr lang="cs-CZ" dirty="0"/>
              <a:t>Informační chování a osobnostní rysy </a:t>
            </a:r>
            <a:r>
              <a:rPr lang="cs-CZ" dirty="0" err="1"/>
              <a:t>Heinström</a:t>
            </a:r>
            <a:r>
              <a:rPr lang="cs-CZ" dirty="0"/>
              <a:t> (2003)</a:t>
            </a:r>
          </a:p>
          <a:p>
            <a:pPr lvl="1"/>
            <a:r>
              <a:rPr lang="cs-CZ" dirty="0"/>
              <a:t>korelace mezi osobnostními typy a způsoby vyhledávání informací</a:t>
            </a:r>
          </a:p>
          <a:p>
            <a:pPr marL="470916" lvl="1" indent="-3429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45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vs. Na uživatele zaměřené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Dnešní přístup k dichotomii systémového a uživatelského paradigmatu</a:t>
            </a:r>
          </a:p>
          <a:p>
            <a:r>
              <a:rPr lang="cs-CZ" dirty="0"/>
              <a:t>Zpochybnění ostrého kontrastu</a:t>
            </a:r>
          </a:p>
          <a:p>
            <a:pPr lvl="1"/>
            <a:r>
              <a:rPr lang="en-US" dirty="0"/>
              <a:t>Bates, M.J. (2004) Information science at the University of California at Berkeley in the 1960s: a memoir of student days. </a:t>
            </a:r>
            <a:r>
              <a:rPr lang="en-US" i="1" dirty="0"/>
              <a:t>Library Trends,</a:t>
            </a:r>
            <a:r>
              <a:rPr lang="en-US" dirty="0"/>
              <a:t> </a:t>
            </a:r>
            <a:r>
              <a:rPr lang="en-US" b="1" dirty="0"/>
              <a:t>52</a:t>
            </a:r>
            <a:r>
              <a:rPr lang="en-US" dirty="0"/>
              <a:t>(4), 683-701.</a:t>
            </a:r>
            <a:endParaRPr lang="cs-CZ" dirty="0"/>
          </a:p>
          <a:p>
            <a:pPr lvl="1"/>
            <a:r>
              <a:rPr lang="en-US" dirty="0" err="1"/>
              <a:t>Dalrymple</a:t>
            </a:r>
            <a:r>
              <a:rPr lang="en-US" dirty="0"/>
              <a:t>, P. W. (2001). A quarter of a century of user-</a:t>
            </a:r>
            <a:r>
              <a:rPr lang="en-US" dirty="0" err="1"/>
              <a:t>centred</a:t>
            </a:r>
            <a:r>
              <a:rPr lang="en-US" dirty="0"/>
              <a:t> study: the impact of </a:t>
            </a:r>
            <a:r>
              <a:rPr lang="en-US" dirty="0" err="1"/>
              <a:t>Zweizig</a:t>
            </a:r>
            <a:r>
              <a:rPr lang="en-US" dirty="0"/>
              <a:t> and </a:t>
            </a:r>
            <a:r>
              <a:rPr lang="en-US" dirty="0" err="1"/>
              <a:t>Dervin</a:t>
            </a:r>
            <a:r>
              <a:rPr lang="en-US" dirty="0"/>
              <a:t> on library and information science </a:t>
            </a:r>
            <a:r>
              <a:rPr lang="en-US" dirty="0" err="1"/>
              <a:t>research.</a:t>
            </a:r>
            <a:r>
              <a:rPr lang="en-US" i="1" dirty="0" err="1"/>
              <a:t>Library</a:t>
            </a:r>
            <a:r>
              <a:rPr lang="en-US" i="1" dirty="0"/>
              <a:t> and Information </a:t>
            </a:r>
            <a:r>
              <a:rPr lang="en-US" dirty="0"/>
              <a:t>Science Research 23(2), 155-165.</a:t>
            </a:r>
          </a:p>
          <a:p>
            <a:pPr lvl="1"/>
            <a:r>
              <a:rPr lang="en-US" dirty="0" err="1"/>
              <a:t>Talja</a:t>
            </a:r>
            <a:r>
              <a:rPr lang="en-US" dirty="0"/>
              <a:t>, S,. </a:t>
            </a:r>
            <a:r>
              <a:rPr lang="en-US" dirty="0" err="1"/>
              <a:t>Hartel</a:t>
            </a:r>
            <a:r>
              <a:rPr lang="en-US" dirty="0"/>
              <a:t>, J. (2007). "Revisiting the user-</a:t>
            </a:r>
            <a:r>
              <a:rPr lang="en-US" dirty="0" err="1"/>
              <a:t>centred</a:t>
            </a:r>
            <a:r>
              <a:rPr lang="en-US" dirty="0"/>
              <a:t> turn in information science research: an intellectual history perspective" Information Research, 12(4) paper colis04. [Available at http://InformationR.net/ir/12-4/colis/colis04.html]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089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na </a:t>
            </a:r>
            <a:r>
              <a:rPr lang="cs-CZ" dirty="0" err="1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Konceptualizace kontextu</a:t>
            </a:r>
          </a:p>
          <a:p>
            <a:r>
              <a:rPr lang="cs-CZ" dirty="0" err="1"/>
              <a:t>Dervin</a:t>
            </a:r>
            <a:r>
              <a:rPr lang="cs-CZ" dirty="0"/>
              <a:t> – kontext ovlivňuje vytváření smyslu</a:t>
            </a:r>
          </a:p>
          <a:p>
            <a:r>
              <a:rPr lang="cs-CZ" dirty="0"/>
              <a:t>Strukturální vnímání kontextu (</a:t>
            </a:r>
            <a:r>
              <a:rPr lang="cs-CZ" dirty="0" err="1"/>
              <a:t>Paisley</a:t>
            </a:r>
            <a:r>
              <a:rPr lang="cs-CZ" dirty="0"/>
              <a:t>, 1969)</a:t>
            </a:r>
          </a:p>
          <a:p>
            <a:r>
              <a:rPr lang="cs-CZ" dirty="0"/>
              <a:t>Funkcionální vnímání kontextu (</a:t>
            </a:r>
            <a:r>
              <a:rPr lang="cs-CZ" dirty="0" err="1"/>
              <a:t>Baker</a:t>
            </a:r>
            <a:r>
              <a:rPr lang="cs-CZ" dirty="0"/>
              <a:t>, 2004)</a:t>
            </a:r>
          </a:p>
        </p:txBody>
      </p:sp>
    </p:spTree>
    <p:extLst>
      <p:ext uri="{BB962C8B-B14F-4D97-AF65-F5344CB8AC3E}">
        <p14:creationId xmlns:p14="http://schemas.microsoft.com/office/powerpoint/2010/main" val="3478246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Konceptualizace výzkumu kontextu (</a:t>
            </a:r>
            <a:r>
              <a:rPr lang="cs-CZ" dirty="0" err="1"/>
              <a:t>Paisley</a:t>
            </a:r>
            <a:r>
              <a:rPr lang="cs-CZ" dirty="0"/>
              <a:t>, 1968)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Vědec ve své kultuře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v politickém systému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v členské skupině (komory, spolky)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v referenční skupině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uvnitř „neviditelné univerzity“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uvnitř formální organizace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uvnitř pracovního týmu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uvnitř vlastní hlavy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v rámci právního a ekonomického systému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Vědec v rámci formálního informačního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208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a sociálně konstruktivistický pohled</a:t>
            </a:r>
            <a:r>
              <a:rPr lang="en-US" dirty="0"/>
              <a:t>*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482932"/>
              </p:ext>
            </p:extLst>
          </p:nvPr>
        </p:nvGraphicFramePr>
        <p:xfrm>
          <a:off x="768350" y="2286000"/>
          <a:ext cx="72898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Kognitivní přístup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Sociálně-</a:t>
                      </a:r>
                      <a:r>
                        <a:rPr lang="cs-CZ" dirty="0" err="1"/>
                        <a:t>konstruktivitický</a:t>
                      </a:r>
                      <a:r>
                        <a:rPr lang="cs-CZ" dirty="0"/>
                        <a:t> přístup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Důraz na individuální chování, </a:t>
                      </a:r>
                      <a:r>
                        <a:rPr lang="cs-CZ" dirty="0" err="1"/>
                        <a:t>dekontextualizované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Fokus na</a:t>
                      </a:r>
                      <a:r>
                        <a:rPr lang="cs-CZ" baseline="0" dirty="0"/>
                        <a:t> sociální</a:t>
                      </a:r>
                      <a:r>
                        <a:rPr lang="cs-CZ" dirty="0"/>
                        <a:t> kontext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Chování řízené potřebami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Habitualizace</a:t>
                      </a:r>
                      <a:r>
                        <a:rPr lang="cs-CZ" baseline="0" dirty="0"/>
                        <a:t> aktivit je ovlivněná sociálními a kulturními faktory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„informační chování“ (Wilson, </a:t>
                      </a:r>
                      <a:r>
                        <a:rPr lang="cs-CZ" dirty="0" err="1"/>
                        <a:t>Kulthau</a:t>
                      </a:r>
                      <a:r>
                        <a:rPr lang="cs-CZ" dirty="0"/>
                        <a:t>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„informační praktiky“ (</a:t>
                      </a:r>
                      <a:r>
                        <a:rPr lang="cs-CZ" dirty="0" err="1"/>
                        <a:t>Sanna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Talja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Ellis</a:t>
                      </a:r>
                      <a:r>
                        <a:rPr lang="cs-CZ" dirty="0"/>
                        <a:t> (model informačního vyhledávání)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Chatman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Life</a:t>
                      </a:r>
                      <a:r>
                        <a:rPr lang="cs-CZ" dirty="0"/>
                        <a:t> in </a:t>
                      </a:r>
                      <a:r>
                        <a:rPr lang="cs-CZ" dirty="0" err="1"/>
                        <a:t>the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round</a:t>
                      </a:r>
                      <a:r>
                        <a:rPr lang="cs-CZ" dirty="0"/>
                        <a:t>)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Kognitivní věda, psychologie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Sociologie,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kulturální</a:t>
                      </a:r>
                      <a:r>
                        <a:rPr lang="cs-CZ" baseline="0" dirty="0"/>
                        <a:t> studia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Kvantitativní</a:t>
                      </a:r>
                      <a:r>
                        <a:rPr lang="cs-CZ" baseline="0" dirty="0"/>
                        <a:t> metody, testování, kombinace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Kvalitativní metody, hloubková zkoumání, diskurzivní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33410" y="6265718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err="1"/>
              <a:t>Kloda</a:t>
            </a:r>
            <a:r>
              <a:rPr lang="cs-CZ" sz="1200" i="1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716620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 se na aktivity, spíše než na jednotlivce</a:t>
            </a:r>
          </a:p>
          <a:p>
            <a:r>
              <a:rPr lang="cs-CZ" dirty="0"/>
              <a:t>Zkoumání konceptů (dimenze, kategorie)</a:t>
            </a:r>
          </a:p>
        </p:txBody>
      </p:sp>
    </p:spTree>
    <p:extLst>
      <p:ext uri="{BB962C8B-B14F-4D97-AF65-F5344CB8AC3E}">
        <p14:creationId xmlns:p14="http://schemas.microsoft.com/office/powerpoint/2010/main" val="779784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Kontext: 	Praktiky, úkoly,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Situace jako kontext</a:t>
            </a:r>
          </a:p>
          <a:p>
            <a:pPr lvl="1"/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retrieval</a:t>
            </a:r>
            <a:r>
              <a:rPr lang="cs-CZ" dirty="0"/>
              <a:t>, INSU </a:t>
            </a:r>
            <a:r>
              <a:rPr lang="cs-CZ" dirty="0" err="1"/>
              <a:t>research</a:t>
            </a:r>
            <a:r>
              <a:rPr lang="cs-CZ" dirty="0"/>
              <a:t> (</a:t>
            </a:r>
            <a:r>
              <a:rPr lang="en-US" dirty="0"/>
              <a:t>traditional information needs, seeking, and use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„Problematická situace“ – vznik informační potřeby</a:t>
            </a:r>
          </a:p>
          <a:p>
            <a:pPr lvl="1"/>
            <a:r>
              <a:rPr lang="cs-CZ" dirty="0"/>
              <a:t>Objektem zkoumání je osoba v konkrétní situaci</a:t>
            </a:r>
          </a:p>
          <a:p>
            <a:pPr marL="0" indent="0">
              <a:buNone/>
            </a:pPr>
            <a:r>
              <a:rPr lang="cs-CZ" b="1" dirty="0"/>
              <a:t>Účel/úkol jako kontext (</a:t>
            </a:r>
            <a:r>
              <a:rPr lang="cs-CZ" b="1" dirty="0" err="1"/>
              <a:t>task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Objekt zkoumání ve specifickém prostředí, důraz na další aktéry, kolaboraci</a:t>
            </a:r>
          </a:p>
          <a:p>
            <a:pPr lvl="1"/>
            <a:r>
              <a:rPr lang="cs-CZ" dirty="0"/>
              <a:t>Doménová analýza, žánrová studia, …</a:t>
            </a:r>
          </a:p>
          <a:p>
            <a:pPr marL="0" indent="0">
              <a:buNone/>
            </a:pPr>
            <a:r>
              <a:rPr lang="cs-CZ" b="1" dirty="0"/>
              <a:t>Informační praktiky jako kontext</a:t>
            </a:r>
          </a:p>
          <a:p>
            <a:pPr lvl="1"/>
            <a:r>
              <a:rPr lang="cs-CZ" dirty="0"/>
              <a:t>Jak sociální, materiální, technologické zdroje pomáhají udržovat praktiky a jak je modifikují, jak podmínky a možnosti pro akce poskytují (vtělené praktiky)</a:t>
            </a:r>
          </a:p>
          <a:p>
            <a:pPr lvl="1"/>
            <a:r>
              <a:rPr lang="cs-CZ" dirty="0"/>
              <a:t>Redefinování „problematické situace“</a:t>
            </a:r>
          </a:p>
          <a:p>
            <a:pPr lvl="1"/>
            <a:r>
              <a:rPr lang="cs-CZ" dirty="0"/>
              <a:t>Organizační studia, STS,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263246" y="6233529"/>
            <a:ext cx="1256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err="1"/>
              <a:t>Talja</a:t>
            </a:r>
            <a:r>
              <a:rPr lang="cs-CZ" sz="1200" i="1" dirty="0"/>
              <a:t>, </a:t>
            </a:r>
            <a:r>
              <a:rPr lang="cs-CZ" sz="1200" i="1" dirty="0" err="1"/>
              <a:t>Nyce</a:t>
            </a:r>
            <a:r>
              <a:rPr lang="cs-CZ" sz="1200" i="1" dirty="0"/>
              <a:t>, 2015</a:t>
            </a:r>
          </a:p>
        </p:txBody>
      </p:sp>
    </p:spTree>
    <p:extLst>
      <p:ext uri="{BB962C8B-B14F-4D97-AF65-F5344CB8AC3E}">
        <p14:creationId xmlns:p14="http://schemas.microsoft.com/office/powerpoint/2010/main" val="223827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„In-</a:t>
            </a:r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Trendy:</a:t>
            </a:r>
          </a:p>
          <a:p>
            <a:r>
              <a:rPr lang="cs-CZ" dirty="0"/>
              <a:t>Rozšiřování zkoumaných populací, komunit atd.</a:t>
            </a:r>
          </a:p>
          <a:p>
            <a:r>
              <a:rPr lang="cs-CZ" dirty="0"/>
              <a:t>Nové metody a  metodologie</a:t>
            </a:r>
          </a:p>
          <a:p>
            <a:r>
              <a:rPr lang="cs-CZ" dirty="0"/>
              <a:t>Dimenze a kategorie relevantní pro výzkum kontextu</a:t>
            </a:r>
          </a:p>
          <a:p>
            <a:endParaRPr lang="cs-CZ" dirty="0"/>
          </a:p>
          <a:p>
            <a:r>
              <a:rPr lang="cs-CZ" b="1" dirty="0"/>
              <a:t>Problémy?</a:t>
            </a:r>
          </a:p>
        </p:txBody>
      </p:sp>
    </p:spTree>
    <p:extLst>
      <p:ext uri="{BB962C8B-B14F-4D97-AF65-F5344CB8AC3E}">
        <p14:creationId xmlns:p14="http://schemas.microsoft.com/office/powerpoint/2010/main" val="339380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analyzujeme?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Informační potřeba (Robert S. </a:t>
            </a:r>
            <a:r>
              <a:rPr lang="cs-CZ" b="1" dirty="0" err="1"/>
              <a:t>Taylor</a:t>
            </a:r>
            <a:r>
              <a:rPr lang="cs-CZ" b="1" dirty="0"/>
              <a:t>)</a:t>
            </a:r>
          </a:p>
          <a:p>
            <a:endParaRPr lang="cs-CZ" b="1" dirty="0"/>
          </a:p>
          <a:p>
            <a:r>
              <a:rPr lang="cs-CZ" dirty="0"/>
              <a:t>Viscerální/vnitřní</a:t>
            </a:r>
          </a:p>
          <a:p>
            <a:r>
              <a:rPr lang="cs-CZ" dirty="0"/>
              <a:t>Vědomá</a:t>
            </a:r>
          </a:p>
          <a:p>
            <a:r>
              <a:rPr lang="cs-CZ" b="1" dirty="0"/>
              <a:t>Formalizovaná</a:t>
            </a:r>
          </a:p>
          <a:p>
            <a:r>
              <a:rPr lang="cs-CZ" dirty="0"/>
              <a:t>Dohodnutá (kompromisní)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414805" y="3054927"/>
            <a:ext cx="353291" cy="2161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610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Metody pro sběr dat</a:t>
            </a:r>
          </a:p>
        </p:txBody>
      </p:sp>
      <p:pic>
        <p:nvPicPr>
          <p:cNvPr id="2050" name="Picture 2" descr="Výsledek obrázku pro research metho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2474913"/>
            <a:ext cx="7289800" cy="364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220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Rozhodování o metodě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Co je cílem?</a:t>
            </a:r>
          </a:p>
          <a:p>
            <a:r>
              <a:rPr lang="cs-CZ" b="1" dirty="0"/>
              <a:t>Kolik mám času? (kolik fází?)</a:t>
            </a:r>
          </a:p>
          <a:p>
            <a:r>
              <a:rPr lang="cs-CZ" b="1" dirty="0"/>
              <a:t>Inspirujte se jinými výzkumy</a:t>
            </a:r>
          </a:p>
          <a:p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cs-CZ" dirty="0"/>
              <a:t>Jaká je má výzkumná otázka (popisná vs. vysvětlovací)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Je důvod pro to používat kombinaci metod?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Můžeme strategii nějak vizualizovat, abychom usnadnili čtenáři orientaci?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Máme jasno v metodách sběru dat pro kvalitativní i kvantitativní část?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Jak zajistíme kvalitu (validita/reliabilita/kredibilita </a:t>
            </a:r>
            <a:r>
              <a:rPr lang="cs-CZ" dirty="0" err="1"/>
              <a:t>atd</a:t>
            </a:r>
            <a:r>
              <a:rPr lang="cs-CZ" dirty="0"/>
              <a:t>…)? </a:t>
            </a:r>
          </a:p>
        </p:txBody>
      </p:sp>
    </p:spTree>
    <p:extLst>
      <p:ext uri="{BB962C8B-B14F-4D97-AF65-F5344CB8AC3E}">
        <p14:creationId xmlns:p14="http://schemas.microsoft.com/office/powerpoint/2010/main" val="4120356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hart of research methods by data source vs. approach vs. context of product 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6" y="607145"/>
            <a:ext cx="7849262" cy="560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485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valý odkaz na vložený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10" y="769869"/>
            <a:ext cx="8404373" cy="563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112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445" y="1104427"/>
            <a:ext cx="7490208" cy="46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001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pro sběr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Dotazníky, online dotazníky </a:t>
            </a:r>
          </a:p>
          <a:p>
            <a:pPr lvl="1"/>
            <a:r>
              <a:rPr lang="cs-CZ" dirty="0" err="1"/>
              <a:t>Bailey</a:t>
            </a:r>
            <a:r>
              <a:rPr lang="cs-CZ" dirty="0"/>
              <a:t>, 1994</a:t>
            </a:r>
          </a:p>
          <a:p>
            <a:pPr lvl="1"/>
            <a:r>
              <a:rPr lang="cs-CZ" dirty="0" err="1"/>
              <a:t>Tillotson</a:t>
            </a:r>
            <a:r>
              <a:rPr lang="cs-CZ" dirty="0"/>
              <a:t>, </a:t>
            </a:r>
            <a:r>
              <a:rPr lang="cs-CZ" dirty="0" err="1"/>
              <a:t>Cherry</a:t>
            </a:r>
            <a:r>
              <a:rPr lang="cs-CZ" dirty="0"/>
              <a:t>, &amp; Clinton, 1995</a:t>
            </a:r>
          </a:p>
          <a:p>
            <a:r>
              <a:rPr lang="cs-CZ" b="1" dirty="0"/>
              <a:t>Rozhovory (</a:t>
            </a:r>
            <a:r>
              <a:rPr lang="cs-CZ" b="1" dirty="0" err="1"/>
              <a:t>sense-making</a:t>
            </a:r>
            <a:r>
              <a:rPr lang="cs-CZ" b="1" dirty="0"/>
              <a:t> </a:t>
            </a:r>
            <a:r>
              <a:rPr lang="cs-CZ" b="1" dirty="0" err="1"/>
              <a:t>interviews</a:t>
            </a:r>
            <a:r>
              <a:rPr lang="cs-CZ" b="1" dirty="0"/>
              <a:t>, and </a:t>
            </a:r>
            <a:r>
              <a:rPr lang="cs-CZ" b="1" dirty="0" err="1"/>
              <a:t>critical</a:t>
            </a:r>
            <a:r>
              <a:rPr lang="cs-CZ" b="1" dirty="0"/>
              <a:t> incident </a:t>
            </a:r>
            <a:r>
              <a:rPr lang="cs-CZ" b="1" dirty="0" err="1"/>
              <a:t>interviews</a:t>
            </a:r>
            <a:r>
              <a:rPr lang="cs-CZ" b="1" dirty="0"/>
              <a:t>)</a:t>
            </a:r>
          </a:p>
          <a:p>
            <a:pPr lvl="1"/>
            <a:r>
              <a:rPr lang="cs-CZ" dirty="0" err="1"/>
              <a:t>Chatman</a:t>
            </a:r>
            <a:r>
              <a:rPr lang="cs-CZ" dirty="0"/>
              <a:t>, 1992</a:t>
            </a:r>
          </a:p>
          <a:p>
            <a:pPr lvl="1"/>
            <a:r>
              <a:rPr lang="cs-CZ" dirty="0" err="1"/>
              <a:t>Dervin</a:t>
            </a:r>
            <a:r>
              <a:rPr lang="cs-CZ" dirty="0"/>
              <a:t>, 1992</a:t>
            </a:r>
          </a:p>
          <a:p>
            <a:pPr lvl="1"/>
            <a:r>
              <a:rPr lang="cs-CZ" dirty="0" err="1"/>
              <a:t>Flanagan</a:t>
            </a:r>
            <a:r>
              <a:rPr lang="cs-CZ" dirty="0"/>
              <a:t>, 1954</a:t>
            </a:r>
          </a:p>
          <a:p>
            <a:r>
              <a:rPr lang="cs-CZ" b="1" dirty="0"/>
              <a:t>Pozorování</a:t>
            </a:r>
          </a:p>
          <a:p>
            <a:pPr lvl="1"/>
            <a:r>
              <a:rPr lang="cs-CZ" dirty="0"/>
              <a:t>Fidel, 1991a, 1991b, 1991c; </a:t>
            </a:r>
          </a:p>
          <a:p>
            <a:pPr lvl="1"/>
            <a:r>
              <a:rPr lang="cs-CZ" dirty="0" err="1"/>
              <a:t>Solomon</a:t>
            </a:r>
            <a:r>
              <a:rPr lang="cs-CZ" dirty="0"/>
              <a:t>, 1997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909955" y="6309360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err="1"/>
              <a:t>Sonnenwald</a:t>
            </a:r>
            <a:r>
              <a:rPr lang="cs-CZ" sz="1200" i="1" dirty="0"/>
              <a:t>, </a:t>
            </a:r>
            <a:r>
              <a:rPr lang="cs-CZ" sz="1200" i="1" dirty="0" err="1"/>
              <a:t>Iivonen</a:t>
            </a:r>
            <a:r>
              <a:rPr lang="cs-CZ" sz="1200" i="1" dirty="0"/>
              <a:t>, 1999</a:t>
            </a:r>
          </a:p>
        </p:txBody>
      </p:sp>
    </p:spTree>
    <p:extLst>
      <p:ext uri="{BB962C8B-B14F-4D97-AF65-F5344CB8AC3E}">
        <p14:creationId xmlns:p14="http://schemas.microsoft.com/office/powerpoint/2010/main" val="4288568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pro sběr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Experimenty, kvazi-experimenty, </a:t>
            </a:r>
            <a:r>
              <a:rPr lang="cs-CZ" b="1" dirty="0" err="1"/>
              <a:t>think-aloud</a:t>
            </a:r>
            <a:r>
              <a:rPr lang="cs-CZ" b="1" dirty="0"/>
              <a:t> metody</a:t>
            </a:r>
          </a:p>
          <a:p>
            <a:pPr lvl="1"/>
            <a:r>
              <a:rPr lang="cs-CZ" dirty="0"/>
              <a:t>Fidel 1991a, 1991b, 1991c</a:t>
            </a:r>
          </a:p>
          <a:p>
            <a:pPr lvl="1"/>
            <a:r>
              <a:rPr lang="cs-CZ" dirty="0" err="1"/>
              <a:t>Ingwersen</a:t>
            </a:r>
            <a:r>
              <a:rPr lang="cs-CZ" dirty="0"/>
              <a:t>, 1984</a:t>
            </a:r>
          </a:p>
          <a:p>
            <a:pPr lvl="1"/>
            <a:r>
              <a:rPr lang="cs-CZ" dirty="0" err="1"/>
              <a:t>Nielsen</a:t>
            </a:r>
            <a:r>
              <a:rPr lang="cs-CZ" dirty="0"/>
              <a:t>, 1993</a:t>
            </a:r>
          </a:p>
          <a:p>
            <a:r>
              <a:rPr lang="cs-CZ" b="1" dirty="0"/>
              <a:t>Psychologické testování (kognitivní styly a styly učení)</a:t>
            </a:r>
          </a:p>
          <a:p>
            <a:pPr lvl="1"/>
            <a:r>
              <a:rPr lang="en-US" sz="1200" dirty="0" err="1"/>
              <a:t>Bellardo</a:t>
            </a:r>
            <a:r>
              <a:rPr lang="en-US" dirty="0"/>
              <a:t>, 1984</a:t>
            </a:r>
            <a:endParaRPr lang="cs-CZ" dirty="0"/>
          </a:p>
          <a:p>
            <a:pPr lvl="1"/>
            <a:r>
              <a:rPr lang="en-US" dirty="0"/>
              <a:t>Logan, 1990</a:t>
            </a:r>
            <a:endParaRPr lang="cs-CZ" dirty="0"/>
          </a:p>
          <a:p>
            <a:pPr lvl="1"/>
            <a:r>
              <a:rPr lang="en-US" dirty="0" err="1"/>
              <a:t>Saracevic</a:t>
            </a:r>
            <a:r>
              <a:rPr lang="en-US" dirty="0"/>
              <a:t> &amp; Kantor, 1988</a:t>
            </a:r>
            <a:endParaRPr lang="cs-CZ" dirty="0"/>
          </a:p>
          <a:p>
            <a:r>
              <a:rPr lang="cs-CZ" b="1" dirty="0"/>
              <a:t>Analýza dokumentů</a:t>
            </a:r>
          </a:p>
          <a:p>
            <a:pPr lvl="1"/>
            <a:r>
              <a:rPr lang="en-US" dirty="0" err="1"/>
              <a:t>Genz</a:t>
            </a:r>
            <a:r>
              <a:rPr lang="en-US" dirty="0"/>
              <a:t>, 1993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387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pro sběr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Deníky a záznamy</a:t>
            </a:r>
          </a:p>
          <a:p>
            <a:pPr lvl="1"/>
            <a:r>
              <a:rPr lang="cs-CZ" dirty="0" err="1"/>
              <a:t>Borgman</a:t>
            </a:r>
            <a:r>
              <a:rPr lang="cs-CZ" dirty="0"/>
              <a:t>, Hirsch, &amp; Hiller, 1996</a:t>
            </a:r>
          </a:p>
          <a:p>
            <a:pPr lvl="1"/>
            <a:r>
              <a:rPr lang="cs-CZ" dirty="0" err="1"/>
              <a:t>Fabritius</a:t>
            </a:r>
            <a:r>
              <a:rPr lang="cs-CZ" dirty="0"/>
              <a:t>, 1998</a:t>
            </a:r>
          </a:p>
          <a:p>
            <a:r>
              <a:rPr lang="cs-CZ" b="1" dirty="0"/>
              <a:t>Bibliografická data</a:t>
            </a:r>
          </a:p>
          <a:p>
            <a:pPr lvl="1"/>
            <a:r>
              <a:rPr lang="cs-CZ" dirty="0" err="1"/>
              <a:t>Campanario</a:t>
            </a:r>
            <a:r>
              <a:rPr lang="cs-CZ" dirty="0"/>
              <a:t>, 1996; </a:t>
            </a:r>
            <a:r>
              <a:rPr lang="cs-CZ" dirty="0" err="1"/>
              <a:t>Kajberg</a:t>
            </a:r>
            <a:r>
              <a:rPr lang="cs-CZ" dirty="0"/>
              <a:t>, 1996</a:t>
            </a:r>
          </a:p>
          <a:p>
            <a:pPr lvl="1"/>
            <a:r>
              <a:rPr lang="cs-CZ" dirty="0"/>
              <a:t>Rousseau &amp; van </a:t>
            </a:r>
            <a:r>
              <a:rPr lang="cs-CZ" dirty="0" err="1"/>
              <a:t>Hooydone</a:t>
            </a:r>
            <a:r>
              <a:rPr lang="cs-CZ" dirty="0"/>
              <a:t>, 1996</a:t>
            </a:r>
          </a:p>
          <a:p>
            <a:r>
              <a:rPr lang="cs-CZ" b="1" dirty="0"/>
              <a:t>Transakční analýza logů</a:t>
            </a:r>
            <a:r>
              <a:rPr lang="en-US" b="1" dirty="0"/>
              <a:t>*</a:t>
            </a:r>
            <a:endParaRPr lang="cs-CZ" b="1" dirty="0"/>
          </a:p>
          <a:p>
            <a:r>
              <a:rPr lang="cs-CZ" b="1" dirty="0" err="1"/>
              <a:t>Card</a:t>
            </a:r>
            <a:r>
              <a:rPr lang="cs-CZ" b="1" dirty="0"/>
              <a:t> </a:t>
            </a:r>
            <a:r>
              <a:rPr lang="cs-CZ" b="1" dirty="0" err="1"/>
              <a:t>sorting</a:t>
            </a:r>
            <a:r>
              <a:rPr lang="en-US" b="1" dirty="0"/>
              <a:t>**</a:t>
            </a:r>
            <a:endParaRPr lang="cs-CZ" b="1" dirty="0"/>
          </a:p>
          <a:p>
            <a:r>
              <a:rPr lang="cs-CZ" b="1" dirty="0"/>
              <a:t>Etnografie </a:t>
            </a:r>
            <a:r>
              <a:rPr lang="cs-CZ" dirty="0"/>
              <a:t>(kombinace kvalitativních metod)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29612" y="5648083"/>
            <a:ext cx="13067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* </a:t>
            </a:r>
            <a:r>
              <a:rPr lang="cs-CZ" sz="1100" i="1" dirty="0"/>
              <a:t>Julien </a:t>
            </a:r>
            <a:r>
              <a:rPr lang="cs-CZ" sz="1100" i="1" dirty="0" err="1"/>
              <a:t>at</a:t>
            </a:r>
            <a:r>
              <a:rPr lang="cs-CZ" sz="1100" i="1" dirty="0"/>
              <a:t> </a:t>
            </a:r>
            <a:r>
              <a:rPr lang="cs-CZ" sz="1100" i="1" dirty="0" err="1"/>
              <a:t>all</a:t>
            </a:r>
            <a:r>
              <a:rPr lang="cs-CZ" sz="1100" i="1" dirty="0"/>
              <a:t> 2010</a:t>
            </a:r>
          </a:p>
          <a:p>
            <a:r>
              <a:rPr lang="en-US" sz="1100" i="1" dirty="0"/>
              <a:t>**</a:t>
            </a:r>
            <a:r>
              <a:rPr lang="cs-CZ" sz="1100" i="1" dirty="0"/>
              <a:t>Jean 2014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633" y="2286001"/>
            <a:ext cx="3264060" cy="278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06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pro analýzu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Statistická deskripce a testování</a:t>
            </a:r>
          </a:p>
          <a:p>
            <a:r>
              <a:rPr lang="cs-CZ" dirty="0"/>
              <a:t>Vysvětlování pomocí modelů</a:t>
            </a:r>
          </a:p>
          <a:p>
            <a:r>
              <a:rPr lang="cs-CZ" dirty="0"/>
              <a:t>Diskurzivní analýza</a:t>
            </a:r>
          </a:p>
          <a:p>
            <a:r>
              <a:rPr lang="cs-CZ" dirty="0"/>
              <a:t>Obsahová analýza</a:t>
            </a:r>
          </a:p>
          <a:p>
            <a:r>
              <a:rPr lang="cs-CZ" dirty="0"/>
              <a:t>Zakotvená teorie</a:t>
            </a:r>
          </a:p>
          <a:p>
            <a:r>
              <a:rPr lang="cs-CZ" dirty="0"/>
              <a:t>Analýza sociálních sítí</a:t>
            </a:r>
          </a:p>
          <a:p>
            <a:r>
              <a:rPr lang="cs-CZ" dirty="0"/>
              <a:t>Historická analýza</a:t>
            </a:r>
          </a:p>
          <a:p>
            <a:r>
              <a:rPr lang="cs-CZ" dirty="0" err="1"/>
              <a:t>Bibliometrická</a:t>
            </a:r>
            <a:r>
              <a:rPr lang="cs-CZ" dirty="0"/>
              <a:t> analýza</a:t>
            </a:r>
          </a:p>
          <a:p>
            <a:r>
              <a:rPr lang="cs-CZ" dirty="0"/>
              <a:t>Persony</a:t>
            </a:r>
          </a:p>
        </p:txBody>
      </p:sp>
    </p:spTree>
    <p:extLst>
      <p:ext uri="{BB962C8B-B14F-4D97-AF65-F5344CB8AC3E}">
        <p14:creationId xmlns:p14="http://schemas.microsoft.com/office/powerpoint/2010/main" val="3330445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Aktivita: návrh výzkumných otázek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Jaká je vaše výzkumná otázka?</a:t>
            </a:r>
          </a:p>
          <a:p>
            <a:r>
              <a:rPr lang="cs-CZ" b="1" dirty="0"/>
              <a:t>Jaké metody byste pro její řešení zvolili?</a:t>
            </a:r>
          </a:p>
        </p:txBody>
      </p:sp>
    </p:spTree>
    <p:extLst>
      <p:ext uri="{BB962C8B-B14F-4D97-AF65-F5344CB8AC3E}">
        <p14:creationId xmlns:p14="http://schemas.microsoft.com/office/powerpoint/2010/main" val="429194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analyzujeme?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Informační systém</a:t>
            </a:r>
          </a:p>
          <a:p>
            <a:r>
              <a:rPr lang="cs-CZ" dirty="0"/>
              <a:t>Úkoly („</a:t>
            </a:r>
            <a:r>
              <a:rPr lang="cs-CZ" dirty="0" err="1"/>
              <a:t>tasks</a:t>
            </a:r>
            <a:r>
              <a:rPr lang="cs-CZ" dirty="0"/>
              <a:t>“)</a:t>
            </a:r>
          </a:p>
          <a:p>
            <a:r>
              <a:rPr lang="cs-CZ" dirty="0"/>
              <a:t>Mentální strategie, heuristiky (styly)</a:t>
            </a:r>
          </a:p>
          <a:p>
            <a:r>
              <a:rPr lang="cs-CZ" dirty="0"/>
              <a:t>Role participanta</a:t>
            </a:r>
          </a:p>
          <a:p>
            <a:r>
              <a:rPr lang="cs-CZ" dirty="0"/>
              <a:t>Kultura (manažerské styly, organizační kultura…)</a:t>
            </a:r>
          </a:p>
          <a:p>
            <a:r>
              <a:rPr lang="cs-CZ" dirty="0"/>
              <a:t>Bariéry</a:t>
            </a:r>
          </a:p>
          <a:p>
            <a:r>
              <a:rPr lang="cs-CZ" dirty="0"/>
              <a:t>Prostředí („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“)</a:t>
            </a:r>
          </a:p>
          <a:p>
            <a:r>
              <a:rPr lang="cs-CZ" dirty="0"/>
              <a:t>Aktivační mechanizmy (stres, odměny…)</a:t>
            </a:r>
          </a:p>
          <a:p>
            <a:r>
              <a:rPr lang="cs-CZ" dirty="0"/>
              <a:t>Chování </a:t>
            </a:r>
          </a:p>
          <a:p>
            <a:r>
              <a:rPr lang="cs-CZ" dirty="0"/>
              <a:t>Kontext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529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Úkol č.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68096" y="2286000"/>
            <a:ext cx="7290055" cy="4419600"/>
          </a:xfrm>
        </p:spPr>
        <p:txBody>
          <a:bodyPr>
            <a:normAutofit/>
          </a:bodyPr>
          <a:lstStyle/>
          <a:p>
            <a:r>
              <a:rPr lang="cs-CZ" dirty="0"/>
              <a:t>Navrhněte a specifikujte </a:t>
            </a:r>
            <a:r>
              <a:rPr lang="cs-CZ" b="1" dirty="0"/>
              <a:t>výzkumnou otázku (případně podotázky či hypotézy)</a:t>
            </a:r>
            <a:r>
              <a:rPr lang="cs-CZ" dirty="0"/>
              <a:t>, kterou budete řešit prostřednictvím vlastního výzkumu. </a:t>
            </a:r>
          </a:p>
          <a:p>
            <a:r>
              <a:rPr lang="cs-CZ" dirty="0"/>
              <a:t>Sestavte </a:t>
            </a:r>
            <a:r>
              <a:rPr lang="cs-CZ" b="1" dirty="0"/>
              <a:t>plán výzkumu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identifikujte výzkumné metody, které budete používat,</a:t>
            </a:r>
          </a:p>
          <a:p>
            <a:pPr lvl="1"/>
            <a:r>
              <a:rPr lang="cs-CZ" dirty="0"/>
              <a:t>navrhněte výzkumné nástroje, které budete požívat (scénáře rozhovorů, návrhy dotazníku, šablony pro výzkumné deníky, plán pozorování, datové matice pro sběr dat atd.)</a:t>
            </a:r>
          </a:p>
          <a:p>
            <a:pPr lvl="1"/>
            <a:r>
              <a:rPr lang="cs-CZ" dirty="0"/>
              <a:t>sestavte si harmonogram výzkumu,</a:t>
            </a:r>
          </a:p>
          <a:p>
            <a:pPr lvl="1"/>
            <a:r>
              <a:rPr lang="cs-CZ" dirty="0"/>
              <a:t>určete si role v týmu,</a:t>
            </a:r>
          </a:p>
          <a:p>
            <a:pPr lvl="1"/>
            <a:r>
              <a:rPr lang="cs-CZ" dirty="0"/>
              <a:t>navrhněte způsob, jakým budete analyzovat a interpretovat data.</a:t>
            </a:r>
          </a:p>
          <a:p>
            <a:r>
              <a:rPr lang="cs-CZ" dirty="0"/>
              <a:t>Odevzdejte do </a:t>
            </a:r>
            <a:r>
              <a:rPr lang="cs-CZ" dirty="0" err="1"/>
              <a:t>Odevzdávárny</a:t>
            </a:r>
            <a:r>
              <a:rPr lang="cs-CZ" dirty="0"/>
              <a:t> do </a:t>
            </a:r>
            <a:r>
              <a:rPr lang="cs-CZ" b="1" dirty="0"/>
              <a:t>27. října do půlnoci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204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Osnova návrhu výzkumu KVALI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Jaký je účel výzkumu? Jaká jsou předem daná omezení výzkumu?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Výzkumné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Procedury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Filozofické předpoklady výzkumu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Výzkumná strategie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Role výzkumníka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Procedury pro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Procedury pro nahrávání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Validační strategie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Pilotní zjištění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Předpokládaný přínos a význam / předpokládané změny, které výzkum přináší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Příloha: osnova rozhovoru (FG, plán </a:t>
            </a:r>
            <a:r>
              <a:rPr lang="cs-CZ" b="1" dirty="0" err="1"/>
              <a:t>usability</a:t>
            </a:r>
            <a:r>
              <a:rPr lang="cs-CZ" b="1" dirty="0"/>
              <a:t> testů…), rozpočet</a:t>
            </a:r>
          </a:p>
        </p:txBody>
      </p:sp>
    </p:spTree>
    <p:extLst>
      <p:ext uri="{BB962C8B-B14F-4D97-AF65-F5344CB8AC3E}">
        <p14:creationId xmlns:p14="http://schemas.microsoft.com/office/powerpoint/2010/main" val="2821261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Osnova návrhu výzkumu KVANTI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Jaký je účel výzkumu? Jaká jsou předem daná omezení výzkumu?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Teoretická perspektiva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Výzkumné otázky a hypotézy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Přehled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Metody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Typ výzkumného designu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Populace, vzorek, </a:t>
            </a:r>
            <a:r>
              <a:rPr lang="cs-CZ" dirty="0" err="1"/>
              <a:t>participanti</a:t>
            </a:r>
            <a:endParaRPr lang="cs-CZ" dirty="0"/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Analytické procedury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Výsledky pilotních výzkumů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Přílohy: osnova dotazníku/protokolu o pozorování </a:t>
            </a:r>
            <a:r>
              <a:rPr lang="cs-CZ" b="1" dirty="0" err="1"/>
              <a:t>atd</a:t>
            </a:r>
            <a:r>
              <a:rPr lang="cs-CZ" b="1" dirty="0"/>
              <a:t>…, rozpočet…</a:t>
            </a:r>
          </a:p>
        </p:txBody>
      </p:sp>
    </p:spTree>
    <p:extLst>
      <p:ext uri="{BB962C8B-B14F-4D97-AF65-F5344CB8AC3E}">
        <p14:creationId xmlns:p14="http://schemas.microsoft.com/office/powerpoint/2010/main" val="3358589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Osnova návrhu výzkumu MMR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895061"/>
            <a:ext cx="7290055" cy="441429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Uvedení do problematiky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Jaký je výzkumný problém?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 byl dříve problém zkoumán?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Nedostatky v předchozím výzkumu, zdůvodnění MMR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Kdo bude příjemcem studie? Jaké </a:t>
            </a:r>
            <a:r>
              <a:rPr lang="cs-CZ" dirty="0" err="1"/>
              <a:t>benefity</a:t>
            </a:r>
            <a:r>
              <a:rPr lang="cs-CZ" dirty="0"/>
              <a:t> to přinese?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Výzkumné </a:t>
            </a:r>
            <a:r>
              <a:rPr lang="cs-CZ" dirty="0" err="1"/>
              <a:t>otázuky</a:t>
            </a:r>
            <a:r>
              <a:rPr lang="cs-CZ" dirty="0"/>
              <a:t>/hypotézy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Filozofické základy / přehled literatury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Metody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Typ výzkumných designů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Výzvy a jak jim čelit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Vizualizace výzkumného procesu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/>
              <a:t>Kvali</a:t>
            </a:r>
            <a:r>
              <a:rPr lang="cs-CZ" dirty="0"/>
              <a:t>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err="1"/>
              <a:t>Kvanti</a:t>
            </a:r>
            <a:r>
              <a:rPr lang="cs-CZ" dirty="0"/>
              <a:t> sběr dat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 budou analyzována data?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Jak zajistíme validitu?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Výzkumníkovy „zdroje a dovednosti“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Etické aspekty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90913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informačního chování</a:t>
            </a:r>
            <a:br>
              <a:rPr lang="cs-CZ" dirty="0"/>
            </a:br>
            <a:r>
              <a:rPr lang="cs-CZ" dirty="0"/>
              <a:t>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Počátky výzkumu informačního chování – 50.-60. léta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První generace / Systémové paradigma</a:t>
            </a:r>
            <a:r>
              <a:rPr lang="cs-CZ" dirty="0"/>
              <a:t> (počátek: 50. léta)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Druhá generace / Na uživatele zaměřené paradigma</a:t>
            </a:r>
            <a:r>
              <a:rPr lang="cs-CZ" dirty="0"/>
              <a:t> (80.-90. léta)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In-</a:t>
            </a:r>
            <a:r>
              <a:rPr lang="cs-CZ" b="1" dirty="0" err="1"/>
              <a:t>Context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r>
              <a:rPr lang="cs-CZ" b="1"/>
              <a:t> </a:t>
            </a:r>
            <a:r>
              <a:rPr lang="cs-CZ"/>
              <a:t>(2000-</a:t>
            </a:r>
            <a:r>
              <a:rPr lang="cs-CZ" dirty="0"/>
              <a:t>---)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r>
              <a:rPr lang="cs-CZ" b="1" dirty="0"/>
              <a:t>Co se mění?</a:t>
            </a:r>
          </a:p>
          <a:p>
            <a:pPr lvl="1"/>
            <a:r>
              <a:rPr lang="cs-CZ" dirty="0"/>
              <a:t>Míra </a:t>
            </a:r>
            <a:r>
              <a:rPr lang="cs-CZ" dirty="0" err="1"/>
              <a:t>zobecnitelnosti</a:t>
            </a:r>
            <a:endParaRPr lang="cs-CZ" dirty="0"/>
          </a:p>
          <a:p>
            <a:pPr lvl="1"/>
            <a:r>
              <a:rPr lang="cs-CZ" dirty="0"/>
              <a:t>Povaha očekávaných výsledků (fakta vs. vhled do problematiky)</a:t>
            </a:r>
          </a:p>
          <a:p>
            <a:pPr lvl="1"/>
            <a:r>
              <a:rPr lang="cs-CZ" dirty="0"/>
              <a:t>Sledované proměnné</a:t>
            </a:r>
          </a:p>
          <a:p>
            <a:pPr lvl="1"/>
            <a:r>
              <a:rPr lang="cs-CZ" dirty="0"/>
              <a:t>Role kontextu</a:t>
            </a:r>
          </a:p>
        </p:txBody>
      </p:sp>
    </p:spTree>
    <p:extLst>
      <p:ext uri="{BB962C8B-B14F-4D97-AF65-F5344CB8AC3E}">
        <p14:creationId xmlns:p14="http://schemas.microsoft.com/office/powerpoint/2010/main" val="60418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generace / 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Výzkum orientovaný na jednotlivé úkoly, individuální využití informací, na sociodemografické charakteristiky</a:t>
            </a:r>
          </a:p>
          <a:p>
            <a:r>
              <a:rPr lang="cs-CZ" dirty="0"/>
              <a:t>Otázky typu: „Jak často je systém využívaný?“</a:t>
            </a:r>
          </a:p>
          <a:p>
            <a:r>
              <a:rPr lang="cs-CZ" dirty="0"/>
              <a:t>Představitelé:</a:t>
            </a:r>
          </a:p>
          <a:p>
            <a:pPr lvl="1"/>
            <a:r>
              <a:rPr lang="cs-CZ" dirty="0" err="1"/>
              <a:t>Paisley</a:t>
            </a:r>
            <a:r>
              <a:rPr lang="cs-CZ" dirty="0"/>
              <a:t>, W. (1968).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 and </a:t>
            </a:r>
            <a:r>
              <a:rPr lang="cs-CZ" dirty="0" err="1"/>
              <a:t>uses</a:t>
            </a:r>
            <a:r>
              <a:rPr lang="cs-CZ" dirty="0"/>
              <a:t>. In C. A. </a:t>
            </a:r>
            <a:r>
              <a:rPr lang="cs-CZ" dirty="0" err="1"/>
              <a:t>Cuadra</a:t>
            </a:r>
            <a:r>
              <a:rPr lang="cs-CZ" dirty="0"/>
              <a:t> (Ed.), </a:t>
            </a:r>
            <a:r>
              <a:rPr lang="cs-CZ" i="1" dirty="0" err="1"/>
              <a:t>Annual</a:t>
            </a:r>
            <a:r>
              <a:rPr lang="cs-CZ" i="1" dirty="0"/>
              <a:t> </a:t>
            </a:r>
            <a:r>
              <a:rPr lang="cs-CZ" i="1" dirty="0" err="1"/>
              <a:t>Review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Science and Technology,</a:t>
            </a:r>
            <a:r>
              <a:rPr lang="cs-CZ" dirty="0"/>
              <a:t> Vol, 3, pp. 1-30. Chicago: </a:t>
            </a:r>
            <a:r>
              <a:rPr lang="cs-CZ" dirty="0" err="1"/>
              <a:t>Encyclopedia</a:t>
            </a:r>
            <a:r>
              <a:rPr lang="cs-CZ" dirty="0"/>
              <a:t> </a:t>
            </a:r>
            <a:r>
              <a:rPr lang="cs-CZ" dirty="0" err="1"/>
              <a:t>Britannica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Parker</a:t>
            </a:r>
            <a:r>
              <a:rPr lang="cs-CZ" dirty="0"/>
              <a:t>, E.B., &amp; </a:t>
            </a:r>
            <a:r>
              <a:rPr lang="cs-CZ" dirty="0" err="1"/>
              <a:t>Paisley</a:t>
            </a:r>
            <a:r>
              <a:rPr lang="cs-CZ" dirty="0"/>
              <a:t>, W.J. (1966).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psychologists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interface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scientists</a:t>
            </a:r>
            <a:r>
              <a:rPr lang="cs-CZ" dirty="0"/>
              <a:t> and his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. </a:t>
            </a:r>
            <a:r>
              <a:rPr lang="cs-CZ" i="1" dirty="0" err="1"/>
              <a:t>American</a:t>
            </a:r>
            <a:r>
              <a:rPr lang="cs-CZ" i="1" dirty="0"/>
              <a:t> </a:t>
            </a:r>
            <a:r>
              <a:rPr lang="cs-CZ" i="1" dirty="0" err="1"/>
              <a:t>Psychologist</a:t>
            </a:r>
            <a:r>
              <a:rPr lang="cs-CZ" dirty="0"/>
              <a:t>, </a:t>
            </a:r>
            <a:r>
              <a:rPr lang="cs-CZ" b="1" dirty="0"/>
              <a:t>21</a:t>
            </a:r>
            <a:r>
              <a:rPr lang="cs-CZ" dirty="0"/>
              <a:t>(</a:t>
            </a:r>
            <a:r>
              <a:rPr lang="cs-CZ" dirty="0" err="1"/>
              <a:t>November</a:t>
            </a:r>
            <a:r>
              <a:rPr lang="cs-CZ" dirty="0"/>
              <a:t>), 1061-1071.</a:t>
            </a:r>
          </a:p>
          <a:p>
            <a:pPr lvl="1"/>
            <a:r>
              <a:rPr lang="en-US" dirty="0"/>
              <a:t>Bates, M. J. (1973). Review of literature relating to the identification of user groups and their needs. In C.P. Bourne, V. Rosenberg, M.J. Bates &amp; G. R. </a:t>
            </a:r>
            <a:r>
              <a:rPr lang="en-US" dirty="0" err="1"/>
              <a:t>Perolman</a:t>
            </a:r>
            <a:r>
              <a:rPr lang="en-US" dirty="0"/>
              <a:t>, </a:t>
            </a:r>
            <a:r>
              <a:rPr lang="en-US" i="1" dirty="0"/>
              <a:t>Preliminary investigation of present and potential library and information service needs. Final report</a:t>
            </a:r>
            <a:r>
              <a:rPr lang="en-US" dirty="0"/>
              <a:t> (pp. 36-68). Washington, DC: U.S. National Commission on Libraries and Information Science, February 1973. ERIC Document Reproduction Service No. ED073786.</a:t>
            </a:r>
            <a:r>
              <a:rPr lang="cs-CZ" i="1" dirty="0"/>
              <a:t> (přehledová studie)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932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generace / 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Nejčastější: studia vědců a inženýrů, dále využívání katalogů, veřejnost</a:t>
            </a:r>
          </a:p>
          <a:p>
            <a:r>
              <a:rPr lang="cs-CZ" dirty="0"/>
              <a:t>Soustředění na různé typy informačních potřeb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96" y="3630065"/>
            <a:ext cx="5730661" cy="297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3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generace / 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pokusy o zobecnění pozorování</a:t>
            </a:r>
          </a:p>
          <a:p>
            <a:endParaRPr lang="cs-CZ" dirty="0"/>
          </a:p>
          <a:p>
            <a:pPr lvl="1"/>
            <a:r>
              <a:rPr lang="cs-CZ" dirty="0"/>
              <a:t>Lidé vyhledávají informace, které jsou nejdosažitelnější</a:t>
            </a:r>
          </a:p>
          <a:p>
            <a:pPr lvl="1"/>
            <a:r>
              <a:rPr lang="cs-CZ" dirty="0"/>
              <a:t>F2F komunikace jako primární zdroj informací</a:t>
            </a:r>
          </a:p>
          <a:p>
            <a:pPr lvl="1"/>
            <a:r>
              <a:rPr lang="cs-CZ" dirty="0"/>
              <a:t>Kvantita informací nemusí být vždy pozitivní – kritická mez, poté zamezuje použitelnosti</a:t>
            </a:r>
          </a:p>
          <a:p>
            <a:pPr lvl="1"/>
            <a:r>
              <a:rPr lang="cs-CZ" dirty="0"/>
              <a:t>(…)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3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generace / Na uživatele zaměřené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Dervin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Nilan</a:t>
            </a:r>
            <a:r>
              <a:rPr lang="cs-CZ" dirty="0"/>
              <a:t> (1986)</a:t>
            </a:r>
          </a:p>
          <a:p>
            <a:r>
              <a:rPr lang="cs-CZ" dirty="0"/>
              <a:t>Studie založená na přehledu výzkumů informačního chování 1978-1986 (</a:t>
            </a:r>
            <a:r>
              <a:rPr lang="en-US" i="1" dirty="0"/>
              <a:t>ARIST review on information needs and uses literature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Systémové paradigma: </a:t>
            </a:r>
            <a:br>
              <a:rPr lang="cs-CZ" dirty="0"/>
            </a:br>
            <a:r>
              <a:rPr lang="cs-CZ" dirty="0"/>
              <a:t>„Jak veřejnost využívá knihovnu pro osobní rozvoj? Co si uživatelé žádají, co si půjčují a co čtou?“</a:t>
            </a:r>
          </a:p>
          <a:p>
            <a:r>
              <a:rPr lang="cs-CZ" dirty="0"/>
              <a:t>„Jaké bariéry zažívají senioři, kteří se učí vypořádávat se s problémy pomocí technologií?“</a:t>
            </a:r>
          </a:p>
        </p:txBody>
      </p:sp>
    </p:spTree>
    <p:extLst>
      <p:ext uri="{BB962C8B-B14F-4D97-AF65-F5344CB8AC3E}">
        <p14:creationId xmlns:p14="http://schemas.microsoft.com/office/powerpoint/2010/main" val="1771702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Systémové vs. Na uživatele zaměřené paradigma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669501"/>
              </p:ext>
            </p:extLst>
          </p:nvPr>
        </p:nvGraphicFramePr>
        <p:xfrm>
          <a:off x="768350" y="2286000"/>
          <a:ext cx="723265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6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6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User-</a:t>
                      </a:r>
                      <a:r>
                        <a:rPr lang="cs-CZ" dirty="0" err="1"/>
                        <a:t>centred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Objektivní informace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Subjektivní informace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Mechanické pojetí, pasivní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Konstruktivistické pojetí, aktivní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Formální informační systémy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Neformální komunikace, informační systémy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„Trans-</a:t>
                      </a:r>
                      <a:r>
                        <a:rPr lang="cs-CZ" dirty="0" err="1"/>
                        <a:t>situationality</a:t>
                      </a:r>
                      <a:r>
                        <a:rPr lang="cs-CZ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Situovanost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Atomistické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Holistické</a:t>
                      </a:r>
                      <a:r>
                        <a:rPr lang="cs-CZ" baseline="0" dirty="0"/>
                        <a:t> pojetí zkušenosti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Externí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Interní podmínky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Kvantitativní metodologie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Kvalitativní i kvantitativní metodologie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339844" y="6005946"/>
            <a:ext cx="14366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i="1" dirty="0" err="1"/>
              <a:t>Dervin</a:t>
            </a:r>
            <a:r>
              <a:rPr lang="cs-CZ" sz="1100" i="1" dirty="0"/>
              <a:t> </a:t>
            </a:r>
            <a:r>
              <a:rPr lang="en-US" sz="1100" i="1" dirty="0"/>
              <a:t>&amp;</a:t>
            </a:r>
            <a:r>
              <a:rPr lang="cs-CZ" sz="1100" i="1" dirty="0"/>
              <a:t> </a:t>
            </a:r>
            <a:r>
              <a:rPr lang="cs-CZ" sz="1100" i="1" dirty="0" err="1"/>
              <a:t>Nilan</a:t>
            </a:r>
            <a:r>
              <a:rPr lang="cs-CZ" sz="1100" i="1" dirty="0"/>
              <a:t> (1986)</a:t>
            </a:r>
          </a:p>
        </p:txBody>
      </p:sp>
    </p:spTree>
    <p:extLst>
      <p:ext uri="{BB962C8B-B14F-4D97-AF65-F5344CB8AC3E}">
        <p14:creationId xmlns:p14="http://schemas.microsoft.com/office/powerpoint/2010/main" val="1417228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1374</Words>
  <Application>Microsoft Office PowerPoint</Application>
  <PresentationFormat>Předvádění na obrazovce (4:3)</PresentationFormat>
  <Paragraphs>280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Tw Cen MT</vt:lpstr>
      <vt:lpstr>Tw Cen MT Condensed</vt:lpstr>
      <vt:lpstr>Wingdings</vt:lpstr>
      <vt:lpstr>Wingdings 3</vt:lpstr>
      <vt:lpstr>Integrál</vt:lpstr>
      <vt:lpstr>Metody pro výzkum informačního chování</vt:lpstr>
      <vt:lpstr>Co analyzujeme?</vt:lpstr>
      <vt:lpstr>Co analyzujeme?</vt:lpstr>
      <vt:lpstr>Výzkum informačního chování historie</vt:lpstr>
      <vt:lpstr>První generace / Systémové paradigma</vt:lpstr>
      <vt:lpstr>První generace / Systémové paradigma</vt:lpstr>
      <vt:lpstr>První generace / Systémové paradigma</vt:lpstr>
      <vt:lpstr>Druhá generace / Na uživatele zaměřené paradigma</vt:lpstr>
      <vt:lpstr>Systémové vs. Na uživatele zaměřené paradigma</vt:lpstr>
      <vt:lpstr>Systémové vs. Na uživatele zaměřené paradigma</vt:lpstr>
      <vt:lpstr>Kognitivní přístup</vt:lpstr>
      <vt:lpstr>Kognitivní přístup</vt:lpstr>
      <vt:lpstr>Systémové vs. Na uživatele zaměřené paradigma</vt:lpstr>
      <vt:lpstr>Zaměření na KOntext</vt:lpstr>
      <vt:lpstr>Konceptualizace výzkumu kontextu (Paisley, 1968)</vt:lpstr>
      <vt:lpstr>Kognitivní a sociálně konstruktivistický pohled*</vt:lpstr>
      <vt:lpstr>In context research</vt:lpstr>
      <vt:lpstr>Kontext:  Praktiky, úkoly, situace</vt:lpstr>
      <vt:lpstr>„In-context research“</vt:lpstr>
      <vt:lpstr>Metody pro sběr dat</vt:lpstr>
      <vt:lpstr>Rozhodování o metodě</vt:lpstr>
      <vt:lpstr>Prezentace aplikace PowerPoint</vt:lpstr>
      <vt:lpstr>Prezentace aplikace PowerPoint</vt:lpstr>
      <vt:lpstr>Prezentace aplikace PowerPoint</vt:lpstr>
      <vt:lpstr>Metody pro sběr dat</vt:lpstr>
      <vt:lpstr>Metody pro sběr dat</vt:lpstr>
      <vt:lpstr>Metody pro sběr dat</vt:lpstr>
      <vt:lpstr>Metody pro analýzu</vt:lpstr>
      <vt:lpstr>Aktivita: návrh výzkumných otázek</vt:lpstr>
      <vt:lpstr>Úkol č. 2</vt:lpstr>
      <vt:lpstr>Osnova návrhu výzkumu KVALI</vt:lpstr>
      <vt:lpstr>Osnova návrhu výzkumu KVANTI</vt:lpstr>
      <vt:lpstr>Osnova návrhu výzkumu MMR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pro výzkum informačního chování</dc:title>
  <dc:creator>Ladislava Z. Suchá</dc:creator>
  <cp:lastModifiedBy>ladka.sucha@gmail.com</cp:lastModifiedBy>
  <cp:revision>39</cp:revision>
  <dcterms:created xsi:type="dcterms:W3CDTF">2015-03-06T03:33:32Z</dcterms:created>
  <dcterms:modified xsi:type="dcterms:W3CDTF">2016-10-15T11:26:10Z</dcterms:modified>
</cp:coreProperties>
</file>