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124" r:id="rId1"/>
    <p:sldMasterId id="2147489136" r:id="rId2"/>
    <p:sldMasterId id="2147489149" r:id="rId3"/>
    <p:sldMasterId id="2147489161" r:id="rId4"/>
    <p:sldMasterId id="2147489173" r:id="rId5"/>
    <p:sldMasterId id="2147489185" r:id="rId6"/>
    <p:sldMasterId id="2147489197" r:id="rId7"/>
    <p:sldMasterId id="2147489209" r:id="rId8"/>
  </p:sldMasterIdLst>
  <p:sldIdLst>
    <p:sldId id="338" r:id="rId9"/>
    <p:sldId id="371" r:id="rId10"/>
    <p:sldId id="303" r:id="rId11"/>
    <p:sldId id="361" r:id="rId12"/>
    <p:sldId id="307" r:id="rId13"/>
    <p:sldId id="259" r:id="rId14"/>
    <p:sldId id="325" r:id="rId15"/>
    <p:sldId id="308" r:id="rId16"/>
    <p:sldId id="364" r:id="rId17"/>
    <p:sldId id="365" r:id="rId18"/>
    <p:sldId id="394" r:id="rId19"/>
    <p:sldId id="393" r:id="rId20"/>
    <p:sldId id="326" r:id="rId21"/>
    <p:sldId id="317" r:id="rId22"/>
    <p:sldId id="328" r:id="rId23"/>
    <p:sldId id="391" r:id="rId24"/>
    <p:sldId id="392" r:id="rId25"/>
    <p:sldId id="362" r:id="rId26"/>
    <p:sldId id="372" r:id="rId27"/>
    <p:sldId id="388" r:id="rId28"/>
    <p:sldId id="374" r:id="rId29"/>
    <p:sldId id="373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9" r:id="rId38"/>
    <p:sldId id="367" r:id="rId39"/>
    <p:sldId id="332" r:id="rId40"/>
    <p:sldId id="311" r:id="rId41"/>
    <p:sldId id="322" r:id="rId42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115" d="100"/>
          <a:sy n="115" d="100"/>
        </p:scale>
        <p:origin x="15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kern="12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9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19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9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12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7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8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31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Nadpis 7172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lvl="0"/>
            <a:r>
              <a:rPr lang="en-US" altLang="en-US" dirty="0"/>
              <a:t>Klepnutím lze upravit styl předlohy nadpisů.</a:t>
            </a:r>
          </a:p>
        </p:txBody>
      </p:sp>
      <p:sp>
        <p:nvSpPr>
          <p:cNvPr id="7174" name="Zástupný symbol pro text 7173"/>
          <p:cNvSpPr>
            <a:spLocks noGrp="1"/>
          </p:cNvSpPr>
          <p:nvPr>
            <p:ph type="body" idx="1"/>
          </p:nvPr>
        </p:nvSpPr>
        <p:spPr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 anchorCtr="0"/>
          <a:lstStyle/>
          <a:p>
            <a:pPr lvl="0"/>
            <a:r>
              <a:rPr lang="en-US" altLang="en-US" dirty="0"/>
              <a:t>Klepnutím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7175" name="Zástupný symbol pro zápatí 7174"/>
          <p:cNvSpPr>
            <a:spLocks noGrp="1"/>
          </p:cNvSpPr>
          <p:nvPr>
            <p:ph type="ftr" sz="quarter" idx="3"/>
          </p:nvPr>
        </p:nvSpPr>
        <p:spPr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r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</a:p>
        </p:txBody>
      </p:sp>
      <p:sp>
        <p:nvSpPr>
          <p:cNvPr id="7176" name="Zástupný symbol pro číslo snímku 71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algn="r"/>
            <a:fld id="{12FF1C42-D199-4080-1509-587298610EC3}" type="slidenum"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BFD6-00E6-4791-98DD-CE41E9E8D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917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9A2E-738A-41A0-8910-D19E65F07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10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E48C-A465-4215-8642-5DF0FC867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4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EF7A-6851-479C-B463-447C71735F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9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90A-B68B-43C8-942B-0F06FDA45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4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2EE3-8E0A-4A41-8F3C-E254DB7EB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7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D549-A900-4634-B902-5ABAD77B2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F96D-15E7-4900-BFB3-859AA520F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01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1BFD-8DDF-45FB-A8FB-F275C0F05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58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49B1-FB68-4402-872D-69B1291A6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95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E82D-8943-4213-905D-EE5AAB869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339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EE4D-D3D8-4169-B41A-1BB341F22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96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C11D-66E5-4E7C-9C9B-7B6031B20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65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179C-4A83-4677-A339-E13955E21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32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2469-6058-476B-AC07-BDA656B8E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9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BC8F-C0D0-41C8-A316-C70FE548A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97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2FF5-D594-4698-9DFB-CBD8C6145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3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E173-94FF-4883-9F12-6D793006A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92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2F06-C5CE-49FA-8F91-C2BE2A256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754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8EA3-55C2-4AB5-92BB-215825E332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44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A1FC-2BAE-40E4-AED9-5A0F1C5EA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19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EFD12-B88F-4148-8C8E-FB61675A8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1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06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58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133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374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049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2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117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3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489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29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907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BD20-0C77-44A0-B6A2-F2AB49C72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081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D3C-6BA8-4EA6-AAE9-46CEE48DE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577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429E-623B-4B2D-B067-68FFA0B81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6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27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A59A-E2A7-4BDB-A36A-EDF98B921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06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8295-A4A7-49FA-9AE6-58E4029A95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540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918-BDFC-4B49-A209-B60089B72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86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6479-4297-40A6-BB48-EE1D79798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57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B6A7-1ECE-4DC3-9EC3-41AAF7505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666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55DC-ED64-4185-AB25-5A30B53C2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070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64F0-D134-4254-ADA2-CA53274FDE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723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DE3D-E1A7-4B59-AE2C-E85DFAF7D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475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 kern="12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41AF-9826-4772-B0AB-502EA81D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9888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FFDC-1236-4DE3-9687-9BFD55A6D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1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118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3F242-8DCE-43FB-818E-F2EA920C70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076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29E1-B065-486A-A42D-ECB4CDB57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3123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C9AB-2802-4C27-BB25-B60A715C8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591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C5D2-B816-4B4E-86F7-A01584E81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7445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BDB6-9BA6-4F06-BE6F-E34255CCB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8422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93A-7309-4728-83B4-0D6924C256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7375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4E5D-4261-4469-BEAA-1A0C77FCBC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22075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864D-DD50-46F4-A7D2-4A20758B00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1660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695D-6DB4-49D1-8F08-AD0938784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37185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900">
                <a:solidFill>
                  <a:srgbClr val="969696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900" smtClean="0">
                <a:solidFill>
                  <a:srgbClr val="969696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36BFEF-E63E-44B5-93B8-4502E20F92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0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2456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9683269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1B2BD7-7381-4940-B209-8C6188619A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7598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78CB8F-9D38-498A-B92A-1083626559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176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D22820-CAF2-4C2D-BB3F-EE5493828B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877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 eaLnBrk="1" hangingPunct="1">
              <a:defRPr/>
            </a:pPr>
            <a:r>
              <a:rPr lang="cs-CZ" kern="1200" smtClean="0">
                <a:ea typeface="+mn-ea"/>
                <a:cs typeface="Arial" charset="0"/>
              </a:rPr>
              <a:t>Název prezentace v zápatí</a:t>
            </a:r>
            <a:endParaRPr lang="cs-CZ" kern="1200">
              <a:ea typeface="+mn-ea"/>
              <a:cs typeface="Arial" charset="0"/>
            </a:endParaRP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 smtClean="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00842"/>
      </p:ext>
    </p:extLst>
  </p:cSld>
  <p:clrMapOvr>
    <a:masterClrMapping/>
  </p:clrMapOvr>
  <p:hf hd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261134-829A-4271-AC46-3A56CC41FF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17576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EE3C12-D3B4-4BB7-9BFA-5D28B53CE6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0435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89F2F0-201E-4B88-B32A-187539A815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100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7210BF-7424-4674-B095-D9E0D7A30F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7900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4C1EC-2F53-4F1D-9E79-3976D9293D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4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5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kern="12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cs-CZ" kern="1200">
                <a:ea typeface="+mn-ea"/>
                <a:cs typeface="Arial" charset="0"/>
              </a:rPr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84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25" r:id="rId1"/>
    <p:sldLayoutId id="2147489126" r:id="rId2"/>
    <p:sldLayoutId id="2147489127" r:id="rId3"/>
    <p:sldLayoutId id="2147489128" r:id="rId4"/>
    <p:sldLayoutId id="2147489129" r:id="rId5"/>
    <p:sldLayoutId id="2147489130" r:id="rId6"/>
    <p:sldLayoutId id="2147489131" r:id="rId7"/>
    <p:sldLayoutId id="2147489132" r:id="rId8"/>
    <p:sldLayoutId id="2147489133" r:id="rId9"/>
    <p:sldLayoutId id="2147489134" r:id="rId10"/>
    <p:sldLayoutId id="21474891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altLang="en-US" sz="120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37" r:id="rId1"/>
    <p:sldLayoutId id="2147489138" r:id="rId2"/>
    <p:sldLayoutId id="2147489139" r:id="rId3"/>
    <p:sldLayoutId id="2147489140" r:id="rId4"/>
    <p:sldLayoutId id="2147489141" r:id="rId5"/>
    <p:sldLayoutId id="2147489142" r:id="rId6"/>
    <p:sldLayoutId id="2147489143" r:id="rId7"/>
    <p:sldLayoutId id="2147489144" r:id="rId8"/>
    <p:sldLayoutId id="2147489145" r:id="rId9"/>
    <p:sldLayoutId id="2147489146" r:id="rId10"/>
    <p:sldLayoutId id="2147489147" r:id="rId11"/>
    <p:sldLayoutId id="214748914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DF21D0-5CE0-42DA-B8A0-5A3957EB57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50" r:id="rId1"/>
    <p:sldLayoutId id="2147489151" r:id="rId2"/>
    <p:sldLayoutId id="2147489152" r:id="rId3"/>
    <p:sldLayoutId id="2147489153" r:id="rId4"/>
    <p:sldLayoutId id="2147489154" r:id="rId5"/>
    <p:sldLayoutId id="2147489155" r:id="rId6"/>
    <p:sldLayoutId id="2147489156" r:id="rId7"/>
    <p:sldLayoutId id="2147489157" r:id="rId8"/>
    <p:sldLayoutId id="2147489158" r:id="rId9"/>
    <p:sldLayoutId id="2147489159" r:id="rId10"/>
    <p:sldLayoutId id="21474891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1F6E153-B8BF-4EB2-8E1A-9356A9BE3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62" r:id="rId1"/>
    <p:sldLayoutId id="2147489163" r:id="rId2"/>
    <p:sldLayoutId id="2147489164" r:id="rId3"/>
    <p:sldLayoutId id="2147489165" r:id="rId4"/>
    <p:sldLayoutId id="2147489166" r:id="rId5"/>
    <p:sldLayoutId id="2147489167" r:id="rId6"/>
    <p:sldLayoutId id="2147489168" r:id="rId7"/>
    <p:sldLayoutId id="2147489169" r:id="rId8"/>
    <p:sldLayoutId id="2147489170" r:id="rId9"/>
    <p:sldLayoutId id="2147489171" r:id="rId10"/>
    <p:sldLayoutId id="214748917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4D93308F-4FCE-4B7A-B8A8-2CDC8C70B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74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CC14918-EB72-419C-96B3-C7D70A94C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86" r:id="rId1"/>
    <p:sldLayoutId id="2147489187" r:id="rId2"/>
    <p:sldLayoutId id="2147489188" r:id="rId3"/>
    <p:sldLayoutId id="2147489189" r:id="rId4"/>
    <p:sldLayoutId id="2147489190" r:id="rId5"/>
    <p:sldLayoutId id="2147489191" r:id="rId6"/>
    <p:sldLayoutId id="2147489192" r:id="rId7"/>
    <p:sldLayoutId id="2147489193" r:id="rId8"/>
    <p:sldLayoutId id="2147489194" r:id="rId9"/>
    <p:sldLayoutId id="2147489195" r:id="rId10"/>
    <p:sldLayoutId id="21474891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 kern="12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 kern="1200">
              <a:ea typeface="+mn-ea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68AAB-AA5E-4904-AA7F-23AC340085D0}" type="slidenum">
              <a:rPr lang="cs-CZ" altLang="cs-CZ" kern="1200"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cs-CZ" altLang="cs-CZ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98" r:id="rId1"/>
    <p:sldLayoutId id="2147489199" r:id="rId2"/>
    <p:sldLayoutId id="2147489200" r:id="rId3"/>
    <p:sldLayoutId id="2147489201" r:id="rId4"/>
    <p:sldLayoutId id="2147489202" r:id="rId5"/>
    <p:sldLayoutId id="2147489203" r:id="rId6"/>
    <p:sldLayoutId id="2147489204" r:id="rId7"/>
    <p:sldLayoutId id="2147489205" r:id="rId8"/>
    <p:sldLayoutId id="2147489206" r:id="rId9"/>
    <p:sldLayoutId id="2147489207" r:id="rId10"/>
    <p:sldLayoutId id="21474892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 eaLnBrk="1" hangingPunct="1">
              <a:defRPr/>
            </a:pPr>
            <a:r>
              <a:rPr lang="cs-CZ" kern="1200" smtClean="0">
                <a:ea typeface="+mn-ea"/>
                <a:cs typeface="Arial" charset="0"/>
              </a:rPr>
              <a:t>Název prezentace v zápatí</a:t>
            </a:r>
            <a:endParaRPr lang="cs-CZ" kern="1200">
              <a:ea typeface="+mn-ea"/>
              <a:cs typeface="Arial" charset="0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 smtClean="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210" r:id="rId1"/>
    <p:sldLayoutId id="2147489211" r:id="rId2"/>
    <p:sldLayoutId id="2147489212" r:id="rId3"/>
    <p:sldLayoutId id="2147489213" r:id="rId4"/>
    <p:sldLayoutId id="2147489214" r:id="rId5"/>
    <p:sldLayoutId id="2147489215" r:id="rId6"/>
    <p:sldLayoutId id="2147489216" r:id="rId7"/>
    <p:sldLayoutId id="2147489217" r:id="rId8"/>
    <p:sldLayoutId id="2147489218" r:id="rId9"/>
    <p:sldLayoutId id="2147489219" r:id="rId10"/>
    <p:sldLayoutId id="214748922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287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287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287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287D"/>
          </a:solidFill>
          <a:latin typeface="Arial" panose="020B0604020202020204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5588" indent="-25558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2725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855663" indent="-16986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3pPr>
      <a:lvl4pPr marL="1198563" indent="-169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1500">
          <a:solidFill>
            <a:schemeClr val="tx1"/>
          </a:solidFill>
          <a:latin typeface="+mn-lt"/>
        </a:defRPr>
      </a:lvl4pPr>
      <a:lvl5pPr marL="1541463" indent="-1698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dstest.cz/data/toc.html" TargetMode="External"/><Relationship Id="rId2" Type="http://schemas.openxmlformats.org/officeDocument/2006/relationships/hyperlink" Target="http://www.datoveschranky.info/" TargetMode="External"/><Relationship Id="rId1" Type="http://schemas.openxmlformats.org/officeDocument/2006/relationships/slideLayout" Target="../slideLayouts/slideLayout80.xml"/><Relationship Id="rId6" Type="http://schemas.openxmlformats.org/officeDocument/2006/relationships/hyperlink" Target="http://cedr.mfcr.cz/" TargetMode="External"/><Relationship Id="rId5" Type="http://schemas.openxmlformats.org/officeDocument/2006/relationships/hyperlink" Target="http://www.psp.cz/sqw/sntisk.sqw" TargetMode="External"/><Relationship Id="rId4" Type="http://schemas.openxmlformats.org/officeDocument/2006/relationships/hyperlink" Target="https://apps.odok.cz/kp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oj/direct-access.html" TargetMode="External"/><Relationship Id="rId2" Type="http://schemas.openxmlformats.org/officeDocument/2006/relationships/hyperlink" Target="http://www.vestnikverejnychzakazek.cz/" TargetMode="External"/><Relationship Id="rId1" Type="http://schemas.openxmlformats.org/officeDocument/2006/relationships/slideLayout" Target="../slideLayouts/slideLayout80.xml"/><Relationship Id="rId4" Type="http://schemas.openxmlformats.org/officeDocument/2006/relationships/hyperlink" Target="http://zakazky.muni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lkeopatovice.cz/" TargetMode="External"/><Relationship Id="rId7" Type="http://schemas.openxmlformats.org/officeDocument/2006/relationships/hyperlink" Target="https://joinup.ec.europa.eu/" TargetMode="External"/><Relationship Id="rId2" Type="http://schemas.openxmlformats.org/officeDocument/2006/relationships/hyperlink" Target="https://www.youtube.com/results?search_query=zased%C3%A1n%C3%AD+zastupitelstva" TargetMode="External"/><Relationship Id="rId1" Type="http://schemas.openxmlformats.org/officeDocument/2006/relationships/slideLayout" Target="../slideLayouts/slideLayout80.xml"/><Relationship Id="rId6" Type="http://schemas.openxmlformats.org/officeDocument/2006/relationships/hyperlink" Target="http://damenavas.brno.cz/" TargetMode="External"/><Relationship Id="rId5" Type="http://schemas.openxmlformats.org/officeDocument/2006/relationships/hyperlink" Target="https://otevreno.nmnm.cz/" TargetMode="External"/><Relationship Id="rId4" Type="http://schemas.openxmlformats.org/officeDocument/2006/relationships/hyperlink" Target="http://www.praha.eu/jnp/cz/index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vs.cz/" TargetMode="External"/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file/17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documents.site44.com/mv-strategickyramecegov2014/export_rack9gab62u2_a_MPR.zip" TargetMode="External"/><Relationship Id="rId1" Type="http://schemas.openxmlformats.org/officeDocument/2006/relationships/slideLayout" Target="../slideLayouts/slideLayout8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upce.cz/assets/partnerstvi-pro-otevrene-vladnuti/otevrena-data/Metodika_Publ_OpenData_verze_1_0.pdf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80.xml"/><Relationship Id="rId4" Type="http://schemas.openxmlformats.org/officeDocument/2006/relationships/hyperlink" Target="http://opendata.gov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8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urovoc.europa.eu/drupal/?q=cs" TargetMode="External"/><Relationship Id="rId2" Type="http://schemas.openxmlformats.org/officeDocument/2006/relationships/hyperlink" Target="Publicdata.eu" TargetMode="External"/><Relationship Id="rId1" Type="http://schemas.openxmlformats.org/officeDocument/2006/relationships/slideLayout" Target="../slideLayouts/slideLayout80.xml"/><Relationship Id="rId4" Type="http://schemas.openxmlformats.org/officeDocument/2006/relationships/hyperlink" Target="http://apl.czso.cz/iSMS/en/klasstru.jsp?kodcis=80004&amp;cisjaz=203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definition.org/licenses/" TargetMode="External"/><Relationship Id="rId1" Type="http://schemas.openxmlformats.org/officeDocument/2006/relationships/slideLayout" Target="../slideLayouts/slideLayout8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sode.eu/" TargetMode="External"/><Relationship Id="rId7" Type="http://schemas.openxmlformats.org/officeDocument/2006/relationships/hyperlink" Target="http://www.otevrenadata.cz/soutez/" TargetMode="External"/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80.xml"/><Relationship Id="rId6" Type="http://schemas.openxmlformats.org/officeDocument/2006/relationships/hyperlink" Target="http://www.otevrenadata.cz/hackathon/" TargetMode="External"/><Relationship Id="rId5" Type="http://schemas.openxmlformats.org/officeDocument/2006/relationships/hyperlink" Target="http://www.opendata.cz/" TargetMode="External"/><Relationship Id="rId4" Type="http://schemas.openxmlformats.org/officeDocument/2006/relationships/hyperlink" Target="http://www.otevrenadata.cz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metodika-publ-opendata-verze-1-0-pdf.aspx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80.xml"/><Relationship Id="rId4" Type="http://schemas.openxmlformats.org/officeDocument/2006/relationships/hyperlink" Target="http://www.mvcr.cz/clanek/ministerstvo-vnitra-predstavilo-klaudii-novy-symbol-egovernmentu.aspx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" TargetMode="External"/><Relationship Id="rId1" Type="http://schemas.openxmlformats.org/officeDocument/2006/relationships/slideLayout" Target="../slideLayouts/slideLayout8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strategicky-ramec-narodniho-cloud-computingu-egc-cr.pd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point.cz/public/verejnost/sluzby/" TargetMode="External"/><Relationship Id="rId2" Type="http://schemas.openxmlformats.org/officeDocument/2006/relationships/hyperlink" Target="http://www.czechpoint.cz/web/?q=node/488" TargetMode="External"/><Relationship Id="rId1" Type="http://schemas.openxmlformats.org/officeDocument/2006/relationships/slideLayout" Target="../slideLayouts/slideLayout80.xml"/><Relationship Id="rId4" Type="http://schemas.openxmlformats.org/officeDocument/2006/relationships/hyperlink" Target="http://www.czechpoint.cz/web/?q=node/2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itutpraha.cz/" TargetMode="External"/><Relationship Id="rId1" Type="http://schemas.openxmlformats.org/officeDocument/2006/relationships/slideLayout" Target="../slideLayouts/slideLayout8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kdejsme.cz" TargetMode="External"/><Relationship Id="rId3" Type="http://schemas.openxmlformats.org/officeDocument/2006/relationships/hyperlink" Target="http://www.czechpoint.cz/" TargetMode="External"/><Relationship Id="rId7" Type="http://schemas.openxmlformats.org/officeDocument/2006/relationships/hyperlink" Target="http://www.mvcr.cz/statistiky.aspx" TargetMode="External"/><Relationship Id="rId12" Type="http://schemas.openxmlformats.org/officeDocument/2006/relationships/hyperlink" Target="https://www.sluzby-isvs.cz/ISoISVS/" TargetMode="External"/><Relationship Id="rId2" Type="http://schemas.openxmlformats.org/officeDocument/2006/relationships/hyperlink" Target="portal.gov.cz" TargetMode="External"/><Relationship Id="rId1" Type="http://schemas.openxmlformats.org/officeDocument/2006/relationships/slideLayout" Target="../slideLayouts/slideLayout80.xml"/><Relationship Id="rId6" Type="http://schemas.openxmlformats.org/officeDocument/2006/relationships/hyperlink" Target="http://www.cuzk.cz/" TargetMode="External"/><Relationship Id="rId11" Type="http://schemas.openxmlformats.org/officeDocument/2006/relationships/hyperlink" Target="https://www.sluzby-isvs.cz/ISDP/" TargetMode="External"/><Relationship Id="rId5" Type="http://schemas.openxmlformats.org/officeDocument/2006/relationships/hyperlink" Target="http://www.czso.cz/" TargetMode="External"/><Relationship Id="rId10" Type="http://schemas.openxmlformats.org/officeDocument/2006/relationships/hyperlink" Target="http://seznam.gov.cz/ovm/welcome.do" TargetMode="External"/><Relationship Id="rId4" Type="http://schemas.openxmlformats.org/officeDocument/2006/relationships/hyperlink" Target="http://wwwinfo.mfcr.cz/ares/" TargetMode="External"/><Relationship Id="rId9" Type="http://schemas.openxmlformats.org/officeDocument/2006/relationships/hyperlink" Target="https://www.mkcr.cz/literatura-a-knihovny-112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IS VS a otevřená data, e-zadávání veřejných zakázek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400" dirty="0"/>
              <a:t>Podzim 2017</a:t>
            </a:r>
          </a:p>
        </p:txBody>
      </p:sp>
    </p:spTree>
    <p:extLst>
      <p:ext uri="{BB962C8B-B14F-4D97-AF65-F5344CB8AC3E}">
        <p14:creationId xmlns:p14="http://schemas.microsoft.com/office/powerpoint/2010/main" val="186037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286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 VS – pro instituce nejen VS a občany</a:t>
            </a:r>
            <a:endParaRPr lang="en-US" altLang="en-US" dirty="0"/>
          </a:p>
        </p:txBody>
      </p:sp>
      <p:sp>
        <p:nvSpPr>
          <p:cNvPr id="28675" name="Zástupný symbol pro obsah 286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hlinkClick r:id="rId2"/>
              </a:rPr>
              <a:t>Datové</a:t>
            </a:r>
            <a:r>
              <a:rPr lang="en-US" altLang="en-US" dirty="0">
                <a:hlinkClick r:id="rId2"/>
              </a:rPr>
              <a:t> </a:t>
            </a:r>
            <a:r>
              <a:rPr lang="en-US" altLang="en-US" dirty="0" err="1">
                <a:hlinkClick r:id="rId2"/>
              </a:rPr>
              <a:t>schránky</a:t>
            </a:r>
            <a:r>
              <a:rPr lang="en-US" altLang="en-US" dirty="0"/>
              <a:t> – </a:t>
            </a:r>
            <a:r>
              <a:rPr lang="cs-CZ" altLang="en-US" dirty="0"/>
              <a:t>příště</a:t>
            </a:r>
            <a:r>
              <a:rPr lang="en-US" altLang="en-US" dirty="0"/>
              <a:t>; </a:t>
            </a:r>
            <a:r>
              <a:rPr lang="en-US" altLang="en-US" dirty="0" err="1"/>
              <a:t>Jak</a:t>
            </a:r>
            <a:r>
              <a:rPr lang="en-US" altLang="en-US" dirty="0"/>
              <a:t> se </a:t>
            </a:r>
            <a:r>
              <a:rPr lang="en-US" altLang="en-US" dirty="0" err="1"/>
              <a:t>líbí</a:t>
            </a:r>
            <a:r>
              <a:rPr lang="en-US" altLang="en-US" dirty="0"/>
              <a:t>? A co „</a:t>
            </a:r>
            <a:r>
              <a:rPr lang="en-US" altLang="en-US" dirty="0" err="1">
                <a:hlinkClick r:id="rId3"/>
              </a:rPr>
              <a:t>webová</a:t>
            </a:r>
            <a:r>
              <a:rPr lang="en-US" altLang="en-US" dirty="0">
                <a:hlinkClick r:id="rId3"/>
              </a:rPr>
              <a:t> </a:t>
            </a:r>
            <a:r>
              <a:rPr lang="en-US" altLang="en-US" dirty="0" err="1">
                <a:hlinkClick r:id="rId3"/>
              </a:rPr>
              <a:t>aplikace</a:t>
            </a:r>
            <a:r>
              <a:rPr lang="en-US" altLang="en-US" dirty="0"/>
              <a:t>, </a:t>
            </a:r>
            <a:r>
              <a:rPr lang="en-US" altLang="en-US" dirty="0" err="1"/>
              <a:t>která</a:t>
            </a:r>
            <a:r>
              <a:rPr lang="en-US" altLang="en-US" dirty="0"/>
              <a:t> </a:t>
            </a:r>
            <a:r>
              <a:rPr lang="en-US" altLang="en-US" dirty="0" err="1"/>
              <a:t>umožňuje</a:t>
            </a:r>
            <a:r>
              <a:rPr lang="en-US" altLang="en-US" dirty="0"/>
              <a:t> </a:t>
            </a:r>
            <a:r>
              <a:rPr lang="en-US" altLang="en-US" dirty="0" err="1"/>
              <a:t>interaktivním</a:t>
            </a:r>
            <a:r>
              <a:rPr lang="en-US" altLang="en-US" dirty="0"/>
              <a:t> </a:t>
            </a:r>
            <a:r>
              <a:rPr lang="en-US" altLang="en-US" dirty="0" err="1"/>
              <a:t>způsobem</a:t>
            </a:r>
            <a:r>
              <a:rPr lang="en-US" altLang="en-US" dirty="0"/>
              <a:t> </a:t>
            </a:r>
            <a:r>
              <a:rPr lang="en-US" altLang="en-US" dirty="0" err="1"/>
              <a:t>seznámení</a:t>
            </a:r>
            <a:r>
              <a:rPr lang="en-US" altLang="en-US" dirty="0"/>
              <a:t> s </a:t>
            </a:r>
            <a:r>
              <a:rPr lang="en-US" altLang="en-US" dirty="0" err="1"/>
              <a:t>funkcemi</a:t>
            </a:r>
            <a:r>
              <a:rPr lang="en-US" altLang="en-US" dirty="0"/>
              <a:t> a </a:t>
            </a:r>
            <a:r>
              <a:rPr lang="en-US" altLang="en-US" dirty="0" err="1"/>
              <a:t>uživatelským</a:t>
            </a:r>
            <a:r>
              <a:rPr lang="en-US" altLang="en-US" dirty="0"/>
              <a:t> </a:t>
            </a:r>
            <a:r>
              <a:rPr lang="en-US" altLang="en-US" dirty="0" err="1"/>
              <a:t>rozhraním</a:t>
            </a:r>
            <a:r>
              <a:rPr lang="en-US" altLang="en-US" dirty="0"/>
              <a:t> </a:t>
            </a:r>
            <a:r>
              <a:rPr lang="en-US" altLang="en-US" dirty="0" err="1"/>
              <a:t>webového</a:t>
            </a:r>
            <a:r>
              <a:rPr lang="en-US" altLang="en-US" dirty="0"/>
              <a:t> </a:t>
            </a:r>
            <a:r>
              <a:rPr lang="en-US" altLang="en-US" dirty="0" err="1"/>
              <a:t>portálu</a:t>
            </a:r>
            <a:r>
              <a:rPr lang="en-US" altLang="en-US" dirty="0"/>
              <a:t> </a:t>
            </a:r>
            <a:r>
              <a:rPr lang="en-US" altLang="en-US" dirty="0" err="1"/>
              <a:t>datových</a:t>
            </a:r>
            <a:r>
              <a:rPr lang="en-US" altLang="en-US" dirty="0"/>
              <a:t> </a:t>
            </a:r>
            <a:r>
              <a:rPr lang="en-US" altLang="en-US" dirty="0" err="1"/>
              <a:t>schránek</a:t>
            </a:r>
            <a:r>
              <a:rPr lang="en-US" altLang="en-US" dirty="0"/>
              <a:t>“?</a:t>
            </a:r>
          </a:p>
          <a:p>
            <a:pPr algn="just"/>
            <a:r>
              <a:rPr lang="en-US" altLang="en-US" dirty="0" err="1">
                <a:hlinkClick r:id="rId4"/>
              </a:rPr>
              <a:t>Knihovna</a:t>
            </a:r>
            <a:r>
              <a:rPr lang="en-US" altLang="en-US" dirty="0">
                <a:hlinkClick r:id="rId4"/>
              </a:rPr>
              <a:t> </a:t>
            </a:r>
            <a:r>
              <a:rPr lang="en-US" altLang="en-US" dirty="0" err="1">
                <a:hlinkClick r:id="rId4"/>
              </a:rPr>
              <a:t>připravované</a:t>
            </a:r>
            <a:r>
              <a:rPr lang="en-US" altLang="en-US" dirty="0">
                <a:hlinkClick r:id="rId4"/>
              </a:rPr>
              <a:t> </a:t>
            </a:r>
            <a:r>
              <a:rPr lang="en-US" altLang="en-US" dirty="0" err="1">
                <a:hlinkClick r:id="rId4"/>
              </a:rPr>
              <a:t>legislativy</a:t>
            </a:r>
            <a:endParaRPr lang="en-US" altLang="en-US" dirty="0">
              <a:hlinkClick r:id="rId4"/>
            </a:endParaRPr>
          </a:p>
          <a:p>
            <a:r>
              <a:rPr lang="en-US" altLang="en-US" dirty="0" err="1"/>
              <a:t>Poslanecká</a:t>
            </a:r>
            <a:r>
              <a:rPr lang="en-US" altLang="en-US" dirty="0"/>
              <a:t> </a:t>
            </a:r>
            <a:r>
              <a:rPr lang="en-US" altLang="en-US" dirty="0" err="1"/>
              <a:t>sněmovna</a:t>
            </a:r>
            <a:r>
              <a:rPr lang="en-US" altLang="en-US" dirty="0"/>
              <a:t> – </a:t>
            </a:r>
            <a:r>
              <a:rPr lang="en-US" altLang="en-US" dirty="0" err="1"/>
              <a:t>dokumenty</a:t>
            </a:r>
            <a:r>
              <a:rPr lang="en-US" altLang="en-US" dirty="0"/>
              <a:t> – </a:t>
            </a:r>
            <a:r>
              <a:rPr lang="en-US" altLang="en-US" dirty="0" err="1">
                <a:hlinkClick r:id="rId5"/>
              </a:rPr>
              <a:t>sněmovní</a:t>
            </a:r>
            <a:r>
              <a:rPr lang="en-US" altLang="en-US" dirty="0">
                <a:hlinkClick r:id="rId5"/>
              </a:rPr>
              <a:t> </a:t>
            </a:r>
            <a:r>
              <a:rPr lang="en-US" altLang="en-US" dirty="0" err="1">
                <a:hlinkClick r:id="rId5"/>
              </a:rPr>
              <a:t>tisky</a:t>
            </a:r>
            <a:endParaRPr lang="en-US" altLang="en-US" dirty="0">
              <a:hlinkClick r:id="rId5"/>
            </a:endParaRPr>
          </a:p>
          <a:p>
            <a:r>
              <a:rPr lang="en-US" altLang="en-US" dirty="0" err="1">
                <a:hlinkClick r:id="rId6"/>
              </a:rPr>
              <a:t>Centrální</a:t>
            </a:r>
            <a:r>
              <a:rPr lang="en-US" altLang="en-US" dirty="0">
                <a:hlinkClick r:id="rId6"/>
              </a:rPr>
              <a:t> evidence </a:t>
            </a:r>
            <a:r>
              <a:rPr lang="en-US" altLang="en-US" dirty="0" err="1">
                <a:hlinkClick r:id="rId6"/>
              </a:rPr>
              <a:t>dotací</a:t>
            </a:r>
            <a:r>
              <a:rPr lang="en-US" altLang="en-US" dirty="0">
                <a:hlinkClick r:id="rId6"/>
              </a:rPr>
              <a:t> </a:t>
            </a:r>
            <a:r>
              <a:rPr lang="en-US" altLang="en-US" dirty="0" err="1">
                <a:hlinkClick r:id="rId6"/>
              </a:rPr>
              <a:t>ze</a:t>
            </a:r>
            <a:r>
              <a:rPr lang="en-US" altLang="en-US" dirty="0">
                <a:hlinkClick r:id="rId6"/>
              </a:rPr>
              <a:t> </a:t>
            </a:r>
            <a:r>
              <a:rPr lang="en-US" altLang="en-US" dirty="0" err="1">
                <a:hlinkClick r:id="rId6"/>
              </a:rPr>
              <a:t>státního</a:t>
            </a:r>
            <a:r>
              <a:rPr lang="en-US" altLang="en-US" dirty="0">
                <a:hlinkClick r:id="rId6"/>
              </a:rPr>
              <a:t> </a:t>
            </a:r>
            <a:r>
              <a:rPr lang="en-US" altLang="en-US" dirty="0" err="1">
                <a:hlinkClick r:id="rId6"/>
              </a:rPr>
              <a:t>rozpočtu</a:t>
            </a:r>
            <a:r>
              <a:rPr lang="en-US" altLang="en-US" dirty="0"/>
              <a:t> – </a:t>
            </a:r>
            <a:r>
              <a:rPr lang="en-US" altLang="en-US" dirty="0" err="1"/>
              <a:t>některé</a:t>
            </a:r>
            <a:r>
              <a:rPr lang="en-US" altLang="en-US" dirty="0"/>
              <a:t> </a:t>
            </a:r>
            <a:r>
              <a:rPr lang="en-US" altLang="en-US" dirty="0" err="1"/>
              <a:t>záznamy</a:t>
            </a:r>
            <a:r>
              <a:rPr lang="en-US" altLang="en-US" dirty="0"/>
              <a:t> dost </a:t>
            </a:r>
            <a:r>
              <a:rPr lang="en-US" altLang="en-US" dirty="0" err="1"/>
              <a:t>neúplné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44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veřejných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VZ = </a:t>
            </a:r>
            <a:r>
              <a:rPr lang="cs-CZ" dirty="0"/>
              <a:t>I částečně hrazeno z veřejných prostředků (limity </a:t>
            </a:r>
            <a:r>
              <a:rPr lang="cs-CZ" dirty="0" smtClean="0"/>
              <a:t>v zákoně o VZ) – zboží, </a:t>
            </a:r>
            <a:r>
              <a:rPr lang="cs-CZ" dirty="0"/>
              <a:t>stavební práce, </a:t>
            </a:r>
            <a:r>
              <a:rPr lang="cs-CZ" dirty="0" smtClean="0"/>
              <a:t>služby</a:t>
            </a:r>
          </a:p>
          <a:p>
            <a:r>
              <a:rPr lang="cs-CZ" dirty="0"/>
              <a:t>Nelze diskriminace, nutná </a:t>
            </a:r>
            <a:r>
              <a:rPr lang="cs-CZ" dirty="0" smtClean="0"/>
              <a:t>transparentnost</a:t>
            </a:r>
            <a:endParaRPr lang="cs-CZ" dirty="0"/>
          </a:p>
          <a:p>
            <a:r>
              <a:rPr lang="cs-CZ" dirty="0" smtClean="0"/>
              <a:t>§ 30 Výjimky </a:t>
            </a:r>
            <a:r>
              <a:rPr lang="cs-CZ" dirty="0"/>
              <a:t>pro podlimitní veřejné zakázky, písm. h) „ na nákup knih a jiných informačních zdrojů do knihovních fondů“</a:t>
            </a:r>
          </a:p>
          <a:p>
            <a:r>
              <a:rPr lang="cs-CZ" altLang="cs-CZ" dirty="0" smtClean="0"/>
              <a:t>Zveřejnění ve </a:t>
            </a:r>
            <a:r>
              <a:rPr lang="cs-CZ" altLang="cs-CZ" dirty="0">
                <a:hlinkClick r:id="rId2"/>
              </a:rPr>
              <a:t>Věstníku veřejných zakázek</a:t>
            </a:r>
            <a:r>
              <a:rPr lang="cs-CZ" altLang="cs-CZ" dirty="0"/>
              <a:t> (vše) + </a:t>
            </a:r>
            <a:r>
              <a:rPr lang="cs-CZ" dirty="0" smtClean="0">
                <a:hlinkClick r:id="rId3"/>
              </a:rPr>
              <a:t>Úředn</a:t>
            </a:r>
            <a:r>
              <a:rPr lang="cs-CZ" dirty="0">
                <a:hlinkClick r:id="rId3"/>
              </a:rPr>
              <a:t>í</a:t>
            </a:r>
            <a:r>
              <a:rPr lang="cs-CZ" dirty="0" smtClean="0">
                <a:hlinkClick r:id="rId3"/>
              </a:rPr>
              <a:t> věstník </a:t>
            </a:r>
            <a:r>
              <a:rPr lang="cs-CZ" dirty="0">
                <a:hlinkClick r:id="rId3"/>
              </a:rPr>
              <a:t>Evropské unie</a:t>
            </a:r>
            <a:r>
              <a:rPr lang="cs-CZ" dirty="0"/>
              <a:t> (jen nadlimitní</a:t>
            </a:r>
            <a:r>
              <a:rPr lang="cs-CZ" dirty="0" smtClean="0"/>
              <a:t>) - §212</a:t>
            </a:r>
            <a:endParaRPr lang="cs-CZ" altLang="cs-CZ" dirty="0"/>
          </a:p>
          <a:p>
            <a:r>
              <a:rPr lang="cs-CZ" altLang="cs-CZ" dirty="0"/>
              <a:t>Obvykle i web </a:t>
            </a:r>
            <a:r>
              <a:rPr lang="cs-CZ" altLang="cs-CZ" dirty="0" smtClean="0"/>
              <a:t>zadavatele, s</a:t>
            </a:r>
            <a:r>
              <a:rPr lang="cs-CZ" dirty="0" smtClean="0"/>
              <a:t>ystémy </a:t>
            </a:r>
            <a:r>
              <a:rPr lang="cs-CZ" dirty="0"/>
              <a:t>např. </a:t>
            </a:r>
            <a:r>
              <a:rPr lang="cs-CZ" altLang="cs-CZ" dirty="0">
                <a:hlinkClick r:id="rId4"/>
              </a:rPr>
              <a:t>E-ZAK</a:t>
            </a:r>
            <a:r>
              <a:rPr lang="cs-CZ" altLang="cs-CZ" dirty="0"/>
              <a:t>, </a:t>
            </a:r>
            <a:r>
              <a:rPr lang="cs-CZ" altLang="cs-CZ" dirty="0" err="1"/>
              <a:t>eGordion</a:t>
            </a:r>
            <a:r>
              <a:rPr lang="cs-CZ" alt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82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Informování, transakce, participace</a:t>
            </a:r>
          </a:p>
          <a:p>
            <a:r>
              <a:rPr lang="cs-CZ" dirty="0" smtClean="0"/>
              <a:t>Různé formáty a dostupnost</a:t>
            </a:r>
          </a:p>
          <a:p>
            <a:r>
              <a:rPr lang="cs-CZ" dirty="0" smtClean="0"/>
              <a:t>Ne vše </a:t>
            </a:r>
            <a:r>
              <a:rPr lang="cs-CZ" dirty="0" err="1" smtClean="0"/>
              <a:t>vyhledatelné</a:t>
            </a:r>
            <a:r>
              <a:rPr lang="cs-CZ" dirty="0" smtClean="0"/>
              <a:t> přes Google</a:t>
            </a:r>
          </a:p>
          <a:p>
            <a:r>
              <a:rPr lang="cs-CZ" dirty="0" smtClean="0"/>
              <a:t>Zájem některých institucí (správa a samospráva) o otevírání</a:t>
            </a:r>
          </a:p>
          <a:p>
            <a:pPr lvl="1"/>
            <a:r>
              <a:rPr lang="cs-CZ" dirty="0" smtClean="0"/>
              <a:t>Využití rozšířených prostředí, např. </a:t>
            </a:r>
            <a:r>
              <a:rPr lang="cs-CZ" dirty="0" err="1" smtClean="0"/>
              <a:t>YouTube</a:t>
            </a:r>
            <a:r>
              <a:rPr lang="cs-CZ" dirty="0" smtClean="0"/>
              <a:t> pro videozáznamy </a:t>
            </a:r>
            <a:r>
              <a:rPr lang="cs-CZ" dirty="0" smtClean="0">
                <a:hlinkClick r:id="rId2"/>
              </a:rPr>
              <a:t>zasedání zastupitelstev</a:t>
            </a:r>
            <a:endParaRPr lang="cs-CZ" dirty="0" smtClean="0"/>
          </a:p>
          <a:p>
            <a:pPr lvl="1"/>
            <a:r>
              <a:rPr lang="cs-CZ" dirty="0" smtClean="0"/>
              <a:t>Využití vlastních webů, např. stránky měst </a:t>
            </a:r>
            <a:r>
              <a:rPr lang="cs-CZ" dirty="0" smtClean="0">
                <a:hlinkClick r:id="rId3"/>
              </a:rPr>
              <a:t>Velké </a:t>
            </a:r>
            <a:r>
              <a:rPr lang="cs-CZ" dirty="0">
                <a:hlinkClick r:id="rId3"/>
              </a:rPr>
              <a:t>O</a:t>
            </a:r>
            <a:r>
              <a:rPr lang="cs-CZ" dirty="0" smtClean="0">
                <a:hlinkClick r:id="rId3"/>
              </a:rPr>
              <a:t>patovice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Praha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Využití vlastních projektových webů, např. </a:t>
            </a:r>
            <a:r>
              <a:rPr lang="cs-CZ" dirty="0" smtClean="0">
                <a:hlinkClick r:id="rId5"/>
              </a:rPr>
              <a:t>Otevřené město – Nové město na Moravě</a:t>
            </a:r>
            <a:r>
              <a:rPr lang="cs-CZ" dirty="0" smtClean="0"/>
              <a:t>, </a:t>
            </a:r>
            <a:r>
              <a:rPr lang="cs-CZ" dirty="0" smtClean="0">
                <a:hlinkClick r:id="rId6"/>
              </a:rPr>
              <a:t>Participativní rozpočet Brno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Příklady </a:t>
            </a:r>
            <a:r>
              <a:rPr lang="cs-CZ" dirty="0"/>
              <a:t>dobré praxe </a:t>
            </a:r>
            <a:r>
              <a:rPr lang="cs-CZ" dirty="0" err="1">
                <a:hlinkClick r:id="rId7"/>
              </a:rPr>
              <a:t>eGov</a:t>
            </a:r>
            <a:r>
              <a:rPr lang="cs-CZ" dirty="0">
                <a:hlinkClick r:id="rId7"/>
              </a:rPr>
              <a:t> v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0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225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Od ISVS k základním registrům</a:t>
            </a:r>
            <a:endParaRPr lang="en-US" altLang="en-US" dirty="0"/>
          </a:p>
        </p:txBody>
      </p:sp>
      <p:sp>
        <p:nvSpPr>
          <p:cNvPr id="22531" name="Zástupný symbol pro obsah 2253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IS VS </a:t>
            </a:r>
            <a:r>
              <a:rPr lang="en-US" altLang="en-US" dirty="0" err="1"/>
              <a:t>nespolupracují</a:t>
            </a:r>
            <a:r>
              <a:rPr lang="en-US" altLang="en-US" dirty="0"/>
              <a:t>, </a:t>
            </a:r>
            <a:r>
              <a:rPr lang="en-US" altLang="en-US" dirty="0" err="1"/>
              <a:t>duplikované</a:t>
            </a:r>
            <a:r>
              <a:rPr lang="en-US" altLang="en-US" dirty="0"/>
              <a:t> </a:t>
            </a:r>
            <a:r>
              <a:rPr lang="en-US" altLang="en-US" dirty="0" err="1"/>
              <a:t>informace</a:t>
            </a:r>
            <a:endParaRPr lang="en-US" altLang="en-US" dirty="0"/>
          </a:p>
          <a:p>
            <a:r>
              <a:rPr lang="en-US" altLang="en-US" dirty="0" err="1"/>
              <a:t>Zaznamenané</a:t>
            </a:r>
            <a:r>
              <a:rPr lang="en-US" altLang="en-US" dirty="0"/>
              <a:t> e-</a:t>
            </a:r>
            <a:r>
              <a:rPr lang="en-US" altLang="en-US" dirty="0" err="1"/>
              <a:t>informace</a:t>
            </a:r>
            <a:r>
              <a:rPr lang="en-US" altLang="en-US" dirty="0"/>
              <a:t> pro VS </a:t>
            </a:r>
            <a:r>
              <a:rPr lang="en-US" altLang="en-US" dirty="0" err="1"/>
              <a:t>musí</a:t>
            </a:r>
            <a:r>
              <a:rPr lang="en-US" altLang="en-US" dirty="0"/>
              <a:t> </a:t>
            </a:r>
            <a:r>
              <a:rPr lang="en-US" altLang="en-US" dirty="0" err="1"/>
              <a:t>být</a:t>
            </a:r>
            <a:r>
              <a:rPr lang="en-US" altLang="en-US" dirty="0"/>
              <a:t> </a:t>
            </a:r>
            <a:r>
              <a:rPr lang="en-US" altLang="en-US" dirty="0" err="1"/>
              <a:t>správné</a:t>
            </a:r>
            <a:r>
              <a:rPr lang="en-US" altLang="en-US" dirty="0"/>
              <a:t>, </a:t>
            </a:r>
            <a:r>
              <a:rPr lang="en-US" altLang="en-US" dirty="0" err="1"/>
              <a:t>aktuální</a:t>
            </a:r>
            <a:r>
              <a:rPr lang="en-US" altLang="en-US" dirty="0"/>
              <a:t>, </a:t>
            </a:r>
            <a:r>
              <a:rPr lang="en-US" altLang="en-US" dirty="0" err="1"/>
              <a:t>úplné</a:t>
            </a:r>
            <a:r>
              <a:rPr lang="en-US" altLang="en-US" dirty="0"/>
              <a:t>, </a:t>
            </a:r>
            <a:r>
              <a:rPr lang="en-US" altLang="en-US" dirty="0" err="1"/>
              <a:t>spolehlivě</a:t>
            </a:r>
            <a:r>
              <a:rPr lang="en-US" altLang="en-US" dirty="0"/>
              <a:t> </a:t>
            </a:r>
            <a:r>
              <a:rPr lang="en-US" altLang="en-US" dirty="0" err="1"/>
              <a:t>vedené</a:t>
            </a:r>
            <a:r>
              <a:rPr lang="en-US" altLang="en-US" dirty="0"/>
              <a:t>, a </a:t>
            </a:r>
            <a:r>
              <a:rPr lang="en-US" altLang="en-US" dirty="0" err="1"/>
              <a:t>tedy</a:t>
            </a:r>
            <a:r>
              <a:rPr lang="en-US" altLang="en-US" dirty="0"/>
              <a:t> </a:t>
            </a:r>
            <a:r>
              <a:rPr lang="en-US" altLang="en-US" dirty="0" err="1"/>
              <a:t>věrohodné</a:t>
            </a:r>
            <a:endParaRPr lang="en-US" altLang="en-US" dirty="0"/>
          </a:p>
          <a:p>
            <a:r>
              <a:rPr lang="en-US" altLang="en-US" dirty="0"/>
              <a:t>Proto </a:t>
            </a:r>
            <a:r>
              <a:rPr lang="en-US" altLang="en-US" dirty="0" err="1"/>
              <a:t>vytvořeny</a:t>
            </a:r>
            <a:r>
              <a:rPr lang="en-US" altLang="en-US" dirty="0"/>
              <a:t>, </a:t>
            </a:r>
            <a:r>
              <a:rPr lang="en-US" altLang="en-US" dirty="0" err="1"/>
              <a:t>zabezpečeny</a:t>
            </a:r>
            <a:r>
              <a:rPr lang="en-US" altLang="en-US" dirty="0"/>
              <a:t> a </a:t>
            </a:r>
            <a:r>
              <a:rPr lang="en-US" altLang="en-US" dirty="0" err="1"/>
              <a:t>celou</a:t>
            </a:r>
            <a:r>
              <a:rPr lang="en-US" altLang="en-US" dirty="0"/>
              <a:t> VS </a:t>
            </a:r>
            <a:r>
              <a:rPr lang="en-US" altLang="en-US" dirty="0" err="1"/>
              <a:t>společně</a:t>
            </a:r>
            <a:r>
              <a:rPr lang="en-US" altLang="en-US" dirty="0"/>
              <a:t> </a:t>
            </a:r>
            <a:r>
              <a:rPr lang="en-US" altLang="en-US" dirty="0" err="1"/>
              <a:t>využívány</a:t>
            </a:r>
            <a:r>
              <a:rPr lang="en-US" altLang="en-US" dirty="0"/>
              <a:t> </a:t>
            </a:r>
            <a:r>
              <a:rPr lang="en-US" altLang="en-US" dirty="0" err="1"/>
              <a:t>informace</a:t>
            </a:r>
            <a:r>
              <a:rPr lang="en-US" altLang="en-US" dirty="0"/>
              <a:t> v </a:t>
            </a:r>
            <a:r>
              <a:rPr lang="en-US" altLang="en-US" dirty="0" err="1"/>
              <a:t>registrech</a:t>
            </a:r>
            <a:r>
              <a:rPr lang="en-US" altLang="en-US" dirty="0"/>
              <a:t> VS – </a:t>
            </a:r>
            <a:r>
              <a:rPr lang="en-US" altLang="en-US" dirty="0" err="1"/>
              <a:t>referenční</a:t>
            </a:r>
            <a:r>
              <a:rPr lang="en-US" altLang="en-US" dirty="0"/>
              <a:t> </a:t>
            </a:r>
            <a:r>
              <a:rPr lang="en-US" altLang="en-US" dirty="0" err="1"/>
              <a:t>datové</a:t>
            </a:r>
            <a:r>
              <a:rPr lang="en-US" altLang="en-US" dirty="0"/>
              <a:t> </a:t>
            </a:r>
            <a:r>
              <a:rPr lang="en-US" altLang="en-US" dirty="0" err="1"/>
              <a:t>zdroje</a:t>
            </a:r>
            <a:endParaRPr lang="cs-CZ" altLang="en-US" dirty="0"/>
          </a:p>
          <a:p>
            <a:r>
              <a:rPr lang="cs-CZ" altLang="en-US" dirty="0"/>
              <a:t>Jeden z klíčových plánovaných (2006) registrů hospodářský zahrnující všechny související, např. živnostenský, obchodní, registr ekonomických subjektů ČSÚ a další menší</a:t>
            </a:r>
            <a:endParaRPr lang="cs-CZ" altLang="en-US" dirty="0">
              <a:hlinkClick r:id="rId2"/>
            </a:endParaRPr>
          </a:p>
          <a:p>
            <a:r>
              <a:rPr lang="en-US" altLang="en-US" dirty="0" err="1"/>
              <a:t>Zákon</a:t>
            </a:r>
            <a:r>
              <a:rPr lang="en-US" altLang="en-US" dirty="0"/>
              <a:t> č. 111/2009 Sb., o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registrech</a:t>
            </a:r>
            <a:endParaRPr lang="en-US" altLang="en-US" dirty="0"/>
          </a:p>
          <a:p>
            <a:r>
              <a:rPr lang="en-US" altLang="en-US" dirty="0" err="1"/>
              <a:t>Plán</a:t>
            </a:r>
            <a:r>
              <a:rPr lang="en-US" altLang="en-US" dirty="0"/>
              <a:t> </a:t>
            </a:r>
            <a:r>
              <a:rPr lang="en-US" altLang="en-US" dirty="0" err="1"/>
              <a:t>přípravy</a:t>
            </a:r>
            <a:r>
              <a:rPr lang="en-US" altLang="en-US" dirty="0"/>
              <a:t> </a:t>
            </a:r>
            <a:r>
              <a:rPr lang="en-US" altLang="en-US" dirty="0" err="1"/>
              <a:t>nedodržen</a:t>
            </a:r>
            <a:r>
              <a:rPr lang="en-US" altLang="en-US" dirty="0"/>
              <a:t>, </a:t>
            </a:r>
            <a:r>
              <a:rPr lang="en-US" altLang="en-US" dirty="0" err="1" smtClean="0"/>
              <a:t>spuštění</a:t>
            </a:r>
            <a:r>
              <a:rPr lang="en-US" altLang="en-US" dirty="0" smtClean="0"/>
              <a:t> </a:t>
            </a:r>
            <a:r>
              <a:rPr lang="en-US" altLang="en-US" dirty="0" err="1"/>
              <a:t>až</a:t>
            </a:r>
            <a:r>
              <a:rPr lang="en-US" altLang="en-US" dirty="0"/>
              <a:t> 1. 7. </a:t>
            </a:r>
            <a:r>
              <a:rPr lang="en-US" altLang="en-US" dirty="0" smtClean="0"/>
              <a:t>2012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245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Systém základních registrů</a:t>
            </a:r>
            <a:endParaRPr lang="en-US" altLang="en-US" dirty="0"/>
          </a:p>
        </p:txBody>
      </p:sp>
      <p:sp>
        <p:nvSpPr>
          <p:cNvPr id="24579" name="Zástupný symbol pro obsah 2457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ROB (</a:t>
            </a:r>
            <a:r>
              <a:rPr lang="en-US" altLang="en-US" dirty="0" err="1"/>
              <a:t>registr</a:t>
            </a:r>
            <a:r>
              <a:rPr lang="en-US" altLang="en-US" dirty="0"/>
              <a:t> </a:t>
            </a:r>
            <a:r>
              <a:rPr lang="en-US" altLang="en-US" dirty="0" err="1"/>
              <a:t>obyvatel</a:t>
            </a:r>
            <a:r>
              <a:rPr lang="en-US" altLang="en-US" dirty="0"/>
              <a:t>) – o </a:t>
            </a:r>
            <a:r>
              <a:rPr lang="en-US" altLang="en-US" dirty="0" err="1"/>
              <a:t>občanech</a:t>
            </a:r>
            <a:r>
              <a:rPr lang="en-US" altLang="en-US" dirty="0"/>
              <a:t> a </a:t>
            </a:r>
            <a:r>
              <a:rPr lang="en-US" altLang="en-US" dirty="0" err="1"/>
              <a:t>cizincích</a:t>
            </a:r>
            <a:r>
              <a:rPr lang="en-US" altLang="en-US" dirty="0"/>
              <a:t> s </a:t>
            </a:r>
            <a:r>
              <a:rPr lang="en-US" altLang="en-US" dirty="0" err="1"/>
              <a:t>povolením</a:t>
            </a:r>
            <a:r>
              <a:rPr lang="en-US" altLang="en-US" dirty="0"/>
              <a:t> k </a:t>
            </a:r>
            <a:r>
              <a:rPr lang="en-US" altLang="en-US" dirty="0" err="1"/>
              <a:t>pobytu</a:t>
            </a:r>
            <a:endParaRPr lang="en-US" altLang="en-US" dirty="0"/>
          </a:p>
          <a:p>
            <a:r>
              <a:rPr lang="en-US" altLang="en-US" dirty="0"/>
              <a:t>ROS (</a:t>
            </a:r>
            <a:r>
              <a:rPr lang="en-US" altLang="en-US" dirty="0" err="1"/>
              <a:t>registr</a:t>
            </a:r>
            <a:r>
              <a:rPr lang="en-US" altLang="en-US" dirty="0"/>
              <a:t> </a:t>
            </a:r>
            <a:r>
              <a:rPr lang="en-US" altLang="en-US" dirty="0" err="1"/>
              <a:t>osob</a:t>
            </a:r>
            <a:r>
              <a:rPr lang="en-US" altLang="en-US" dirty="0"/>
              <a:t>) – o PO, </a:t>
            </a:r>
            <a:r>
              <a:rPr lang="en-US" altLang="en-US" dirty="0" err="1"/>
              <a:t>podnikajících</a:t>
            </a:r>
            <a:r>
              <a:rPr lang="en-US" altLang="en-US" dirty="0"/>
              <a:t> FO, OVM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nekomerčních</a:t>
            </a:r>
            <a:r>
              <a:rPr lang="en-US" altLang="en-US" dirty="0"/>
              <a:t> </a:t>
            </a:r>
            <a:r>
              <a:rPr lang="en-US" altLang="en-US" dirty="0" err="1"/>
              <a:t>subjektech</a:t>
            </a:r>
            <a:r>
              <a:rPr lang="en-US" altLang="en-US" dirty="0"/>
              <a:t> (OS, </a:t>
            </a:r>
            <a:r>
              <a:rPr lang="en-US" altLang="en-US" dirty="0" err="1"/>
              <a:t>církve</a:t>
            </a:r>
            <a:r>
              <a:rPr lang="en-US" altLang="en-US" dirty="0"/>
              <a:t>…)</a:t>
            </a:r>
          </a:p>
          <a:p>
            <a:r>
              <a:rPr lang="en-US" altLang="en-US" dirty="0"/>
              <a:t>RUIAN (</a:t>
            </a:r>
            <a:r>
              <a:rPr lang="en-US" altLang="en-US" dirty="0" err="1"/>
              <a:t>registr</a:t>
            </a:r>
            <a:r>
              <a:rPr lang="en-US" altLang="en-US" dirty="0"/>
              <a:t> </a:t>
            </a:r>
            <a:r>
              <a:rPr lang="en-US" altLang="en-US" dirty="0" err="1"/>
              <a:t>územní</a:t>
            </a:r>
            <a:r>
              <a:rPr lang="en-US" altLang="en-US" dirty="0"/>
              <a:t> </a:t>
            </a:r>
            <a:r>
              <a:rPr lang="en-US" altLang="en-US" dirty="0" err="1"/>
              <a:t>identifikace</a:t>
            </a:r>
            <a:r>
              <a:rPr lang="en-US" altLang="en-US" dirty="0"/>
              <a:t>, </a:t>
            </a:r>
            <a:r>
              <a:rPr lang="en-US" altLang="en-US" dirty="0" err="1"/>
              <a:t>adres</a:t>
            </a:r>
            <a:r>
              <a:rPr lang="en-US" altLang="en-US" dirty="0"/>
              <a:t> a </a:t>
            </a:r>
            <a:r>
              <a:rPr lang="en-US" altLang="en-US" dirty="0" err="1"/>
              <a:t>nemovitostí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RPP (</a:t>
            </a:r>
            <a:r>
              <a:rPr lang="en-US" altLang="en-US" dirty="0" err="1"/>
              <a:t>registr</a:t>
            </a:r>
            <a:r>
              <a:rPr lang="en-US" altLang="en-US" dirty="0"/>
              <a:t> </a:t>
            </a:r>
            <a:r>
              <a:rPr lang="en-US" altLang="en-US" dirty="0" err="1"/>
              <a:t>práv</a:t>
            </a:r>
            <a:r>
              <a:rPr lang="en-US" altLang="en-US" dirty="0"/>
              <a:t> a </a:t>
            </a:r>
            <a:r>
              <a:rPr lang="en-US" altLang="en-US" dirty="0" err="1"/>
              <a:t>povinností</a:t>
            </a:r>
            <a:r>
              <a:rPr lang="en-US" altLang="en-US" dirty="0"/>
              <a:t>) – </a:t>
            </a:r>
            <a:r>
              <a:rPr lang="en-US" altLang="en-US" dirty="0" err="1"/>
              <a:t>referenční</a:t>
            </a:r>
            <a:r>
              <a:rPr lang="en-US" altLang="en-US" dirty="0"/>
              <a:t> o </a:t>
            </a:r>
            <a:r>
              <a:rPr lang="en-US" altLang="en-US" dirty="0" err="1"/>
              <a:t>působnosti</a:t>
            </a:r>
            <a:r>
              <a:rPr lang="en-US" altLang="en-US" dirty="0"/>
              <a:t> OVM, </a:t>
            </a:r>
            <a:r>
              <a:rPr lang="en-US" altLang="en-US" dirty="0" err="1"/>
              <a:t>mj</a:t>
            </a:r>
            <a:r>
              <a:rPr lang="en-US" altLang="en-US" dirty="0"/>
              <a:t>. </a:t>
            </a:r>
            <a:r>
              <a:rPr lang="en-US" altLang="en-US" dirty="0" err="1"/>
              <a:t>oprávnění</a:t>
            </a:r>
            <a:r>
              <a:rPr lang="en-US" altLang="en-US" dirty="0"/>
              <a:t>, </a:t>
            </a:r>
            <a:r>
              <a:rPr lang="en-US" altLang="en-US" dirty="0" err="1"/>
              <a:t>informace</a:t>
            </a:r>
            <a:r>
              <a:rPr lang="en-US" altLang="en-US" dirty="0"/>
              <a:t> o </a:t>
            </a:r>
            <a:r>
              <a:rPr lang="en-US" altLang="en-US" dirty="0" err="1"/>
              <a:t>změnách</a:t>
            </a:r>
            <a:r>
              <a:rPr lang="en-US" altLang="en-US" dirty="0"/>
              <a:t> v </a:t>
            </a:r>
            <a:r>
              <a:rPr lang="en-US" altLang="en-US" dirty="0" err="1"/>
              <a:t>údajích</a:t>
            </a:r>
            <a:r>
              <a:rPr lang="en-US" altLang="en-US" dirty="0"/>
              <a:t> ap.</a:t>
            </a:r>
          </a:p>
          <a:p>
            <a:r>
              <a:rPr lang="en-US" altLang="en-US" dirty="0"/>
              <a:t>IS ZR (</a:t>
            </a:r>
            <a:r>
              <a:rPr lang="en-US" altLang="en-US" dirty="0" err="1"/>
              <a:t>informační</a:t>
            </a:r>
            <a:r>
              <a:rPr lang="en-US" altLang="en-US" dirty="0"/>
              <a:t> </a:t>
            </a:r>
            <a:r>
              <a:rPr lang="en-US" altLang="en-US" dirty="0" err="1"/>
              <a:t>systém</a:t>
            </a:r>
            <a:r>
              <a:rPr lang="en-US" altLang="en-US" dirty="0"/>
              <a:t>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registrů</a:t>
            </a:r>
            <a:r>
              <a:rPr lang="en-US" altLang="en-US" dirty="0"/>
              <a:t>) – </a:t>
            </a:r>
            <a:r>
              <a:rPr lang="en-US" altLang="en-US" dirty="0" err="1"/>
              <a:t>rámec</a:t>
            </a:r>
            <a:r>
              <a:rPr lang="en-US" altLang="en-US" dirty="0"/>
              <a:t> pro </a:t>
            </a:r>
            <a:r>
              <a:rPr lang="en-US" altLang="en-US" dirty="0" err="1"/>
              <a:t>fungování</a:t>
            </a:r>
            <a:r>
              <a:rPr lang="en-US" altLang="en-US" dirty="0"/>
              <a:t> 4 ZR</a:t>
            </a:r>
          </a:p>
          <a:p>
            <a:r>
              <a:rPr lang="en-US" altLang="en-US" dirty="0"/>
              <a:t>ORG – </a:t>
            </a:r>
            <a:r>
              <a:rPr lang="en-US" altLang="en-US" dirty="0" err="1"/>
              <a:t>převodník</a:t>
            </a:r>
            <a:endParaRPr lang="cs-CZ" altLang="en-US" dirty="0"/>
          </a:p>
          <a:p>
            <a:r>
              <a:rPr lang="en-US" altLang="en-US" dirty="0" err="1"/>
              <a:t>Správa</a:t>
            </a:r>
            <a:r>
              <a:rPr lang="en-US" altLang="en-US" dirty="0"/>
              <a:t>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registrů</a:t>
            </a:r>
            <a:r>
              <a:rPr lang="cs-CZ" altLang="en-US" dirty="0"/>
              <a:t> (úřad pro </a:t>
            </a:r>
            <a:r>
              <a:rPr lang="cs-CZ" altLang="en-US" dirty="0" err="1"/>
              <a:t>provazby</a:t>
            </a:r>
            <a:r>
              <a:rPr lang="cs-CZ" altLang="en-US" dirty="0"/>
              <a:t>)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2560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Definice IS ZR</a:t>
            </a:r>
            <a:endParaRPr lang="en-US" altLang="en-US" dirty="0"/>
          </a:p>
        </p:txBody>
      </p:sp>
      <p:pic>
        <p:nvPicPr>
          <p:cNvPr id="25604" name="Zástupný symbol pro obsah 2560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4932040" y="2420888"/>
            <a:ext cx="4040188" cy="3252305"/>
          </a:xfrm>
        </p:spPr>
      </p:pic>
      <p:sp>
        <p:nvSpPr>
          <p:cNvPr id="25603" name="Zástupný symbol pro text 25602"/>
          <p:cNvSpPr>
            <a:spLocks noGrp="1"/>
          </p:cNvSpPr>
          <p:nvPr>
            <p:ph sz="half" idx="2"/>
          </p:nvPr>
        </p:nvSpPr>
        <p:spPr>
          <a:xfrm>
            <a:off x="683568" y="2050504"/>
            <a:ext cx="4041775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en-US" altLang="en-US" dirty="0"/>
              <a:t>IS ZR = </a:t>
            </a:r>
            <a:r>
              <a:rPr lang="en-US" altLang="en-US" dirty="0" err="1"/>
              <a:t>referenční</a:t>
            </a:r>
            <a:r>
              <a:rPr lang="en-US" altLang="en-US" dirty="0"/>
              <a:t> </a:t>
            </a:r>
            <a:r>
              <a:rPr lang="en-US" altLang="en-US" dirty="0" err="1"/>
              <a:t>rozhraní</a:t>
            </a:r>
            <a:endParaRPr lang="en-US" altLang="en-US" dirty="0"/>
          </a:p>
          <a:p>
            <a:r>
              <a:rPr lang="en-US" altLang="en-US" dirty="0" err="1"/>
              <a:t>Komplexní</a:t>
            </a:r>
            <a:r>
              <a:rPr lang="en-US" altLang="en-US" dirty="0"/>
              <a:t> </a:t>
            </a:r>
            <a:r>
              <a:rPr lang="en-US" altLang="en-US" dirty="0" err="1"/>
              <a:t>služby</a:t>
            </a:r>
            <a:r>
              <a:rPr lang="en-US" altLang="en-US" dirty="0"/>
              <a:t> </a:t>
            </a:r>
            <a:r>
              <a:rPr lang="en-US" altLang="en-US" dirty="0" err="1"/>
              <a:t>definované</a:t>
            </a:r>
            <a:r>
              <a:rPr lang="en-US" altLang="en-US" dirty="0"/>
              <a:t> v </a:t>
            </a:r>
            <a:r>
              <a:rPr lang="en-US" altLang="en-US" dirty="0" err="1">
                <a:hlinkClick r:id="rId3"/>
              </a:rPr>
              <a:t>katalogu</a:t>
            </a:r>
            <a:r>
              <a:rPr lang="en-US" altLang="en-US" dirty="0">
                <a:hlinkClick r:id="rId3"/>
              </a:rPr>
              <a:t> </a:t>
            </a:r>
            <a:r>
              <a:rPr lang="en-US" altLang="en-US" dirty="0" err="1">
                <a:hlinkClick r:id="rId3"/>
              </a:rPr>
              <a:t>eGON</a:t>
            </a:r>
            <a:r>
              <a:rPr lang="en-US" altLang="en-US" dirty="0">
                <a:hlinkClick r:id="rId3"/>
              </a:rPr>
              <a:t> </a:t>
            </a:r>
            <a:r>
              <a:rPr lang="en-US" altLang="en-US" dirty="0" err="1">
                <a:hlinkClick r:id="rId3"/>
              </a:rPr>
              <a:t>služeb</a:t>
            </a:r>
            <a:r>
              <a:rPr lang="en-US" altLang="en-US" dirty="0"/>
              <a:t>, pro </a:t>
            </a:r>
            <a:r>
              <a:rPr lang="en-US" altLang="en-US" dirty="0" err="1"/>
              <a:t>všechny</a:t>
            </a:r>
            <a:r>
              <a:rPr lang="en-US" altLang="en-US" dirty="0"/>
              <a:t> </a:t>
            </a:r>
            <a:r>
              <a:rPr lang="en-US" altLang="en-US" dirty="0" err="1"/>
              <a:t>subjekty</a:t>
            </a:r>
            <a:r>
              <a:rPr lang="en-US" altLang="en-US" dirty="0"/>
              <a:t> s </a:t>
            </a:r>
            <a:r>
              <a:rPr lang="en-US" altLang="en-US" dirty="0" err="1"/>
              <a:t>ohledem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oprávnění</a:t>
            </a:r>
            <a:endParaRPr lang="en-US" altLang="en-US" dirty="0"/>
          </a:p>
          <a:p>
            <a:r>
              <a:rPr lang="en-US" altLang="en-US" dirty="0" err="1"/>
              <a:t>Publikuje</a:t>
            </a:r>
            <a:r>
              <a:rPr lang="en-US" altLang="en-US" dirty="0"/>
              <a:t> </a:t>
            </a:r>
            <a:r>
              <a:rPr lang="en-US" altLang="en-US" dirty="0" err="1"/>
              <a:t>služby</a:t>
            </a:r>
            <a:r>
              <a:rPr lang="en-US" altLang="en-US" dirty="0"/>
              <a:t> ZR</a:t>
            </a:r>
          </a:p>
          <a:p>
            <a:r>
              <a:rPr lang="en-US" altLang="en-US" dirty="0" err="1"/>
              <a:t>Ověřuje</a:t>
            </a:r>
            <a:r>
              <a:rPr lang="en-US" altLang="en-US" dirty="0"/>
              <a:t> </a:t>
            </a:r>
            <a:r>
              <a:rPr lang="en-US" altLang="en-US" dirty="0" err="1"/>
              <a:t>oprávnění</a:t>
            </a:r>
            <a:r>
              <a:rPr lang="en-US" altLang="en-US" dirty="0"/>
              <a:t> pro </a:t>
            </a:r>
            <a:r>
              <a:rPr lang="en-US" altLang="en-US" dirty="0" err="1"/>
              <a:t>přístup</a:t>
            </a:r>
            <a:endParaRPr lang="en-US" altLang="en-US" dirty="0"/>
          </a:p>
          <a:p>
            <a:r>
              <a:rPr lang="en-US" altLang="en-US" dirty="0" err="1"/>
              <a:t>Zaznamenává</a:t>
            </a:r>
            <a:r>
              <a:rPr lang="en-US" altLang="en-US" dirty="0"/>
              <a:t> a </a:t>
            </a:r>
            <a:r>
              <a:rPr lang="en-US" altLang="en-US" dirty="0" err="1"/>
              <a:t>ukládá</a:t>
            </a:r>
            <a:r>
              <a:rPr lang="en-US" altLang="en-US" dirty="0"/>
              <a:t> </a:t>
            </a:r>
            <a:r>
              <a:rPr lang="en-US" altLang="en-US" dirty="0" err="1"/>
              <a:t>všechny</a:t>
            </a:r>
            <a:r>
              <a:rPr lang="en-US" altLang="en-US" dirty="0"/>
              <a:t> logy</a:t>
            </a:r>
          </a:p>
          <a:p>
            <a:r>
              <a:rPr lang="en-US" altLang="en-US" dirty="0" err="1"/>
              <a:t>Rozhraní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technologii</a:t>
            </a:r>
            <a:r>
              <a:rPr lang="en-US" altLang="en-US" dirty="0"/>
              <a:t> KIVS</a:t>
            </a:r>
          </a:p>
          <a:p>
            <a:r>
              <a:rPr lang="en-US" altLang="en-US" dirty="0" err="1"/>
              <a:t>Určeno</a:t>
            </a:r>
            <a:r>
              <a:rPr lang="en-US" altLang="en-US" dirty="0"/>
              <a:t> pro VS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Strategický rámec rozvoje eGovernmentu 2014+</a:t>
            </a:r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dirty="0" smtClean="0"/>
              <a:t>Úpravy od 2012, postupně osekávání a ztráta návazností</a:t>
            </a:r>
          </a:p>
          <a:p>
            <a:pPr>
              <a:defRPr/>
            </a:pPr>
            <a:r>
              <a:rPr lang="cs-CZ" altLang="cs-CZ" dirty="0"/>
              <a:t>Snaha o modernizaci a zvýšení efektivity VS pomocí </a:t>
            </a:r>
            <a:r>
              <a:rPr lang="cs-CZ" altLang="cs-CZ" dirty="0" err="1"/>
              <a:t>eGov</a:t>
            </a:r>
            <a:r>
              <a:rPr lang="cs-CZ" altLang="cs-CZ" dirty="0"/>
              <a:t>, na úrovni státu, krajů i </a:t>
            </a:r>
            <a:r>
              <a:rPr lang="cs-CZ" altLang="cs-CZ" dirty="0" smtClean="0"/>
              <a:t>obcí</a:t>
            </a:r>
            <a:r>
              <a:rPr lang="cs-CZ" dirty="0" smtClean="0"/>
              <a:t>, </a:t>
            </a:r>
            <a:r>
              <a:rPr lang="cs-CZ" dirty="0"/>
              <a:t>kde efektivní zapojit komerci, propojení datových fondů</a:t>
            </a:r>
          </a:p>
          <a:p>
            <a:pPr eaLnBrk="1" hangingPunct="1">
              <a:defRPr/>
            </a:pPr>
            <a:r>
              <a:rPr lang="cs-CZ" dirty="0"/>
              <a:t>Cíle: základní registry (ZR), univerzální kontaktní místo, bezpečná e-komunikace G2G a G2C, služby pro informační společnost (</a:t>
            </a:r>
            <a:r>
              <a:rPr lang="cs-CZ" dirty="0" err="1"/>
              <a:t>eHealth</a:t>
            </a:r>
            <a:r>
              <a:rPr lang="cs-CZ" dirty="0"/>
              <a:t>, </a:t>
            </a:r>
            <a:r>
              <a:rPr lang="cs-CZ" dirty="0" err="1"/>
              <a:t>eGov</a:t>
            </a:r>
            <a:r>
              <a:rPr lang="cs-CZ" dirty="0"/>
              <a:t>, </a:t>
            </a:r>
            <a:r>
              <a:rPr lang="cs-CZ" dirty="0" err="1"/>
              <a:t>eKomerce</a:t>
            </a:r>
            <a:r>
              <a:rPr lang="cs-CZ" dirty="0"/>
              <a:t>), </a:t>
            </a:r>
            <a:r>
              <a:rPr lang="cs-CZ" dirty="0" err="1"/>
              <a:t>digitalitace</a:t>
            </a:r>
            <a:r>
              <a:rPr lang="cs-CZ" dirty="0"/>
              <a:t> dokumentů a archivace, vč. knihoven</a:t>
            </a:r>
          </a:p>
          <a:p>
            <a:pPr eaLnBrk="1" hangingPunct="1">
              <a:defRPr/>
            </a:pPr>
            <a:r>
              <a:rPr lang="cs-CZ" dirty="0"/>
              <a:t>Dílčí cíl = plně elektronická podání: např. do 2020 min. 85 % podání vůči VS plně elektronicky, bez doložení údajů v IS VS, bez ohledu na místní a věcnou příslušnost, samoobslužně či </a:t>
            </a:r>
            <a:r>
              <a:rPr lang="cs-CZ" dirty="0" err="1"/>
              <a:t>asistovaně</a:t>
            </a:r>
            <a:endParaRPr lang="cs-CZ" dirty="0"/>
          </a:p>
          <a:p>
            <a:pPr eaLnBrk="1" hangingPunct="1">
              <a:defRPr/>
            </a:pPr>
            <a:r>
              <a:rPr lang="cs-CZ" dirty="0"/>
              <a:t>Elektronické identity občanů (rozšíření datové schránky, identifikátory…) a LTP neřešeny dál, jen souhrn a náznaky</a:t>
            </a:r>
          </a:p>
        </p:txBody>
      </p:sp>
    </p:spTree>
    <p:extLst>
      <p:ext uri="{BB962C8B-B14F-4D97-AF65-F5344CB8AC3E}">
        <p14:creationId xmlns:p14="http://schemas.microsoft.com/office/powerpoint/2010/main" val="2993151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Obsah rámce eGov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Hl. čtyřvrstvá architektura =&gt; propojování IS VS, elektronizace, zefektivnění, </a:t>
            </a:r>
            <a:r>
              <a:rPr lang="cs-CZ" dirty="0" err="1"/>
              <a:t>Cloud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veřejné správy, např. výměna OP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Sdílené služby informační společnosti, např. zaručené podání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ICT platforem, např. </a:t>
            </a:r>
            <a:r>
              <a:rPr lang="cs-CZ" dirty="0" err="1"/>
              <a:t>hostingové</a:t>
            </a:r>
            <a:r>
              <a:rPr lang="cs-CZ" dirty="0"/>
              <a:t> služby národního centra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/>
              <a:t>Služby datové a komunikační infrastruktury, např. klientská přípojka z mobilní lokace</a:t>
            </a:r>
          </a:p>
          <a:p>
            <a:pPr>
              <a:defRPr/>
            </a:pPr>
            <a:r>
              <a:rPr lang="cs-CZ" dirty="0"/>
              <a:t>Kmenové projekty + jejich vazby – budeme řešit s IS VS</a:t>
            </a:r>
          </a:p>
        </p:txBody>
      </p:sp>
    </p:spTree>
    <p:extLst>
      <p:ext uri="{BB962C8B-B14F-4D97-AF65-F5344CB8AC3E}">
        <p14:creationId xmlns:p14="http://schemas.microsoft.com/office/powerpoint/2010/main" val="677519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025"/>
          <p:cNvSpPr>
            <a:spLocks/>
          </p:cNvSpPr>
          <p:nvPr/>
        </p:nvSpPr>
        <p:spPr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ffectLst/>
        </p:spPr>
        <p:txBody>
          <a:bodyPr/>
          <a:lstStyle/>
          <a:p>
            <a:endParaRPr lang="en-US" altLang="en-US" dirty="0"/>
          </a:p>
        </p:txBody>
      </p:sp>
      <p:sp>
        <p:nvSpPr>
          <p:cNvPr id="1028" name="Nadpis 10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cs-CZ" dirty="0"/>
              <a:t>C</a:t>
            </a:r>
            <a:r>
              <a:rPr dirty="0"/>
              <a:t>o z </a:t>
            </a:r>
            <a:r>
              <a:rPr dirty="0" err="1"/>
              <a:t>toho</a:t>
            </a:r>
            <a:r>
              <a:rPr dirty="0"/>
              <a:t> </a:t>
            </a:r>
            <a:r>
              <a:rPr dirty="0" err="1"/>
              <a:t>vylezlo</a:t>
            </a:r>
            <a:r>
              <a:rPr dirty="0"/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3"/>
            <a:ext cx="2627139" cy="4114800"/>
          </a:xfrm>
        </p:spPr>
        <p:txBody>
          <a:bodyPr/>
          <a:lstStyle/>
          <a:p>
            <a:r>
              <a:rPr lang="cs-CZ" dirty="0"/>
              <a:t>Kmenové projekty </a:t>
            </a:r>
            <a:r>
              <a:rPr lang="cs-CZ" dirty="0" err="1"/>
              <a:t>eGovernmentu</a:t>
            </a:r>
            <a:r>
              <a:rPr lang="cs-CZ" dirty="0"/>
              <a:t> a jejich vazby (Strategický rámec rozvoje </a:t>
            </a:r>
            <a:r>
              <a:rPr lang="cs-CZ" dirty="0" err="1"/>
              <a:t>eGovernmentu</a:t>
            </a:r>
            <a:r>
              <a:rPr lang="cs-CZ" dirty="0"/>
              <a:t> 2014+)</a:t>
            </a:r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9613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78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Podpora otevřeného přístupu k informacím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hlinkClick r:id="rId2"/>
              </a:rPr>
              <a:t>Koncepce katalogizace otevřených dat VS ČR</a:t>
            </a:r>
            <a:r>
              <a:rPr lang="cs-CZ" dirty="0"/>
              <a:t> + </a:t>
            </a:r>
            <a:r>
              <a:rPr lang="cs-CZ" dirty="0">
                <a:hlinkClick r:id="rId3"/>
              </a:rPr>
              <a:t>Metodika publikace otevřených dat veřejné správy ČR</a:t>
            </a:r>
            <a:endParaRPr lang="cs-CZ" dirty="0"/>
          </a:p>
          <a:p>
            <a:r>
              <a:rPr lang="cs-CZ" dirty="0"/>
              <a:t>Sada doporučení vázaná na akční plán EU přenesený do ČR 2012 (+ plán na 3-5 let, zpožděný)</a:t>
            </a:r>
          </a:p>
          <a:p>
            <a:r>
              <a:rPr lang="cs-CZ" dirty="0"/>
              <a:t>Projekt </a:t>
            </a:r>
            <a:r>
              <a:rPr lang="cs-CZ" dirty="0">
                <a:hlinkClick r:id="rId4"/>
              </a:rPr>
              <a:t>Implementace strategií v oblasti otevřených dat veřejné správy</a:t>
            </a:r>
            <a:r>
              <a:rPr lang="cs-CZ" dirty="0"/>
              <a:t> ČR 1. 2. 2015 – 30. 11. 2015</a:t>
            </a:r>
          </a:p>
          <a:p>
            <a:r>
              <a:rPr lang="cs-CZ" dirty="0"/>
              <a:t>Idea ekonomického pozitiva dat ze SS (až 40 miliard Eur ročně)</a:t>
            </a:r>
          </a:p>
          <a:p>
            <a:r>
              <a:rPr lang="cs-CZ" dirty="0"/>
              <a:t>Doklad realizace politiky a nakládání s veřejnými prostředky (mj. proti korupci a posílení aktivního občanství)</a:t>
            </a:r>
          </a:p>
          <a:p>
            <a:r>
              <a:rPr lang="cs-CZ" dirty="0"/>
              <a:t>Dána základní a navazující úroveň</a:t>
            </a:r>
          </a:p>
          <a:p>
            <a:r>
              <a:rPr lang="cs-CZ" dirty="0"/>
              <a:t>Problém s </a:t>
            </a:r>
            <a:r>
              <a:rPr lang="cs-CZ" dirty="0" err="1"/>
              <a:t>geodaty</a:t>
            </a:r>
            <a:r>
              <a:rPr lang="cs-CZ" dirty="0"/>
              <a:t> (INSPIRE)</a:t>
            </a:r>
          </a:p>
          <a:p>
            <a:r>
              <a:rPr lang="cs-CZ" dirty="0"/>
              <a:t>Nutné legislativní změny (hl. z. o SPI), aby bylo povinné + forma k harmonizaci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18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eGov</a:t>
            </a:r>
            <a:r>
              <a:rPr lang="cs-CZ" dirty="0"/>
              <a:t>?</a:t>
            </a:r>
          </a:p>
          <a:p>
            <a:r>
              <a:rPr lang="cs-CZ" dirty="0"/>
              <a:t>Jak </a:t>
            </a:r>
            <a:r>
              <a:rPr lang="cs-CZ" dirty="0" err="1"/>
              <a:t>eGov</a:t>
            </a:r>
            <a:r>
              <a:rPr lang="cs-CZ" dirty="0"/>
              <a:t> souvisí s IS VS?</a:t>
            </a:r>
          </a:p>
          <a:p>
            <a:r>
              <a:rPr lang="cs-CZ" dirty="0"/>
              <a:t>Jak se přístup k IS VS vyvíjel ve strategiích IP ČR?</a:t>
            </a:r>
          </a:p>
          <a:p>
            <a:pPr lvl="1"/>
            <a:r>
              <a:rPr lang="cs-CZ" dirty="0"/>
              <a:t>90. léta nekoordinováno, dílčí systémy, kdo co chtěl</a:t>
            </a:r>
          </a:p>
          <a:p>
            <a:pPr lvl="1"/>
            <a:r>
              <a:rPr lang="cs-CZ" dirty="0"/>
              <a:t>1996-2003 snaha o ÚSIS, ale neúspěšná</a:t>
            </a:r>
          </a:p>
          <a:p>
            <a:pPr lvl="1"/>
            <a:r>
              <a:rPr lang="cs-CZ" dirty="0"/>
              <a:t>2003-2006 rozvoj různých IS VS</a:t>
            </a:r>
          </a:p>
          <a:p>
            <a:pPr lvl="1"/>
            <a:r>
              <a:rPr lang="cs-CZ" dirty="0"/>
              <a:t>Po 2006 </a:t>
            </a:r>
            <a:r>
              <a:rPr lang="cs-CZ" dirty="0" err="1"/>
              <a:t>eGon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0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Otevřená data dle MV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Datové sady zveřejněné na internetu:</a:t>
            </a:r>
          </a:p>
          <a:p>
            <a:pPr lvl="1"/>
            <a:r>
              <a:rPr lang="cs-CZ" dirty="0"/>
              <a:t>úplná,</a:t>
            </a:r>
          </a:p>
          <a:p>
            <a:pPr lvl="1"/>
            <a:r>
              <a:rPr lang="cs-CZ" dirty="0"/>
              <a:t>snadno dostupná + strojově čitelná při vynaložení minima možných nákladů,</a:t>
            </a:r>
          </a:p>
          <a:p>
            <a:pPr lvl="1"/>
            <a:r>
              <a:rPr lang="cs-CZ" dirty="0"/>
              <a:t>používající standardy s volně dostupnou specifikací,</a:t>
            </a:r>
          </a:p>
          <a:p>
            <a:pPr lvl="1"/>
            <a:r>
              <a:rPr lang="cs-CZ" dirty="0"/>
              <a:t>zpřístupněna za jasných podmínek užití s minimem omezení</a:t>
            </a:r>
          </a:p>
          <a:p>
            <a:r>
              <a:rPr lang="cs-CZ" dirty="0"/>
              <a:t>Požadavky na užití (viz CC):</a:t>
            </a:r>
          </a:p>
          <a:p>
            <a:pPr lvl="1"/>
            <a:r>
              <a:rPr lang="cs-CZ" dirty="0"/>
              <a:t>neomezují ve způsobu použití,</a:t>
            </a:r>
          </a:p>
          <a:p>
            <a:pPr lvl="1"/>
            <a:r>
              <a:rPr lang="cs-CZ" dirty="0"/>
              <a:t>opravňují k dalšímu šíření,</a:t>
            </a:r>
          </a:p>
          <a:p>
            <a:pPr lvl="1"/>
            <a:r>
              <a:rPr lang="cs-CZ" dirty="0"/>
              <a:t>musí být uveden autor dat (i při dalším šíření),</a:t>
            </a:r>
          </a:p>
          <a:p>
            <a:pPr lvl="1"/>
            <a:r>
              <a:rPr lang="cs-CZ" dirty="0"/>
              <a:t>při dalším šíření ostatní stejná oprávnění s daty nakládat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2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dirty="0"/>
              <a:t>Charakteristiky otevřených dat (v souladu s Open </a:t>
            </a:r>
            <a:r>
              <a:rPr lang="cs-CZ" altLang="cs-CZ" sz="2400" dirty="0" err="1"/>
              <a:t>Knowledge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Foundation</a:t>
            </a:r>
            <a:r>
              <a:rPr lang="cs-CZ" altLang="cs-CZ" sz="2400" dirty="0"/>
              <a:t> stanovila </a:t>
            </a:r>
            <a:r>
              <a:rPr lang="cs-CZ" altLang="cs-CZ" sz="2400" dirty="0" err="1"/>
              <a:t>Sunlight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Foundation</a:t>
            </a:r>
            <a:r>
              <a:rPr lang="cs-CZ" altLang="cs-CZ" sz="2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úplnost: maximální možný rozsah, lze dát zákonem</a:t>
            </a:r>
          </a:p>
          <a:p>
            <a:pPr>
              <a:defRPr/>
            </a:pPr>
            <a:r>
              <a:rPr lang="cs-CZ" dirty="0"/>
              <a:t>primární: zveřejněna původcem, např. referenční údaje ze ZR, data z IS VS, agregovaná data, kde nelze primární (např. výsledky voleb) nebo statistiky nad primárními (na ně odkaz)</a:t>
            </a:r>
          </a:p>
          <a:p>
            <a:pPr>
              <a:defRPr/>
            </a:pPr>
            <a:r>
              <a:rPr lang="cs-CZ" dirty="0"/>
              <a:t>zveřejnění bez odkladu, stálá dostupnost při vynaložení minima nákladů pro získání</a:t>
            </a:r>
          </a:p>
          <a:p>
            <a:pPr>
              <a:defRPr/>
            </a:pPr>
            <a:r>
              <a:rPr lang="cs-CZ" dirty="0"/>
              <a:t>snadná dostupnost, strojová čitelnost, otevřené standardy (=&gt; libovolné využití)</a:t>
            </a:r>
          </a:p>
          <a:p>
            <a:pPr>
              <a:defRPr/>
            </a:pPr>
            <a:r>
              <a:rPr lang="cs-CZ" dirty="0"/>
              <a:t>zpřístupnění za jasných podmínek s minimem omezení, neomezující přístup (diskriminace)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23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Přínosy </a:t>
            </a:r>
            <a:r>
              <a:rPr lang="cs-CZ" altLang="cs-CZ" dirty="0">
                <a:hlinkClick r:id="rId2"/>
              </a:rPr>
              <a:t>katalogu otevřených dat VS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Usnadnění přístupu k datům veřejné správy =&gt; využitelnost, centrální místo, ale ne výhradní, informace o lokaci a postupu získání dat</a:t>
            </a:r>
          </a:p>
          <a:p>
            <a:pPr>
              <a:defRPr/>
            </a:pPr>
            <a:r>
              <a:rPr lang="cs-CZ" dirty="0"/>
              <a:t>Vytvoření předpokladu pro snazší opětovné použití dat veřejné správy =&gt; nejen G2C a G2B, ale i G2G</a:t>
            </a:r>
          </a:p>
          <a:p>
            <a:pPr>
              <a:defRPr/>
            </a:pPr>
            <a:r>
              <a:rPr lang="cs-CZ" dirty="0"/>
              <a:t>Vytvoření předpokladu pro využívání otevřených propojitelných dat (</a:t>
            </a:r>
            <a:r>
              <a:rPr lang="cs-CZ" dirty="0" err="1"/>
              <a:t>linked</a:t>
            </a:r>
            <a:r>
              <a:rPr lang="cs-CZ" dirty="0"/>
              <a:t> data) =&gt; z různých zdrojů, vč. vazby na vlastní pro hledání skrytých souvislostí, poskytovatel zveřejní primární data a propojení na sekundární (ne jejich správa) nutné otevřené standardy (W3C)</a:t>
            </a:r>
          </a:p>
          <a:p>
            <a:pPr>
              <a:defRPr/>
            </a:pPr>
            <a:r>
              <a:rPr lang="cs-CZ" dirty="0"/>
              <a:t>Vytvoření předpokladu pro dosažení vyšší transparentnosti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4116354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Role pro Datový katalog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správce DK: MV ČR</a:t>
            </a:r>
          </a:p>
          <a:p>
            <a:pPr>
              <a:defRPr/>
            </a:pPr>
            <a:r>
              <a:rPr lang="cs-CZ" dirty="0"/>
              <a:t>provozovatel DK: zajištění chodu a údržby, SW/HW a bezpečnost</a:t>
            </a:r>
          </a:p>
          <a:p>
            <a:pPr>
              <a:defRPr/>
            </a:pPr>
            <a:r>
              <a:rPr lang="cs-CZ" dirty="0"/>
              <a:t>poskytovatel dat: jakýkoli orgán VS s kompetencí či povinností zveřejňovat, příp. správce IS VS, rozhoduje o podmínkách zveřejnění a pověřuje kurátora správou dat</a:t>
            </a:r>
          </a:p>
          <a:p>
            <a:pPr>
              <a:defRPr/>
            </a:pPr>
            <a:r>
              <a:rPr lang="cs-CZ" dirty="0"/>
              <a:t>kurátor dat: osoba zajišťující zveřejnění a údržbu záznamů, vč. klasifikace a vazby na ISDP a IS o ISVS</a:t>
            </a:r>
          </a:p>
          <a:p>
            <a:pPr>
              <a:defRPr/>
            </a:pPr>
            <a:r>
              <a:rPr lang="cs-CZ" dirty="0"/>
              <a:t>redaktor: obsahová kontrola záznamů (ověření korektnosti záznamu ve všech polích), komunikace s poskytovateli dat a označení záznamu pro zveřejnění, v působnosti MV ČR</a:t>
            </a:r>
          </a:p>
          <a:p>
            <a:pPr>
              <a:defRPr/>
            </a:pPr>
            <a:r>
              <a:rPr lang="cs-CZ" dirty="0"/>
              <a:t>koncový uživatel: vyhledává záznamy a dává podněty správci k novým či revizi, lze i bez registrace a zdarma</a:t>
            </a:r>
          </a:p>
        </p:txBody>
      </p:sp>
    </p:spTree>
    <p:extLst>
      <p:ext uri="{BB962C8B-B14F-4D97-AF65-F5344CB8AC3E}">
        <p14:creationId xmlns:p14="http://schemas.microsoft.com/office/powerpoint/2010/main" val="2302109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katalogizace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Rozhodnutí, zda data určená veřejnosti =&gt; forma zveřejnění (formát, přístup k datům, zajištění aktuálnosti)</a:t>
            </a:r>
          </a:p>
          <a:p>
            <a:pPr>
              <a:defRPr/>
            </a:pPr>
            <a:r>
              <a:rPr lang="cs-CZ" dirty="0"/>
              <a:t>Export do formátu (doporučeno na XML/RDF) a publikace dat (snadná </a:t>
            </a:r>
            <a:r>
              <a:rPr lang="cs-CZ" dirty="0" err="1"/>
              <a:t>nalezitelnost</a:t>
            </a:r>
            <a:r>
              <a:rPr lang="cs-CZ" dirty="0"/>
              <a:t>, např. odkaz z </a:t>
            </a:r>
            <a:r>
              <a:rPr lang="cs-CZ" dirty="0" err="1"/>
              <a:t>homepage</a:t>
            </a:r>
            <a:r>
              <a:rPr lang="cs-CZ" dirty="0"/>
              <a:t>) =&gt; vyplnění povinných atributů záznamu</a:t>
            </a:r>
          </a:p>
          <a:p>
            <a:pPr>
              <a:defRPr/>
            </a:pPr>
            <a:r>
              <a:rPr lang="cs-CZ" dirty="0"/>
              <a:t>Provázání s ISDP a IS o ISVS</a:t>
            </a:r>
          </a:p>
          <a:p>
            <a:pPr>
              <a:defRPr/>
            </a:pPr>
            <a:r>
              <a:rPr lang="cs-CZ" dirty="0"/>
              <a:t>Manuální katalogizace a redakce záznamů (jen část automatizovaně podpořena)</a:t>
            </a:r>
          </a:p>
          <a:p>
            <a:pPr lvl="1">
              <a:defRPr/>
            </a:pPr>
            <a:r>
              <a:rPr lang="cs-CZ" dirty="0"/>
              <a:t>katalogizace v ČJ a AJ (evropský DK – </a:t>
            </a:r>
            <a:r>
              <a:rPr lang="cs-CZ" dirty="0">
                <a:hlinkClick r:id="rId2" action="ppaction://hlinkfile"/>
              </a:rPr>
              <a:t>Publicdata.eu</a:t>
            </a:r>
            <a:r>
              <a:rPr lang="cs-CZ" dirty="0"/>
              <a:t>)</a:t>
            </a:r>
          </a:p>
          <a:p>
            <a:pPr lvl="1">
              <a:defRPr/>
            </a:pPr>
            <a:r>
              <a:rPr lang="cs-CZ" dirty="0"/>
              <a:t>část údajů kurátor, část redaktor</a:t>
            </a:r>
          </a:p>
          <a:p>
            <a:pPr lvl="1">
              <a:defRPr/>
            </a:pPr>
            <a:r>
              <a:rPr lang="cs-CZ" dirty="0"/>
              <a:t>plánování využití </a:t>
            </a:r>
            <a:r>
              <a:rPr lang="cs-CZ" dirty="0">
                <a:hlinkClick r:id="rId3"/>
              </a:rPr>
              <a:t>EUROVOC</a:t>
            </a:r>
            <a:r>
              <a:rPr lang="cs-CZ" dirty="0"/>
              <a:t> (oblasti/obory činnosti) a </a:t>
            </a:r>
            <a:r>
              <a:rPr lang="cs-CZ" dirty="0">
                <a:hlinkClick r:id="rId4"/>
              </a:rPr>
              <a:t>CZ-NACE</a:t>
            </a:r>
            <a:r>
              <a:rPr lang="cs-CZ" dirty="0"/>
              <a:t> (ekonomické činnosti)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806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dat a formátů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Nejdříve data povinně zveřejněná dle zákonů a statistická, z výkazů a přehledů, z rejstříků (pokud veřejná), prostorová</a:t>
            </a:r>
          </a:p>
          <a:p>
            <a:r>
              <a:rPr lang="cs-CZ" dirty="0"/>
              <a:t>Vhodné vyjít ze statistik návštěvnosti a žádostí dle 106 (o co zájem)</a:t>
            </a:r>
          </a:p>
          <a:p>
            <a:r>
              <a:rPr lang="cs-CZ" dirty="0"/>
              <a:t>Nutná právní analýza, co a jak lze zveřejnit =&gt; primární, anonymizovaná, agregovaná =&gt; stanovení licencí (</a:t>
            </a:r>
            <a:r>
              <a:rPr lang="cs-CZ" dirty="0">
                <a:hlinkClick r:id="rId2"/>
              </a:rPr>
              <a:t>příklady</a:t>
            </a:r>
            <a:r>
              <a:rPr lang="cs-CZ" dirty="0"/>
              <a:t>), ty nutné zveřejnit s daty</a:t>
            </a:r>
          </a:p>
          <a:p>
            <a:r>
              <a:rPr lang="cs-CZ" dirty="0"/>
              <a:t>Licence ideálně pro libovolné využití, ne/komerční, spojitelná, transformovatelná, zahrnutá do vlastních databází...</a:t>
            </a:r>
          </a:p>
          <a:p>
            <a:r>
              <a:rPr lang="cs-CZ" dirty="0"/>
              <a:t>Preferovaný XML/RDF formát, otevřený (volně dostupná specifikace) pro možnost tvorby vlastních aplikací, až při nenalezení vhodného formátu lze vytvořit vlastní</a:t>
            </a:r>
          </a:p>
          <a:p>
            <a:r>
              <a:rPr lang="cs-CZ" dirty="0"/>
              <a:t>V metodice popsány ne/vhodné formáty a možnosti jejich použití</a:t>
            </a:r>
          </a:p>
        </p:txBody>
      </p:sp>
    </p:spTree>
    <p:extLst>
      <p:ext uri="{BB962C8B-B14F-4D97-AF65-F5344CB8AC3E}">
        <p14:creationId xmlns:p14="http://schemas.microsoft.com/office/powerpoint/2010/main" val="4048899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Kvalita a bezpečnost DK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Kvalitativní ukazatele: unikátnost záznamů, úplnost DK, relevance záznamu, správnost a úplnost, platnost odkazu na data, shoda vyplněných a odkazovaných dat, správnost klasifikace</a:t>
            </a:r>
          </a:p>
          <a:p>
            <a:pPr>
              <a:defRPr/>
            </a:pPr>
            <a:r>
              <a:rPr lang="cs-CZ" dirty="0"/>
              <a:t>Pro kontrolu kvality zapojeni uživatelé (zpětná vazba, ne úpravy) + strojové učení</a:t>
            </a:r>
          </a:p>
          <a:p>
            <a:pPr>
              <a:defRPr/>
            </a:pPr>
            <a:r>
              <a:rPr lang="cs-CZ" dirty="0"/>
              <a:t>Bezpečnost technická + organizační (vyškolení)</a:t>
            </a:r>
          </a:p>
          <a:p>
            <a:pPr>
              <a:defRPr/>
            </a:pPr>
            <a:r>
              <a:rPr lang="cs-CZ" dirty="0"/>
              <a:t>Bezpečnostní politika vytvořená při implementaci, podstatná přesnost a aktuálnost pro kvalitu a důvěryhodnost + zajištění integrity a dostupnosti obsahu (obnovení do stavu max. 1 hod. před událostí, možnost určení původce změn)</a:t>
            </a:r>
          </a:p>
          <a:p>
            <a:pPr>
              <a:defRPr/>
            </a:pPr>
            <a:r>
              <a:rPr lang="cs-CZ" dirty="0"/>
              <a:t>Jednotný </a:t>
            </a:r>
            <a:r>
              <a:rPr lang="cs-CZ" dirty="0" err="1"/>
              <a:t>identitní</a:t>
            </a:r>
            <a:r>
              <a:rPr lang="cs-CZ" dirty="0"/>
              <a:t> prostor (JIP) pro jednoznačnou autentizace uživatelů IS VS, před zavedením lze využít kvalifikované certifikáty (každý pracovník VS oprávněný jako kurátor)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539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Softwarová architektura nástroje pro katalogizaci dat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870075"/>
            <a:ext cx="9037637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66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Linked (open)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Konkrétní i abstraktní objekty reálného světa přidělena neměnná URI (jednoznačné identifikátory)</a:t>
            </a:r>
          </a:p>
          <a:p>
            <a:pPr>
              <a:defRPr/>
            </a:pPr>
            <a:r>
              <a:rPr lang="cs-CZ" dirty="0"/>
              <a:t>Striktní dodržování HTTP URI, při přístupu strojově čitelný formát RDF pro data s propojením na jiné objekty (souvislosti)</a:t>
            </a:r>
          </a:p>
          <a:p>
            <a:pPr>
              <a:defRPr/>
            </a:pPr>
            <a:r>
              <a:rPr lang="cs-CZ" dirty="0"/>
              <a:t>Přispět spojením může kdokoli, v tvrzeních lze vyhledávat jako dnes v dokumentech, ale přesněji</a:t>
            </a:r>
          </a:p>
          <a:p>
            <a:pPr>
              <a:defRPr/>
            </a:pPr>
            <a:r>
              <a:rPr lang="cs-CZ" dirty="0"/>
              <a:t>Datový model RDF = graf, kde uzly = objekty (URI) a údaje (texty, čísla...), hrany = propojení</a:t>
            </a:r>
          </a:p>
          <a:p>
            <a:pPr>
              <a:defRPr/>
            </a:pPr>
            <a:r>
              <a:rPr lang="cs-CZ" dirty="0"/>
              <a:t>Typy hran definovány v slovníku (ontologii) – struktura dat a sémantika</a:t>
            </a:r>
          </a:p>
        </p:txBody>
      </p:sp>
    </p:spTree>
    <p:extLst>
      <p:ext uri="{BB962C8B-B14F-4D97-AF65-F5344CB8AC3E}">
        <p14:creationId xmlns:p14="http://schemas.microsoft.com/office/powerpoint/2010/main" val="463387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Čísla předpokládané realizace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7301 OVM různého počtu záznamů, do malé (řádově jednotky záznamů) patří i větší části obce, MŠ, ZŠ, SŠ a profesní komory</a:t>
            </a:r>
          </a:p>
          <a:p>
            <a:r>
              <a:rPr lang="cs-CZ" altLang="cs-CZ"/>
              <a:t>Průměrná doba:</a:t>
            </a:r>
          </a:p>
          <a:p>
            <a:pPr lvl="1"/>
            <a:r>
              <a:rPr lang="cs-CZ" altLang="cs-CZ"/>
              <a:t>Vytvoření záznamu kurátorem, vč. oprav 90 min.</a:t>
            </a:r>
          </a:p>
          <a:p>
            <a:pPr lvl="1"/>
            <a:r>
              <a:rPr lang="cs-CZ" altLang="cs-CZ"/>
              <a:t>Redakce 1 záznamu, vč. oprav 30 min.</a:t>
            </a:r>
          </a:p>
          <a:p>
            <a:r>
              <a:rPr lang="cs-CZ" altLang="cs-CZ"/>
              <a:t>Kurátor/redaktor cca 25 tis. Kč, vč. osobního ohodnocení, tj. 34 550 Kč měsíčně hrubého</a:t>
            </a:r>
          </a:p>
        </p:txBody>
      </p:sp>
    </p:spTree>
    <p:extLst>
      <p:ext uri="{BB962C8B-B14F-4D97-AF65-F5344CB8AC3E}">
        <p14:creationId xmlns:p14="http://schemas.microsoft.com/office/powerpoint/2010/main" val="105127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53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eGON</a:t>
            </a:r>
            <a:endParaRPr lang="en-US" altLang="en-US" dirty="0"/>
          </a:p>
        </p:txBody>
      </p:sp>
      <p:pic>
        <p:nvPicPr>
          <p:cNvPr id="15364" name="Zástupný symbol pro obsah 1536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88840"/>
            <a:ext cx="2880360" cy="4114800"/>
          </a:xfrm>
          <a:prstGeom prst="rect">
            <a:avLst/>
          </a:prstGeom>
          <a:ln/>
        </p:spPr>
      </p:pic>
      <p:sp>
        <p:nvSpPr>
          <p:cNvPr id="15363" name="Zástupný symbol pro text 15362"/>
          <p:cNvSpPr>
            <a:spLocks noGrp="1"/>
          </p:cNvSpPr>
          <p:nvPr>
            <p:ph sz="half" idx="2"/>
          </p:nvPr>
        </p:nvSpPr>
        <p:spPr>
          <a:xfrm>
            <a:off x="2987825" y="2017713"/>
            <a:ext cx="5967264" cy="4114800"/>
          </a:xfrm>
        </p:spPr>
        <p:txBody>
          <a:bodyPr>
            <a:normAutofit fontScale="85000" lnSpcReduction="10000"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/>
              <a:t>Komplexní elektronizace VS, od 2006</a:t>
            </a:r>
          </a:p>
          <a:p>
            <a:r>
              <a:rPr lang="cs-CZ" altLang="en-US" dirty="0"/>
              <a:t>Přeneseně organizmus, vše souvisí se vším</a:t>
            </a:r>
          </a:p>
          <a:p>
            <a:pPr lvl="1"/>
            <a:r>
              <a:rPr lang="cs-CZ" altLang="en-US" dirty="0"/>
              <a:t>Prsty: </a:t>
            </a:r>
            <a:r>
              <a:rPr lang="cs-CZ" altLang="en-US" dirty="0" err="1"/>
              <a:t>CzechPOINT</a:t>
            </a:r>
            <a:r>
              <a:rPr lang="cs-CZ" altLang="en-US" dirty="0"/>
              <a:t> (2007)</a:t>
            </a:r>
          </a:p>
          <a:p>
            <a:pPr lvl="1"/>
            <a:r>
              <a:rPr lang="cs-CZ" altLang="en-US" dirty="0"/>
              <a:t>Srdce: Zákon o elektronických úkonech a autorizované konverzi dokumentů (2008)</a:t>
            </a:r>
          </a:p>
          <a:p>
            <a:pPr lvl="1"/>
            <a:r>
              <a:rPr lang="cs-CZ" altLang="en-US" dirty="0"/>
              <a:t>Oběhová soustava: KIVS pro bezpečný přenos dat (rozvoj od 2009 – dat. schránky)</a:t>
            </a:r>
          </a:p>
          <a:p>
            <a:pPr lvl="1"/>
            <a:r>
              <a:rPr lang="cs-CZ" altLang="en-US" dirty="0"/>
              <a:t>Mozek: ZR – bezpečné a aktuální databáze (2012)</a:t>
            </a:r>
          </a:p>
          <a:p>
            <a:pPr lvl="1"/>
            <a:r>
              <a:rPr lang="cs-CZ" altLang="en-US" dirty="0"/>
              <a:t>+ Portál veřejné správy (2003)</a:t>
            </a:r>
          </a:p>
          <a:p>
            <a:r>
              <a:rPr lang="cs-CZ" altLang="en-US" dirty="0"/>
              <a:t>„</a:t>
            </a:r>
            <a:r>
              <a:rPr lang="cs-CZ" altLang="en-US" dirty="0" err="1"/>
              <a:t>eGON</a:t>
            </a:r>
            <a:r>
              <a:rPr lang="cs-CZ" altLang="en-US" dirty="0"/>
              <a:t> je, stejně jako </a:t>
            </a:r>
            <a:r>
              <a:rPr lang="cs-CZ" altLang="en-US" dirty="0" err="1"/>
              <a:t>eGovernment</a:t>
            </a:r>
            <a:r>
              <a:rPr lang="cs-CZ" altLang="en-US" dirty="0"/>
              <a:t>, vstřícný, jednoduchý a funkční“ (</a:t>
            </a:r>
            <a:r>
              <a:rPr lang="cs-CZ" altLang="en-US" dirty="0" err="1"/>
              <a:t>eGON</a:t>
            </a:r>
            <a:r>
              <a:rPr lang="cs-CZ" altLang="en-US" dirty="0"/>
              <a:t> jako symbol </a:t>
            </a:r>
            <a:r>
              <a:rPr lang="cs-CZ" altLang="en-US" dirty="0" err="1"/>
              <a:t>eGovernmentu</a:t>
            </a:r>
            <a:r>
              <a:rPr lang="cs-CZ" altLang="en-US" dirty="0"/>
              <a:t>)</a:t>
            </a:r>
          </a:p>
          <a:p>
            <a:r>
              <a:rPr lang="cs-CZ" altLang="en-US" dirty="0"/>
              <a:t>závazek vlády co nejvíc e-alternativ služeb občanům a podpora motivace je využívat bez rušení tradiční formy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Národní katalog otevřených dat</a:t>
            </a:r>
            <a:r>
              <a:rPr lang="cs-CZ" dirty="0"/>
              <a:t> + Registr smluv</a:t>
            </a:r>
          </a:p>
          <a:p>
            <a:r>
              <a:rPr lang="cs-CZ" dirty="0"/>
              <a:t>EU projekt </a:t>
            </a:r>
            <a:r>
              <a:rPr lang="cs-CZ" dirty="0">
                <a:hlinkClick r:id="rId3"/>
              </a:rPr>
              <a:t>COMSODE</a:t>
            </a:r>
            <a:r>
              <a:rPr lang="cs-CZ" dirty="0"/>
              <a:t> pro platformu a metodiky open data</a:t>
            </a:r>
          </a:p>
          <a:p>
            <a:r>
              <a:rPr lang="cs-CZ" dirty="0"/>
              <a:t>Fórum expertů </a:t>
            </a:r>
            <a:r>
              <a:rPr lang="cs-CZ" dirty="0">
                <a:hlinkClick r:id="rId4"/>
              </a:rPr>
              <a:t>Otevrenadata.cz</a:t>
            </a:r>
            <a:r>
              <a:rPr lang="cs-CZ" dirty="0"/>
              <a:t> </a:t>
            </a:r>
          </a:p>
          <a:p>
            <a:r>
              <a:rPr lang="cs-CZ" dirty="0"/>
              <a:t>Iniciativa </a:t>
            </a:r>
            <a:r>
              <a:rPr lang="cs-CZ" dirty="0" smtClean="0">
                <a:hlinkClick r:id="rId5"/>
              </a:rPr>
              <a:t>OpenData.cz</a:t>
            </a:r>
            <a:r>
              <a:rPr lang="cs-CZ" dirty="0" smtClean="0"/>
              <a:t> (neaktualizována)</a:t>
            </a:r>
            <a:endParaRPr lang="cs-CZ" dirty="0"/>
          </a:p>
          <a:p>
            <a:r>
              <a:rPr lang="cs-CZ" dirty="0"/>
              <a:t>Soutěže: </a:t>
            </a:r>
            <a:r>
              <a:rPr lang="cs-CZ" dirty="0" err="1" smtClean="0">
                <a:hlinkClick r:id="rId6"/>
              </a:rPr>
              <a:t>Hackathon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>
                <a:hlinkClick r:id="rId7"/>
              </a:rPr>
              <a:t>Soutěž o nejlepší aplikaci nad otevřenými </a:t>
            </a:r>
            <a:r>
              <a:rPr lang="cs-CZ" dirty="0" smtClean="0">
                <a:hlinkClick r:id="rId7"/>
              </a:rPr>
              <a:t>daty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727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317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Otázky</a:t>
            </a:r>
            <a:endParaRPr lang="en-US" altLang="en-US" dirty="0"/>
          </a:p>
        </p:txBody>
      </p:sp>
      <p:sp>
        <p:nvSpPr>
          <p:cNvPr id="31747" name="Zástupný symbol pro obsah 3174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Co je </a:t>
            </a:r>
            <a:r>
              <a:rPr lang="en-US" altLang="en-US" dirty="0" err="1"/>
              <a:t>eGovernment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Vztahy</a:t>
            </a:r>
            <a:r>
              <a:rPr lang="en-US" altLang="en-US" dirty="0"/>
              <a:t> </a:t>
            </a:r>
            <a:r>
              <a:rPr lang="en-US" altLang="en-US" dirty="0" err="1"/>
              <a:t>kterých</a:t>
            </a:r>
            <a:r>
              <a:rPr lang="en-US" altLang="en-US" dirty="0"/>
              <a:t> </a:t>
            </a:r>
            <a:r>
              <a:rPr lang="en-US" altLang="en-US" dirty="0" err="1"/>
              <a:t>subjektů</a:t>
            </a:r>
            <a:r>
              <a:rPr lang="en-US" altLang="en-US" dirty="0"/>
              <a:t> </a:t>
            </a:r>
            <a:r>
              <a:rPr lang="en-US" altLang="en-US" dirty="0" err="1"/>
              <a:t>eGovernment</a:t>
            </a:r>
            <a:r>
              <a:rPr lang="en-US" altLang="en-US" dirty="0"/>
              <a:t> </a:t>
            </a:r>
            <a:r>
              <a:rPr lang="en-US" altLang="en-US" dirty="0" err="1"/>
              <a:t>zasahuje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Jaké</a:t>
            </a:r>
            <a:r>
              <a:rPr lang="en-US" altLang="en-US" dirty="0"/>
              <a:t> </a:t>
            </a:r>
            <a:r>
              <a:rPr lang="en-US" altLang="en-US" dirty="0" err="1"/>
              <a:t>znáte</a:t>
            </a:r>
            <a:r>
              <a:rPr lang="en-US" altLang="en-US" dirty="0"/>
              <a:t> </a:t>
            </a:r>
            <a:r>
              <a:rPr lang="en-US" altLang="en-US" dirty="0" err="1"/>
              <a:t>služby</a:t>
            </a:r>
            <a:r>
              <a:rPr lang="en-US" altLang="en-US" dirty="0"/>
              <a:t> </a:t>
            </a:r>
            <a:r>
              <a:rPr lang="en-US" altLang="en-US" dirty="0" err="1"/>
              <a:t>eGovernmetu</a:t>
            </a:r>
            <a:r>
              <a:rPr lang="en-US" altLang="en-US" dirty="0"/>
              <a:t>? </a:t>
            </a:r>
            <a:r>
              <a:rPr lang="en-US" altLang="en-US" dirty="0" err="1"/>
              <a:t>Jaké</a:t>
            </a:r>
            <a:r>
              <a:rPr lang="en-US" altLang="en-US" dirty="0"/>
              <a:t> </a:t>
            </a:r>
            <a:r>
              <a:rPr lang="en-US" altLang="en-US" dirty="0" err="1"/>
              <a:t>jste</a:t>
            </a:r>
            <a:r>
              <a:rPr lang="en-US" altLang="en-US" dirty="0"/>
              <a:t>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vyzkoušeli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Co </a:t>
            </a:r>
            <a:r>
              <a:rPr lang="en-US" altLang="en-US" dirty="0" err="1"/>
              <a:t>jsou</a:t>
            </a:r>
            <a:r>
              <a:rPr lang="en-US" altLang="en-US" dirty="0"/>
              <a:t> </a:t>
            </a:r>
            <a:r>
              <a:rPr lang="en-US" altLang="en-US" dirty="0" err="1"/>
              <a:t>symboly</a:t>
            </a:r>
            <a:r>
              <a:rPr lang="en-US" altLang="en-US" dirty="0"/>
              <a:t> </a:t>
            </a:r>
            <a:r>
              <a:rPr lang="en-US" altLang="en-US" dirty="0" err="1"/>
              <a:t>eGovernmentu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Co </a:t>
            </a:r>
            <a:r>
              <a:rPr lang="en-US" altLang="en-US" dirty="0" err="1"/>
              <a:t>řeší</a:t>
            </a:r>
            <a:r>
              <a:rPr lang="en-US" altLang="en-US" dirty="0"/>
              <a:t> </a:t>
            </a:r>
            <a:r>
              <a:rPr lang="en-US" altLang="en-US" dirty="0" err="1"/>
              <a:t>zákon</a:t>
            </a:r>
            <a:r>
              <a:rPr lang="en-US" altLang="en-US" dirty="0"/>
              <a:t> o e-</a:t>
            </a:r>
            <a:r>
              <a:rPr lang="en-US" altLang="en-US" dirty="0" err="1"/>
              <a:t>komunikacích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K </a:t>
            </a:r>
            <a:r>
              <a:rPr lang="en-US" altLang="en-US" dirty="0" err="1"/>
              <a:t>čemu</a:t>
            </a:r>
            <a:r>
              <a:rPr lang="en-US" altLang="en-US" dirty="0"/>
              <a:t> </a:t>
            </a:r>
            <a:r>
              <a:rPr lang="en-US" altLang="en-US" dirty="0" err="1"/>
              <a:t>slouží</a:t>
            </a:r>
            <a:r>
              <a:rPr lang="en-US" altLang="en-US" dirty="0"/>
              <a:t> </a:t>
            </a:r>
            <a:r>
              <a:rPr lang="en-US" altLang="en-US" dirty="0" err="1"/>
              <a:t>Portál</a:t>
            </a:r>
            <a:r>
              <a:rPr lang="en-US" altLang="en-US" dirty="0"/>
              <a:t> VS?</a:t>
            </a:r>
          </a:p>
          <a:p>
            <a:r>
              <a:rPr lang="en-US" altLang="en-US" dirty="0" err="1"/>
              <a:t>Najdu</a:t>
            </a:r>
            <a:r>
              <a:rPr lang="en-US" altLang="en-US" dirty="0"/>
              <a:t>, </a:t>
            </a:r>
            <a:r>
              <a:rPr lang="en-US" altLang="en-US" dirty="0" err="1"/>
              <a:t>kde</a:t>
            </a:r>
            <a:r>
              <a:rPr lang="en-US" altLang="en-US" dirty="0"/>
              <a:t> je </a:t>
            </a:r>
            <a:r>
              <a:rPr lang="en-US" altLang="en-US" dirty="0" err="1"/>
              <a:t>nejbližší</a:t>
            </a:r>
            <a:r>
              <a:rPr lang="en-US" altLang="en-US" dirty="0"/>
              <a:t> </a:t>
            </a:r>
            <a:r>
              <a:rPr lang="en-US" altLang="en-US" dirty="0" err="1"/>
              <a:t>CzechPOINT</a:t>
            </a:r>
            <a:r>
              <a:rPr lang="en-US" altLang="en-US" dirty="0"/>
              <a:t>? </a:t>
            </a:r>
            <a:r>
              <a:rPr lang="en-US" altLang="en-US" dirty="0" err="1"/>
              <a:t>Jak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Když</a:t>
            </a:r>
            <a:r>
              <a:rPr lang="en-US" altLang="en-US" dirty="0"/>
              <a:t> </a:t>
            </a:r>
            <a:r>
              <a:rPr lang="en-US" altLang="en-US" dirty="0" err="1"/>
              <a:t>chci</a:t>
            </a:r>
            <a:r>
              <a:rPr lang="en-US" altLang="en-US" dirty="0"/>
              <a:t> </a:t>
            </a:r>
            <a:r>
              <a:rPr lang="en-US" altLang="en-US" dirty="0" err="1"/>
              <a:t>zjistit</a:t>
            </a:r>
            <a:r>
              <a:rPr lang="en-US" altLang="en-US" dirty="0"/>
              <a:t> </a:t>
            </a:r>
            <a:r>
              <a:rPr lang="en-US" altLang="en-US" dirty="0" err="1"/>
              <a:t>bližší</a:t>
            </a:r>
            <a:r>
              <a:rPr lang="en-US" altLang="en-US" dirty="0"/>
              <a:t> </a:t>
            </a:r>
            <a:r>
              <a:rPr lang="en-US" altLang="en-US" dirty="0" err="1"/>
              <a:t>informace</a:t>
            </a:r>
            <a:r>
              <a:rPr lang="en-US" altLang="en-US" dirty="0"/>
              <a:t> o </a:t>
            </a:r>
            <a:r>
              <a:rPr lang="en-US" altLang="en-US" dirty="0" err="1"/>
              <a:t>ekonomickém</a:t>
            </a:r>
            <a:r>
              <a:rPr lang="en-US" altLang="en-US" dirty="0"/>
              <a:t> </a:t>
            </a:r>
            <a:r>
              <a:rPr lang="en-US" altLang="en-US" dirty="0" err="1"/>
              <a:t>subjektu</a:t>
            </a:r>
            <a:r>
              <a:rPr lang="en-US" altLang="en-US" dirty="0"/>
              <a:t>, se </a:t>
            </a:r>
            <a:r>
              <a:rPr lang="en-US" altLang="en-US" dirty="0" err="1"/>
              <a:t>kterým</a:t>
            </a:r>
            <a:r>
              <a:rPr lang="en-US" altLang="en-US" dirty="0"/>
              <a:t> </a:t>
            </a:r>
            <a:r>
              <a:rPr lang="en-US" altLang="en-US" dirty="0" err="1"/>
              <a:t>chci</a:t>
            </a:r>
            <a:r>
              <a:rPr lang="en-US" altLang="en-US" dirty="0"/>
              <a:t> </a:t>
            </a:r>
            <a:r>
              <a:rPr lang="en-US" altLang="en-US" dirty="0" err="1"/>
              <a:t>navázat</a:t>
            </a:r>
            <a:r>
              <a:rPr lang="en-US" altLang="en-US" dirty="0"/>
              <a:t> </a:t>
            </a:r>
            <a:r>
              <a:rPr lang="en-US" altLang="en-US" dirty="0" err="1"/>
              <a:t>spolupráci</a:t>
            </a:r>
            <a:r>
              <a:rPr lang="en-US" altLang="en-US" dirty="0"/>
              <a:t>, co </a:t>
            </a:r>
            <a:r>
              <a:rPr lang="en-US" altLang="en-US" dirty="0" err="1"/>
              <a:t>použiji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Zjistím</a:t>
            </a:r>
            <a:r>
              <a:rPr lang="en-US" altLang="en-US" dirty="0"/>
              <a:t> </a:t>
            </a:r>
            <a:r>
              <a:rPr lang="en-US" altLang="en-US" dirty="0" err="1"/>
              <a:t>majitele</a:t>
            </a:r>
            <a:r>
              <a:rPr lang="en-US" altLang="en-US" dirty="0"/>
              <a:t> </a:t>
            </a:r>
            <a:r>
              <a:rPr lang="en-US" altLang="en-US" dirty="0" err="1"/>
              <a:t>konkrétního</a:t>
            </a:r>
            <a:r>
              <a:rPr lang="en-US" altLang="en-US" dirty="0"/>
              <a:t> </a:t>
            </a:r>
            <a:r>
              <a:rPr lang="en-US" altLang="en-US" dirty="0" err="1"/>
              <a:t>bytu</a:t>
            </a:r>
            <a:r>
              <a:rPr lang="en-US" altLang="en-US" dirty="0"/>
              <a:t>? </a:t>
            </a:r>
            <a:r>
              <a:rPr lang="en-US" altLang="en-US" dirty="0" err="1"/>
              <a:t>Jak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Zjistím</a:t>
            </a:r>
            <a:r>
              <a:rPr lang="en-US" altLang="en-US" dirty="0"/>
              <a:t>, </a:t>
            </a:r>
            <a:r>
              <a:rPr lang="en-US" altLang="en-US" dirty="0" err="1"/>
              <a:t>jak</a:t>
            </a:r>
            <a:r>
              <a:rPr lang="en-US" altLang="en-US" dirty="0"/>
              <a:t> </a:t>
            </a:r>
            <a:r>
              <a:rPr lang="en-US" altLang="en-US" dirty="0" err="1"/>
              <a:t>má</a:t>
            </a:r>
            <a:r>
              <a:rPr lang="en-US" altLang="en-US" dirty="0"/>
              <a:t> </a:t>
            </a:r>
            <a:r>
              <a:rPr lang="en-US" altLang="en-US" dirty="0" err="1"/>
              <a:t>vypadat</a:t>
            </a:r>
            <a:r>
              <a:rPr lang="en-US" altLang="en-US" dirty="0"/>
              <a:t> </a:t>
            </a:r>
            <a:r>
              <a:rPr lang="en-US" altLang="en-US" dirty="0" err="1"/>
              <a:t>změna</a:t>
            </a:r>
            <a:r>
              <a:rPr lang="en-US" altLang="en-US" dirty="0"/>
              <a:t> </a:t>
            </a:r>
            <a:r>
              <a:rPr lang="en-US" altLang="en-US" dirty="0" err="1"/>
              <a:t>autorského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en-US" altLang="en-US" dirty="0"/>
              <a:t> a </a:t>
            </a:r>
            <a:r>
              <a:rPr lang="en-US" altLang="en-US" dirty="0" err="1"/>
              <a:t>jak</a:t>
            </a:r>
            <a:r>
              <a:rPr lang="en-US" altLang="en-US" dirty="0"/>
              <a:t> </a:t>
            </a:r>
            <a:r>
              <a:rPr lang="en-US" altLang="en-US" dirty="0" err="1"/>
              <a:t>daleko</a:t>
            </a:r>
            <a:r>
              <a:rPr lang="en-US" altLang="en-US" dirty="0"/>
              <a:t> je </a:t>
            </a:r>
            <a:r>
              <a:rPr lang="en-US" altLang="en-US" dirty="0" err="1"/>
              <a:t>proces</a:t>
            </a:r>
            <a:r>
              <a:rPr lang="en-US" altLang="en-US" dirty="0"/>
              <a:t> </a:t>
            </a:r>
            <a:r>
              <a:rPr lang="en-US" altLang="en-US" dirty="0" err="1"/>
              <a:t>jejího</a:t>
            </a:r>
            <a:r>
              <a:rPr lang="en-US" altLang="en-US" dirty="0"/>
              <a:t> </a:t>
            </a:r>
            <a:r>
              <a:rPr lang="en-US" altLang="en-US" dirty="0" err="1"/>
              <a:t>schvalování</a:t>
            </a:r>
            <a:r>
              <a:rPr lang="en-US" altLang="en-US" dirty="0"/>
              <a:t>? </a:t>
            </a:r>
            <a:r>
              <a:rPr lang="en-US" altLang="en-US" dirty="0" err="1"/>
              <a:t>Kde</a:t>
            </a:r>
            <a:r>
              <a:rPr lang="en-US" altLang="en-US" dirty="0"/>
              <a:t>?</a:t>
            </a:r>
          </a:p>
          <a:p>
            <a:r>
              <a:rPr lang="en-US" altLang="en-US" dirty="0" err="1"/>
              <a:t>Kde</a:t>
            </a:r>
            <a:r>
              <a:rPr lang="en-US" altLang="en-US" dirty="0"/>
              <a:t> </a:t>
            </a:r>
            <a:r>
              <a:rPr lang="en-US" altLang="en-US" dirty="0" err="1"/>
              <a:t>zjistím</a:t>
            </a:r>
            <a:r>
              <a:rPr lang="en-US" altLang="en-US" dirty="0"/>
              <a:t>, </a:t>
            </a:r>
            <a:r>
              <a:rPr lang="en-US" altLang="en-US" dirty="0" err="1"/>
              <a:t>jako</a:t>
            </a:r>
            <a:r>
              <a:rPr lang="en-US" altLang="en-US" dirty="0"/>
              <a:t> </a:t>
            </a:r>
            <a:r>
              <a:rPr lang="en-US" altLang="en-US" dirty="0" err="1"/>
              <a:t>služby</a:t>
            </a:r>
            <a:r>
              <a:rPr lang="en-US" altLang="en-US" dirty="0"/>
              <a:t> </a:t>
            </a:r>
            <a:r>
              <a:rPr lang="en-US" altLang="en-US" dirty="0" err="1"/>
              <a:t>mohu</a:t>
            </a:r>
            <a:r>
              <a:rPr lang="en-US" altLang="en-US" dirty="0"/>
              <a:t> </a:t>
            </a:r>
            <a:r>
              <a:rPr lang="en-US" altLang="en-US" dirty="0" err="1"/>
              <a:t>chtít</a:t>
            </a:r>
            <a:r>
              <a:rPr lang="en-US" altLang="en-US" dirty="0"/>
              <a:t> od </a:t>
            </a:r>
            <a:r>
              <a:rPr lang="en-US" altLang="en-US" dirty="0" err="1"/>
              <a:t>okolních</a:t>
            </a:r>
            <a:r>
              <a:rPr lang="en-US" altLang="en-US" dirty="0"/>
              <a:t> </a:t>
            </a:r>
            <a:r>
              <a:rPr lang="en-US" altLang="en-US" dirty="0" err="1"/>
              <a:t>obecním</a:t>
            </a:r>
            <a:r>
              <a:rPr lang="en-US" altLang="en-US" dirty="0"/>
              <a:t> a </a:t>
            </a:r>
            <a:r>
              <a:rPr lang="en-US" altLang="en-US" dirty="0" err="1"/>
              <a:t>podobných</a:t>
            </a:r>
            <a:r>
              <a:rPr lang="en-US" altLang="en-US" dirty="0"/>
              <a:t> </a:t>
            </a:r>
            <a:r>
              <a:rPr lang="en-US" altLang="en-US" dirty="0" err="1"/>
              <a:t>úřadů</a:t>
            </a:r>
            <a:r>
              <a:rPr lang="en-US" alt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68330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327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Zdroje</a:t>
            </a:r>
            <a:endParaRPr lang="en-US" altLang="en-US" dirty="0"/>
          </a:p>
        </p:txBody>
      </p:sp>
      <p:sp>
        <p:nvSpPr>
          <p:cNvPr id="32771" name="Zástupný symbol pro obsah 32770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 [online]. Archiv stránek bývalého Ministerstva informatiky [cit. 2012-02-10]. Dostupné z: http://aplikace.mvcr.cz/archiv2008/micr/egovernment/default.htm</a:t>
            </a:r>
          </a:p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 – KIVS (6. díl). ISVS.CZ. </a:t>
            </a:r>
            <a:r>
              <a:rPr lang="it-IT" dirty="0"/>
              <a:t>[online]. </a:t>
            </a:r>
            <a:r>
              <a:rPr lang="cs-CZ" dirty="0"/>
              <a:t>22. 8. 2007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http://www.isvs.cz/e-government-kivs-6-dil/</a:t>
            </a:r>
            <a:endParaRPr lang="cs-CZ" dirty="0"/>
          </a:p>
          <a:p>
            <a:pPr>
              <a:defRPr/>
            </a:pPr>
            <a:r>
              <a:rPr lang="cs-CZ" dirty="0">
                <a:hlinkClick r:id="rId2"/>
              </a:rPr>
              <a:t>Koncepce katalogizace otevřených dat VS ČR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>
                <a:hlinkClick r:id="rId3"/>
              </a:rPr>
              <a:t>Metodika publikace otevřených dat veřejné správy ČR</a:t>
            </a:r>
            <a:endParaRPr lang="cs-CZ" dirty="0"/>
          </a:p>
          <a:p>
            <a:r>
              <a:rPr lang="cs-CZ" dirty="0"/>
              <a:t>MV ČR. </a:t>
            </a:r>
            <a:r>
              <a:rPr lang="cs-CZ" dirty="0" err="1"/>
              <a:t>eGON</a:t>
            </a:r>
            <a:r>
              <a:rPr lang="cs-CZ" dirty="0"/>
              <a:t> jako symbol </a:t>
            </a:r>
            <a:r>
              <a:rPr lang="cs-CZ" dirty="0" err="1"/>
              <a:t>eGovernmentu</a:t>
            </a:r>
            <a:r>
              <a:rPr lang="cs-CZ" dirty="0"/>
              <a:t> - moderního, přátelského a efektivního úřadu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http://www.mvcr.cz/clanek/egon-93.aspx</a:t>
            </a:r>
            <a:endParaRPr lang="cs-CZ" altLang="en-US" dirty="0"/>
          </a:p>
          <a:p>
            <a:r>
              <a:rPr lang="cs-CZ" dirty="0"/>
              <a:t>MV ČR. Klaudie – od správy majetku k modelu poskytování a odebírání služeb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http://www.mvcr.cz/clanek/klaudie-od-spravy-majetku-k-modelu-poskytovani-a-odebirani-sluzeb.aspx?q=Y2hudW09Mg==</a:t>
            </a:r>
            <a:endParaRPr lang="cs-CZ" altLang="en-US" dirty="0"/>
          </a:p>
          <a:p>
            <a:r>
              <a:rPr lang="cs-CZ" dirty="0"/>
              <a:t>MV ČR. Co poskytuje </a:t>
            </a:r>
            <a:r>
              <a:rPr lang="cs-CZ" dirty="0" err="1"/>
              <a:t>CzechPOINT</a:t>
            </a:r>
            <a:r>
              <a:rPr lang="cs-CZ" dirty="0"/>
              <a:t>. </a:t>
            </a:r>
            <a:r>
              <a:rPr lang="cs-CZ" dirty="0" err="1"/>
              <a:t>CzechPOINT</a:t>
            </a:r>
            <a:r>
              <a:rPr lang="cs-CZ" dirty="0"/>
              <a:t> [online]. © 2014 [cit. 2014-10-1]. Dostupné z: http://www.czechpoint.cz/web/index.php?q=node/23</a:t>
            </a:r>
          </a:p>
          <a:p>
            <a:pPr lvl="0"/>
            <a:r>
              <a:rPr lang="cs-CZ" dirty="0"/>
              <a:t>NOVÁK, Pavel. Ministerstvo vnitra představilo Klaudii, nový symbol </a:t>
            </a:r>
            <a:r>
              <a:rPr lang="cs-CZ" dirty="0" err="1"/>
              <a:t>eGovernmentu</a:t>
            </a:r>
            <a:r>
              <a:rPr lang="cs-CZ" dirty="0"/>
              <a:t>. </a:t>
            </a:r>
            <a:r>
              <a:rPr lang="cs-CZ" i="1" dirty="0"/>
              <a:t>Ministerstvo vnitra České republiky</a:t>
            </a:r>
            <a:r>
              <a:rPr lang="cs-CZ" dirty="0"/>
              <a:t> [online]. © 2014 [cit. 2014-10-1]. Dostupné z: </a:t>
            </a:r>
            <a:r>
              <a:rPr lang="cs-CZ" dirty="0">
                <a:hlinkClick r:id="rId4"/>
              </a:rPr>
              <a:t>http://www.mvcr.cz/clanek/ministerstvo-vnitra-predstavilo-klaudii-novy-symbol-egovernmentu.aspx</a:t>
            </a:r>
            <a:endParaRPr lang="cs-CZ" dirty="0"/>
          </a:p>
          <a:p>
            <a:pPr lvl="0"/>
            <a:r>
              <a:rPr lang="cs-CZ" dirty="0"/>
              <a:t>Otevřená data. MV ČR [online]. 22. 6. 2015 [cit. 2015-10-29]. Dostupné z: http://www.mvcr.cz/clanek/otevrena-data.aspx</a:t>
            </a:r>
          </a:p>
          <a:p>
            <a:r>
              <a:rPr lang="cs-CZ" dirty="0"/>
              <a:t>PETERKA, Jiří. Kolik budou stát základní registry? Lupa [online]. 25. 7. 2011 </a:t>
            </a:r>
            <a:r>
              <a:rPr lang="pl-PL" dirty="0"/>
              <a:t>[cit. 2014-9-06]. ISSN 1213-0702. Dostupné z: http://www.lupa.cz/clanky/kolik-budou-stat-zakladni-registry/</a:t>
            </a:r>
            <a:endParaRPr lang="cs-CZ" dirty="0"/>
          </a:p>
          <a:p>
            <a:endParaRPr lang="cs-CZ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37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Zdroje</a:t>
            </a:r>
            <a:endParaRPr lang="en-US" altLang="en-US" dirty="0"/>
          </a:p>
        </p:txBody>
      </p:sp>
      <p:sp>
        <p:nvSpPr>
          <p:cNvPr id="33795" name="Zástupný symbol pro obsah 3379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POLČÁK, Radim. </a:t>
            </a:r>
            <a:r>
              <a:rPr lang="cs-CZ" i="1" dirty="0"/>
              <a:t>Právo na internetu: spam a odpovědnost ISP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2007, v, 150 s. ISBN 978-80-251-1777-4.</a:t>
            </a:r>
          </a:p>
          <a:p>
            <a:r>
              <a:rPr lang="cs-CZ" dirty="0"/>
              <a:t>REICHL, Jiří. </a:t>
            </a:r>
            <a:r>
              <a:rPr lang="en-US" altLang="en-US" dirty="0" err="1"/>
              <a:t>Schválen</a:t>
            </a:r>
            <a:r>
              <a:rPr lang="en-US" altLang="en-US" dirty="0"/>
              <a:t> </a:t>
            </a:r>
            <a:r>
              <a:rPr lang="en-US" altLang="en-US" dirty="0" err="1"/>
              <a:t>návrh</a:t>
            </a:r>
            <a:r>
              <a:rPr lang="en-US" altLang="en-US" dirty="0"/>
              <a:t>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en-US" altLang="en-US" dirty="0"/>
              <a:t> o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registrech</a:t>
            </a:r>
            <a:r>
              <a:rPr lang="en-US" altLang="en-US" dirty="0"/>
              <a:t> a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krizového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altLang="en-US" dirty="0"/>
              <a:t>2010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http://www.mvcr.cz/clanek/schvalen-navrh-novely-zakona-o-zakladnich-registrech-a-novely-krizoveho-zakona.aspx</a:t>
            </a:r>
            <a:endParaRPr lang="cs-CZ" dirty="0"/>
          </a:p>
          <a:p>
            <a:r>
              <a:rPr lang="en-US" dirty="0"/>
              <a:t>SLÁMOVÁ, Hana. </a:t>
            </a:r>
            <a:r>
              <a:rPr lang="cs-CZ" dirty="0"/>
              <a:t>SIKP Přednáška X a, e-</a:t>
            </a:r>
            <a:r>
              <a:rPr lang="cs-CZ" dirty="0" err="1"/>
              <a:t>Government</a:t>
            </a:r>
            <a:r>
              <a:rPr lang="cs-CZ" dirty="0"/>
              <a:t>. Hana Slámová </a:t>
            </a:r>
            <a:r>
              <a:rPr lang="it-IT" dirty="0"/>
              <a:t>[online]. </a:t>
            </a:r>
            <a:r>
              <a:rPr lang="cs-CZ" dirty="0"/>
              <a:t>2009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http://hasl.slamow.com/content/view/195/75/</a:t>
            </a:r>
            <a:endParaRPr lang="cs-CZ" dirty="0"/>
          </a:p>
          <a:p>
            <a:r>
              <a:rPr lang="cs-CZ" dirty="0"/>
              <a:t>Strategický rámec rozvoje </a:t>
            </a:r>
            <a:r>
              <a:rPr lang="cs-CZ" dirty="0" err="1"/>
              <a:t>eGovernmentu</a:t>
            </a:r>
            <a:r>
              <a:rPr lang="cs-CZ" dirty="0"/>
              <a:t> 2014+, verze z 11.2.2014; odesláno do meziresortního připomínkového řízení. Dostupné z: http://webdocuments.site44.com/mv-strategickyramecegov2014/export_rack9gab62u2_a_MPR.zip</a:t>
            </a:r>
          </a:p>
          <a:p>
            <a:r>
              <a:rPr lang="cs-CZ" dirty="0"/>
              <a:t>ŠPAČEK, David. 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Beckova edice ekonomie. ISBN 978-807-4002-618.</a:t>
            </a:r>
          </a:p>
          <a:p>
            <a:pPr lvl="0"/>
            <a:r>
              <a:rPr lang="cs-CZ" dirty="0"/>
              <a:t>Testovací prostředí. Datové schránky [online]. © 2011 [cit. 2014-10-1]. Dostupné z: http://www.datoveschranky.info/cz/o-datovych-schrankach/testovaci-prostredi-id34697/</a:t>
            </a:r>
          </a:p>
          <a:p>
            <a:r>
              <a:rPr lang="cs-CZ" altLang="en-US" dirty="0"/>
              <a:t>Zákon č. 127/2005 Sb., o elektronických komunikacích a o změně některých souvisejících zákonů (zákon o elektronických komunikacích), ve znění pozdějších předpisů</a:t>
            </a:r>
          </a:p>
          <a:p>
            <a:r>
              <a:rPr lang="en-US" altLang="en-US" dirty="0"/>
              <a:t>Z</a:t>
            </a:r>
            <a:r>
              <a:rPr lang="cs-CZ" altLang="en-US" dirty="0" err="1"/>
              <a:t>ákon</a:t>
            </a:r>
            <a:r>
              <a:rPr lang="en-US" altLang="en-US" dirty="0"/>
              <a:t> č. 300/2008 o e-</a:t>
            </a:r>
            <a:r>
              <a:rPr lang="en-US" altLang="en-US" dirty="0" err="1"/>
              <a:t>úkonech</a:t>
            </a:r>
            <a:r>
              <a:rPr lang="en-US" altLang="en-US" dirty="0"/>
              <a:t>, </a:t>
            </a:r>
            <a:r>
              <a:rPr lang="en-US" altLang="en-US" dirty="0" err="1"/>
              <a:t>osobních</a:t>
            </a:r>
            <a:r>
              <a:rPr lang="en-US" altLang="en-US" dirty="0"/>
              <a:t> </a:t>
            </a:r>
            <a:r>
              <a:rPr lang="en-US" altLang="en-US" dirty="0" err="1"/>
              <a:t>číslech</a:t>
            </a:r>
            <a:r>
              <a:rPr lang="en-US" altLang="en-US" dirty="0"/>
              <a:t> a </a:t>
            </a:r>
            <a:r>
              <a:rPr lang="en-US" altLang="en-US" dirty="0" err="1"/>
              <a:t>autorizované</a:t>
            </a:r>
            <a:r>
              <a:rPr lang="en-US" altLang="en-US" dirty="0"/>
              <a:t> </a:t>
            </a:r>
            <a:r>
              <a:rPr lang="en-US" altLang="en-US" dirty="0" err="1"/>
              <a:t>konverzi</a:t>
            </a:r>
            <a:r>
              <a:rPr lang="en-US" altLang="en-US" dirty="0"/>
              <a:t> </a:t>
            </a:r>
            <a:r>
              <a:rPr lang="en-US" altLang="en-US" dirty="0" err="1"/>
              <a:t>dokumentů</a:t>
            </a:r>
            <a:r>
              <a:rPr lang="cs-CZ" altLang="en-US" dirty="0"/>
              <a:t>, ve znění pozdějších předpisů</a:t>
            </a:r>
            <a:r>
              <a:rPr lang="en-US" altLang="en-US" dirty="0"/>
              <a:t> </a:t>
            </a:r>
            <a:endParaRPr lang="cs-CZ" altLang="en-US" dirty="0"/>
          </a:p>
          <a:p>
            <a:endParaRPr lang="en-US" altLang="en-US" dirty="0">
              <a:hlinkClick r:id="rId2"/>
            </a:endParaRPr>
          </a:p>
          <a:p>
            <a:endParaRPr lang="en-US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1213-0702</a:t>
            </a: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4817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Děkuji za pozornost.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266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Klaudie</a:t>
            </a:r>
            <a:endParaRPr lang="en-US" altLang="en-US" dirty="0"/>
          </a:p>
        </p:txBody>
      </p:sp>
      <p:pic>
        <p:nvPicPr>
          <p:cNvPr id="26628" name="Zástupný symbol pro obsah 2662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6872"/>
            <a:ext cx="2546875" cy="3600400"/>
          </a:xfrm>
        </p:spPr>
      </p:pic>
      <p:sp>
        <p:nvSpPr>
          <p:cNvPr id="26627" name="Zástupný symbol pro text 26626"/>
          <p:cNvSpPr>
            <a:spLocks noGrp="1"/>
          </p:cNvSpPr>
          <p:nvPr>
            <p:ph sz="half" idx="2"/>
          </p:nvPr>
        </p:nvSpPr>
        <p:spPr>
          <a:xfrm>
            <a:off x="2699793" y="2017713"/>
            <a:ext cx="6255296" cy="4114800"/>
          </a:xfrm>
        </p:spPr>
        <p:txBody>
          <a:bodyPr>
            <a:normAutofit fontScale="92500" lnSpcReduction="10000"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/>
              <a:t>Od 2011 </a:t>
            </a:r>
            <a:r>
              <a:rPr lang="cs-CZ" altLang="en-US" dirty="0" err="1"/>
              <a:t>eGon</a:t>
            </a:r>
            <a:r>
              <a:rPr lang="cs-CZ" altLang="en-US" dirty="0"/>
              <a:t> už není osamocený</a:t>
            </a:r>
          </a:p>
          <a:p>
            <a:r>
              <a:rPr lang="cs-CZ" altLang="en-US" dirty="0"/>
              <a:t>Cíl Klaudie: „Má jako nová partnerka </a:t>
            </a:r>
            <a:r>
              <a:rPr lang="cs-CZ" altLang="en-US" dirty="0" err="1"/>
              <a:t>eGONa</a:t>
            </a:r>
            <a:r>
              <a:rPr lang="cs-CZ" altLang="en-US" dirty="0"/>
              <a:t> (…) zajistit, aby byly ICT projekty nejen efektivnější a levnější, ale aby také umožnily přechod od současného stavu blížícího se správě majetku k modelu poskytování a odebírání služeb.“ (Ministerstvo vnitra představilo Klaudii, nový symbol </a:t>
            </a:r>
            <a:r>
              <a:rPr lang="cs-CZ" altLang="en-US" dirty="0" err="1"/>
              <a:t>eGovernmentu</a:t>
            </a:r>
            <a:r>
              <a:rPr lang="cs-CZ" altLang="en-US" dirty="0"/>
              <a:t>)</a:t>
            </a:r>
          </a:p>
          <a:p>
            <a:r>
              <a:rPr lang="cs-CZ" altLang="en-US" dirty="0" smtClean="0"/>
              <a:t>Snaha </a:t>
            </a:r>
            <a:r>
              <a:rPr lang="cs-CZ" altLang="en-US" dirty="0"/>
              <a:t>o efektivitu a funkčnost se snižujícím se </a:t>
            </a:r>
            <a:r>
              <a:rPr lang="cs-CZ" altLang="en-US" dirty="0" smtClean="0"/>
              <a:t>rozpočtem</a:t>
            </a:r>
          </a:p>
          <a:p>
            <a:r>
              <a:rPr lang="cs-CZ" dirty="0" err="1" smtClean="0">
                <a:hlinkClick r:id="rId3"/>
              </a:rPr>
              <a:t>eGovernment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cloud ČR</a:t>
            </a:r>
            <a:r>
              <a:rPr lang="cs-CZ" dirty="0"/>
              <a:t> 2015-2020 – nyní plán, pak analýzy (legislativní, ekonomické…), </a:t>
            </a:r>
            <a:r>
              <a:rPr lang="cs-CZ" dirty="0" smtClean="0"/>
              <a:t>přechod </a:t>
            </a:r>
            <a:r>
              <a:rPr lang="cs-CZ" dirty="0"/>
              <a:t>IS (soukromý X komerční cloud) – standardizace, </a:t>
            </a:r>
            <a:r>
              <a:rPr lang="cs-CZ" dirty="0" smtClean="0"/>
              <a:t>IS </a:t>
            </a:r>
            <a:r>
              <a:rPr lang="cs-CZ" dirty="0"/>
              <a:t>na totéž, </a:t>
            </a:r>
            <a:r>
              <a:rPr lang="cs-CZ" dirty="0" smtClean="0"/>
              <a:t>bezpečnost</a:t>
            </a:r>
            <a:r>
              <a:rPr lang="cs-CZ" dirty="0"/>
              <a:t>, nedostatek odborníků, soustředění na </a:t>
            </a:r>
            <a:r>
              <a:rPr lang="cs-CZ" dirty="0" smtClean="0"/>
              <a:t>obsah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91517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63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CzechPoint</a:t>
            </a:r>
            <a:endParaRPr lang="en-US" altLang="en-US" dirty="0"/>
          </a:p>
        </p:txBody>
      </p:sp>
      <p:sp>
        <p:nvSpPr>
          <p:cNvPr id="16387" name="Zástupný symbol pro obsah 1638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en-US" dirty="0"/>
              <a:t>Terminál = pro komunikaci s VS, poskytující ověřené údaje vedené v centrálních registrech </a:t>
            </a:r>
          </a:p>
          <a:p>
            <a:r>
              <a:rPr lang="cs-CZ" altLang="en-US" dirty="0"/>
              <a:t>Cílem zrychlit a zpřístupnit služby občanům – asistované jedno místo pro všechny agendy s písemnými dokumenty</a:t>
            </a:r>
          </a:p>
          <a:p>
            <a:r>
              <a:rPr lang="cs-CZ" altLang="en-US" dirty="0"/>
              <a:t>„obíhají data, ne občan“</a:t>
            </a:r>
          </a:p>
          <a:p>
            <a:r>
              <a:rPr lang="cs-CZ" altLang="en-US" dirty="0"/>
              <a:t>Pilotní spuštění 28. 3. 2007, plné 1. 1. 2008</a:t>
            </a:r>
          </a:p>
          <a:p>
            <a:r>
              <a:rPr lang="cs-CZ" altLang="en-US" dirty="0"/>
              <a:t>V </a:t>
            </a:r>
            <a:r>
              <a:rPr lang="cs-CZ" altLang="en-US" dirty="0">
                <a:hlinkClick r:id="rId2"/>
              </a:rPr>
              <a:t>současnosti</a:t>
            </a:r>
            <a:r>
              <a:rPr lang="cs-CZ" altLang="en-US" dirty="0"/>
              <a:t> přes 7000 (úřady, pošty, zastupitelství, notáři, kanceláře Hospodářské komory), již stabilní</a:t>
            </a:r>
          </a:p>
          <a:p>
            <a:r>
              <a:rPr lang="cs-CZ" altLang="en-US" dirty="0"/>
              <a:t>Bohaté </a:t>
            </a:r>
            <a:r>
              <a:rPr lang="cs-CZ" altLang="en-US" dirty="0">
                <a:hlinkClick r:id="rId3"/>
              </a:rPr>
              <a:t>služby</a:t>
            </a:r>
            <a:r>
              <a:rPr lang="cs-CZ" altLang="en-US" dirty="0"/>
              <a:t>, ale ne na všech všechny, @office, @</a:t>
            </a:r>
            <a:r>
              <a:rPr lang="cs-CZ" altLang="en-US" dirty="0" err="1" smtClean="0"/>
              <a:t>home</a:t>
            </a:r>
            <a:r>
              <a:rPr lang="cs-CZ" altLang="en-US" dirty="0" smtClean="0"/>
              <a:t>, e-</a:t>
            </a:r>
            <a:r>
              <a:rPr lang="cs-CZ" altLang="en-US" dirty="0" err="1" smtClean="0"/>
              <a:t>shop</a:t>
            </a:r>
            <a:endParaRPr lang="cs-CZ" altLang="en-US" dirty="0">
              <a:hlinkClick r:id="rId4"/>
            </a:endParaRPr>
          </a:p>
          <a:p>
            <a:r>
              <a:rPr lang="cs-CZ" altLang="en-US" dirty="0"/>
              <a:t>Problémy hl. SW podporující především MS, nedostatek profesionálnosti na poštách, průhlednost řízení</a:t>
            </a:r>
            <a:endParaRPr lang="cs-CZ" altLang="en-US" dirty="0">
              <a:hlinkClick r:id="rId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74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Legislativa – cesta k eGov Act</a:t>
            </a:r>
            <a:endParaRPr lang="en-US" altLang="en-US" dirty="0"/>
          </a:p>
        </p:txBody>
      </p:sp>
      <p:sp>
        <p:nvSpPr>
          <p:cNvPr id="17411" name="Zástupný symbol pro obsah 174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en-US" dirty="0"/>
              <a:t>1999 </a:t>
            </a:r>
            <a:r>
              <a:rPr lang="en-US" altLang="en-US" dirty="0"/>
              <a:t>SPI</a:t>
            </a:r>
            <a:endParaRPr lang="cs-CZ" altLang="en-US" dirty="0"/>
          </a:p>
          <a:p>
            <a:r>
              <a:rPr lang="en-US" altLang="en-US" dirty="0"/>
              <a:t>2000 ISVS</a:t>
            </a:r>
            <a:r>
              <a:rPr lang="cs-CZ" altLang="en-US" dirty="0"/>
              <a:t>, e-podpis</a:t>
            </a:r>
            <a:endParaRPr lang="en-US" altLang="en-US" dirty="0"/>
          </a:p>
          <a:p>
            <a:r>
              <a:rPr lang="cs-CZ" altLang="en-US" dirty="0"/>
              <a:t>2004 </a:t>
            </a:r>
            <a:r>
              <a:rPr lang="en-US" altLang="en-US" dirty="0" err="1"/>
              <a:t>někter</a:t>
            </a:r>
            <a:r>
              <a:rPr lang="cs-CZ" altLang="en-US" dirty="0"/>
              <a:t>é</a:t>
            </a:r>
            <a:r>
              <a:rPr lang="en-US" altLang="en-US" dirty="0"/>
              <a:t> </a:t>
            </a:r>
            <a:r>
              <a:rPr lang="en-US" altLang="en-US" dirty="0" err="1"/>
              <a:t>služb</a:t>
            </a:r>
            <a:r>
              <a:rPr lang="cs-CZ" altLang="en-US" dirty="0"/>
              <a:t>y </a:t>
            </a:r>
            <a:r>
              <a:rPr lang="en-US" altLang="en-US" dirty="0"/>
              <a:t>inf. </a:t>
            </a:r>
            <a:r>
              <a:rPr lang="en-US" altLang="en-US" dirty="0" err="1"/>
              <a:t>spol</a:t>
            </a:r>
            <a:r>
              <a:rPr lang="en-US" altLang="en-US" dirty="0"/>
              <a:t>.</a:t>
            </a:r>
          </a:p>
          <a:p>
            <a:r>
              <a:rPr lang="cs-CZ" altLang="en-US" dirty="0"/>
              <a:t>2005 </a:t>
            </a:r>
            <a:r>
              <a:rPr lang="en-US" altLang="en-US" dirty="0" err="1"/>
              <a:t>e-komunikac</a:t>
            </a:r>
            <a:r>
              <a:rPr lang="cs-CZ" altLang="en-US" dirty="0"/>
              <a:t>e (telekomunikace, vč. Data retention, zodpovědnost Česky telekomunikační úřad)</a:t>
            </a:r>
          </a:p>
          <a:p>
            <a:r>
              <a:rPr lang="cs-CZ" altLang="en-US" dirty="0"/>
              <a:t>2008 zákon </a:t>
            </a:r>
            <a:r>
              <a:rPr lang="en-US" altLang="en-US" dirty="0"/>
              <a:t>o e-</a:t>
            </a:r>
            <a:r>
              <a:rPr lang="en-US" altLang="en-US" dirty="0" err="1"/>
              <a:t>úkonech</a:t>
            </a:r>
            <a:r>
              <a:rPr lang="en-US" altLang="en-US" dirty="0"/>
              <a:t>, </a:t>
            </a:r>
            <a:r>
              <a:rPr lang="en-US" altLang="en-US" dirty="0" err="1"/>
              <a:t>osobních</a:t>
            </a:r>
            <a:r>
              <a:rPr lang="en-US" altLang="en-US" dirty="0"/>
              <a:t> </a:t>
            </a:r>
            <a:r>
              <a:rPr lang="en-US" altLang="en-US" dirty="0" err="1"/>
              <a:t>číslech</a:t>
            </a:r>
            <a:r>
              <a:rPr lang="en-US" altLang="en-US" dirty="0"/>
              <a:t> a </a:t>
            </a:r>
            <a:r>
              <a:rPr lang="en-US" altLang="en-US" dirty="0" err="1"/>
              <a:t>autorizované</a:t>
            </a:r>
            <a:r>
              <a:rPr lang="en-US" altLang="en-US" dirty="0"/>
              <a:t> </a:t>
            </a:r>
            <a:r>
              <a:rPr lang="en-US" altLang="en-US" dirty="0" err="1"/>
              <a:t>konverzi</a:t>
            </a:r>
            <a:r>
              <a:rPr lang="en-US" altLang="en-US" dirty="0"/>
              <a:t> </a:t>
            </a:r>
            <a:r>
              <a:rPr lang="en-US" altLang="en-US" dirty="0" err="1"/>
              <a:t>dokumentů</a:t>
            </a:r>
            <a:r>
              <a:rPr lang="en-US" altLang="en-US" dirty="0"/>
              <a:t> (od 1.7.2009), </a:t>
            </a:r>
            <a:r>
              <a:rPr lang="en-US" altLang="en-US" dirty="0" err="1"/>
              <a:t>tzv</a:t>
            </a:r>
            <a:r>
              <a:rPr lang="en-US" altLang="en-US" dirty="0"/>
              <a:t>. </a:t>
            </a:r>
            <a:r>
              <a:rPr lang="en-US" altLang="en-US" dirty="0" err="1"/>
              <a:t>eGov</a:t>
            </a:r>
            <a:r>
              <a:rPr lang="en-US" altLang="en-US" dirty="0"/>
              <a:t>. Act</a:t>
            </a:r>
          </a:p>
          <a:p>
            <a:pPr lvl="1"/>
            <a:r>
              <a:rPr lang="cs-CZ" altLang="en-US" dirty="0"/>
              <a:t>E</a:t>
            </a:r>
            <a:r>
              <a:rPr lang="en-US" altLang="en-US" dirty="0"/>
              <a:t>-</a:t>
            </a:r>
            <a:r>
              <a:rPr lang="en-US" altLang="en-US" dirty="0" err="1"/>
              <a:t>komunikac</a:t>
            </a:r>
            <a:r>
              <a:rPr lang="cs-CZ" altLang="en-US" dirty="0"/>
              <a:t>e </a:t>
            </a:r>
            <a:r>
              <a:rPr lang="en-US" altLang="en-US" dirty="0"/>
              <a:t>G2C, G2B i G2G + </a:t>
            </a:r>
            <a:r>
              <a:rPr lang="en-US" altLang="en-US" dirty="0" err="1"/>
              <a:t>vedení</a:t>
            </a:r>
            <a:r>
              <a:rPr lang="en-US" altLang="en-US" dirty="0"/>
              <a:t> </a:t>
            </a:r>
            <a:r>
              <a:rPr lang="en-US" altLang="en-US" dirty="0" err="1"/>
              <a:t>e-spisů</a:t>
            </a:r>
            <a:endParaRPr lang="en-US" altLang="en-US" dirty="0"/>
          </a:p>
          <a:p>
            <a:pPr lvl="1"/>
            <a:r>
              <a:rPr lang="cs-CZ" altLang="en-US" dirty="0"/>
              <a:t>D</a:t>
            </a:r>
            <a:r>
              <a:rPr lang="en-US" altLang="en-US" dirty="0" err="1"/>
              <a:t>atové</a:t>
            </a:r>
            <a:r>
              <a:rPr lang="en-US" altLang="en-US" dirty="0"/>
              <a:t> </a:t>
            </a:r>
            <a:r>
              <a:rPr lang="en-US" altLang="en-US" dirty="0" err="1"/>
              <a:t>schránky</a:t>
            </a:r>
            <a:r>
              <a:rPr lang="cs-CZ" altLang="en-US" dirty="0"/>
              <a:t> (příště)</a:t>
            </a:r>
            <a:r>
              <a:rPr lang="en-US" altLang="en-US" dirty="0"/>
              <a:t> a </a:t>
            </a:r>
            <a:r>
              <a:rPr lang="en-US" altLang="en-US" dirty="0" err="1"/>
              <a:t>autorizovaná</a:t>
            </a:r>
            <a:r>
              <a:rPr lang="en-US" altLang="en-US" dirty="0"/>
              <a:t> </a:t>
            </a:r>
            <a:r>
              <a:rPr lang="en-US" altLang="en-US" dirty="0" err="1"/>
              <a:t>konverze</a:t>
            </a:r>
            <a:r>
              <a:rPr lang="en-US" altLang="en-US" dirty="0"/>
              <a:t> </a:t>
            </a:r>
            <a:r>
              <a:rPr lang="en-US" altLang="en-US" dirty="0" err="1"/>
              <a:t>dokumentů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215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Zákon č. 365/2000 Sb., o ISVS</a:t>
            </a:r>
            <a:endParaRPr lang="en-US" altLang="en-US" dirty="0"/>
          </a:p>
        </p:txBody>
      </p:sp>
      <p:sp>
        <p:nvSpPr>
          <p:cNvPr id="21507" name="Zástupný symbol pro obsah 2150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err="1"/>
              <a:t>Upravuje</a:t>
            </a:r>
            <a:r>
              <a:rPr lang="en-US" altLang="en-US" dirty="0"/>
              <a:t> </a:t>
            </a:r>
            <a:r>
              <a:rPr lang="en-US" altLang="en-US" dirty="0" err="1"/>
              <a:t>služby</a:t>
            </a:r>
            <a:r>
              <a:rPr lang="en-US" altLang="en-US" dirty="0"/>
              <a:t> </a:t>
            </a:r>
            <a:r>
              <a:rPr lang="en-US" altLang="en-US" dirty="0" err="1"/>
              <a:t>Portálu</a:t>
            </a:r>
            <a:r>
              <a:rPr lang="en-US" altLang="en-US" dirty="0"/>
              <a:t> VS – </a:t>
            </a:r>
            <a:r>
              <a:rPr lang="en-US" altLang="en-US" dirty="0" err="1"/>
              <a:t>nejen</a:t>
            </a:r>
            <a:r>
              <a:rPr lang="en-US" altLang="en-US" dirty="0"/>
              <a:t> pro </a:t>
            </a:r>
            <a:r>
              <a:rPr lang="en-US" altLang="en-US" dirty="0" err="1"/>
              <a:t>zpřístupňování</a:t>
            </a:r>
            <a:r>
              <a:rPr lang="en-US" altLang="en-US" dirty="0"/>
              <a:t> </a:t>
            </a:r>
            <a:r>
              <a:rPr lang="en-US" altLang="en-US" dirty="0" err="1"/>
              <a:t>informací</a:t>
            </a:r>
            <a:r>
              <a:rPr lang="en-US" altLang="en-US" dirty="0"/>
              <a:t>, ale </a:t>
            </a:r>
            <a:r>
              <a:rPr lang="en-US" altLang="en-US" dirty="0" err="1"/>
              <a:t>i</a:t>
            </a:r>
            <a:r>
              <a:rPr lang="en-US" altLang="en-US" dirty="0"/>
              <a:t> pro </a:t>
            </a:r>
            <a:r>
              <a:rPr lang="en-US" altLang="en-US" dirty="0" err="1"/>
              <a:t>komunikaci</a:t>
            </a:r>
            <a:endParaRPr lang="en-US" altLang="en-US" dirty="0"/>
          </a:p>
          <a:p>
            <a:r>
              <a:rPr lang="en-US" altLang="en-US" dirty="0" err="1"/>
              <a:t>Důraz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vzájemné</a:t>
            </a:r>
            <a:r>
              <a:rPr lang="en-US" altLang="en-US" dirty="0"/>
              <a:t> </a:t>
            </a:r>
            <a:r>
              <a:rPr lang="en-US" altLang="en-US" dirty="0" err="1"/>
              <a:t>propojení</a:t>
            </a:r>
            <a:r>
              <a:rPr lang="en-US" altLang="en-US" dirty="0"/>
              <a:t> IS VS</a:t>
            </a:r>
            <a:r>
              <a:rPr lang="cs-CZ" altLang="en-US" dirty="0"/>
              <a:t>, VS i samosprávy (tam omezení kapacitami)</a:t>
            </a:r>
            <a:endParaRPr lang="en-US" altLang="en-US" dirty="0"/>
          </a:p>
          <a:p>
            <a:r>
              <a:rPr lang="en-US" altLang="en-US" dirty="0" err="1"/>
              <a:t>Správci</a:t>
            </a:r>
            <a:r>
              <a:rPr lang="en-US" altLang="en-US" dirty="0"/>
              <a:t> IS VS </a:t>
            </a:r>
            <a:r>
              <a:rPr lang="en-US" altLang="en-US" dirty="0" err="1"/>
              <a:t>musí</a:t>
            </a:r>
            <a:r>
              <a:rPr lang="en-US" altLang="en-US" dirty="0"/>
              <a:t> </a:t>
            </a:r>
            <a:r>
              <a:rPr lang="en-US" altLang="en-US" dirty="0" err="1"/>
              <a:t>předávat</a:t>
            </a:r>
            <a:r>
              <a:rPr lang="en-US" altLang="en-US" dirty="0"/>
              <a:t> data do: IS o </a:t>
            </a:r>
            <a:r>
              <a:rPr lang="en-US" altLang="en-US" dirty="0" err="1"/>
              <a:t>datových</a:t>
            </a:r>
            <a:r>
              <a:rPr lang="en-US" altLang="en-US" dirty="0"/>
              <a:t> </a:t>
            </a:r>
            <a:r>
              <a:rPr lang="en-US" altLang="en-US" dirty="0" err="1"/>
              <a:t>prvcích</a:t>
            </a:r>
            <a:r>
              <a:rPr lang="en-US" altLang="en-US" dirty="0"/>
              <a:t> a IS o ISVS</a:t>
            </a:r>
          </a:p>
          <a:p>
            <a:r>
              <a:rPr lang="en-US" altLang="en-US" dirty="0" err="1"/>
              <a:t>Ověřování</a:t>
            </a:r>
            <a:r>
              <a:rPr lang="en-US" altLang="en-US" dirty="0"/>
              <a:t> </a:t>
            </a:r>
            <a:r>
              <a:rPr lang="en-US" altLang="en-US" dirty="0" err="1"/>
              <a:t>výstupů</a:t>
            </a:r>
            <a:r>
              <a:rPr lang="en-US" altLang="en-US" dirty="0"/>
              <a:t> z IS VS </a:t>
            </a:r>
            <a:r>
              <a:rPr lang="en-US" altLang="en-US" dirty="0" err="1"/>
              <a:t>viz</a:t>
            </a:r>
            <a:r>
              <a:rPr lang="en-US" altLang="en-US" dirty="0"/>
              <a:t> </a:t>
            </a:r>
            <a:r>
              <a:rPr lang="en-US" altLang="en-US" dirty="0" err="1"/>
              <a:t>CzechPOINT</a:t>
            </a:r>
            <a:endParaRPr lang="en-US" altLang="en-US" dirty="0"/>
          </a:p>
          <a:p>
            <a:r>
              <a:rPr lang="en-US" altLang="en-US" dirty="0"/>
              <a:t>Od 1. 1. 2008 </a:t>
            </a:r>
            <a:r>
              <a:rPr lang="en-US" altLang="en-US" dirty="0" err="1"/>
              <a:t>weby</a:t>
            </a:r>
            <a:r>
              <a:rPr lang="en-US" altLang="en-US" dirty="0"/>
              <a:t> </a:t>
            </a:r>
            <a:r>
              <a:rPr lang="en-US" altLang="en-US" dirty="0" err="1"/>
              <a:t>státní</a:t>
            </a:r>
            <a:r>
              <a:rPr lang="en-US" altLang="en-US" dirty="0"/>
              <a:t> </a:t>
            </a:r>
            <a:r>
              <a:rPr lang="en-US" altLang="en-US" dirty="0" err="1"/>
              <a:t>správy</a:t>
            </a:r>
            <a:r>
              <a:rPr lang="en-US" altLang="en-US" dirty="0"/>
              <a:t> </a:t>
            </a:r>
            <a:r>
              <a:rPr lang="en-US" altLang="en-US" dirty="0" err="1"/>
              <a:t>přátelské</a:t>
            </a:r>
            <a:r>
              <a:rPr lang="en-US" altLang="en-US" dirty="0"/>
              <a:t> pro </a:t>
            </a:r>
            <a:r>
              <a:rPr lang="en-US" altLang="en-US" dirty="0" err="1"/>
              <a:t>osoby</a:t>
            </a:r>
            <a:r>
              <a:rPr lang="en-US" altLang="en-US" dirty="0"/>
              <a:t> se </a:t>
            </a:r>
            <a:r>
              <a:rPr lang="en-US" altLang="en-US" dirty="0" err="1"/>
              <a:t>zdravotním</a:t>
            </a:r>
            <a:r>
              <a:rPr lang="en-US" altLang="en-US" dirty="0"/>
              <a:t> </a:t>
            </a:r>
            <a:r>
              <a:rPr lang="en-US" altLang="en-US" dirty="0" err="1"/>
              <a:t>postižením</a:t>
            </a:r>
            <a:r>
              <a:rPr lang="en-US" altLang="en-US" dirty="0"/>
              <a:t> (blind-friendly)</a:t>
            </a:r>
            <a:endParaRPr lang="cs-CZ" altLang="en-US" dirty="0"/>
          </a:p>
          <a:p>
            <a:r>
              <a:rPr lang="cs-CZ" altLang="en-US" dirty="0"/>
              <a:t>2008 strategie vytvoření technologických center pod eGon centry na krajích a obcích s rozšířenou působností, koordinace a vzdělávání v eGov =&gt; Institut pro místní správu (</a:t>
            </a:r>
            <a:r>
              <a:rPr lang="cs-CZ" altLang="en-US" dirty="0">
                <a:hlinkClick r:id="rId2"/>
              </a:rPr>
              <a:t>dnes Institut pro veřejnou správu Praha</a:t>
            </a:r>
            <a:r>
              <a:rPr lang="cs-CZ" altLang="en-US" dirty="0"/>
              <a:t>)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94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 </a:t>
            </a:r>
            <a:r>
              <a:rPr lang="en-US" altLang="en-US" dirty="0" err="1"/>
              <a:t>je</a:t>
            </a:r>
            <a:r>
              <a:rPr lang="en-US" altLang="en-US" dirty="0"/>
              <a:t> KI</a:t>
            </a:r>
            <a:r>
              <a:rPr lang="cs-CZ" altLang="en-US" dirty="0"/>
              <a:t>VS?</a:t>
            </a:r>
            <a:endParaRPr lang="en-US" altLang="en-US" dirty="0"/>
          </a:p>
        </p:txBody>
      </p:sp>
      <p:sp>
        <p:nvSpPr>
          <p:cNvPr id="19459" name="Zástupný symbol pro obsah 1945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dirty="0"/>
              <a:t>Nutné pro efektivní výměnu dat</a:t>
            </a:r>
            <a:endParaRPr lang="en-US" altLang="en-US" dirty="0"/>
          </a:p>
          <a:p>
            <a:r>
              <a:rPr lang="en-US" altLang="en-US" dirty="0"/>
              <a:t>KIVS je „</a:t>
            </a:r>
            <a:r>
              <a:rPr lang="en-US" altLang="en-US" dirty="0" err="1"/>
              <a:t>jednotný</a:t>
            </a:r>
            <a:r>
              <a:rPr lang="en-US" altLang="en-US" dirty="0"/>
              <a:t> </a:t>
            </a:r>
            <a:r>
              <a:rPr lang="en-US" altLang="en-US" dirty="0" err="1"/>
              <a:t>systém</a:t>
            </a:r>
            <a:r>
              <a:rPr lang="en-US" altLang="en-US" dirty="0"/>
              <a:t> </a:t>
            </a:r>
            <a:r>
              <a:rPr lang="en-US" altLang="en-US" dirty="0" err="1"/>
              <a:t>technické</a:t>
            </a:r>
            <a:r>
              <a:rPr lang="en-US" altLang="en-US" dirty="0"/>
              <a:t>, </a:t>
            </a:r>
            <a:r>
              <a:rPr lang="en-US" altLang="en-US" dirty="0" err="1"/>
              <a:t>síťové</a:t>
            </a:r>
            <a:r>
              <a:rPr lang="en-US" altLang="en-US" dirty="0"/>
              <a:t>, </a:t>
            </a:r>
            <a:r>
              <a:rPr lang="en-US" altLang="en-US" dirty="0" err="1"/>
              <a:t>aplikační</a:t>
            </a:r>
            <a:r>
              <a:rPr lang="en-US" altLang="en-US" dirty="0"/>
              <a:t>, </a:t>
            </a:r>
            <a:r>
              <a:rPr lang="en-US" altLang="en-US" dirty="0" err="1"/>
              <a:t>bezpečnostní</a:t>
            </a:r>
            <a:r>
              <a:rPr lang="en-US" altLang="en-US" dirty="0"/>
              <a:t> a </a:t>
            </a:r>
            <a:r>
              <a:rPr lang="en-US" altLang="en-US" dirty="0" err="1"/>
              <a:t>organizační</a:t>
            </a:r>
            <a:r>
              <a:rPr lang="en-US" altLang="en-US" dirty="0"/>
              <a:t> </a:t>
            </a:r>
            <a:r>
              <a:rPr lang="en-US" altLang="en-US" dirty="0" err="1"/>
              <a:t>struktury</a:t>
            </a:r>
            <a:r>
              <a:rPr lang="en-US" altLang="en-US" dirty="0"/>
              <a:t> </a:t>
            </a:r>
            <a:r>
              <a:rPr lang="en-US" altLang="en-US" dirty="0" err="1"/>
              <a:t>související</a:t>
            </a:r>
            <a:r>
              <a:rPr lang="en-US" altLang="en-US" dirty="0"/>
              <a:t> s </a:t>
            </a:r>
            <a:r>
              <a:rPr lang="en-US" altLang="en-US" dirty="0" err="1"/>
              <a:t>hlasovou</a:t>
            </a:r>
            <a:r>
              <a:rPr lang="en-US" altLang="en-US" dirty="0"/>
              <a:t> i </a:t>
            </a:r>
            <a:r>
              <a:rPr lang="en-US" altLang="en-US" dirty="0" err="1"/>
              <a:t>datovou</a:t>
            </a:r>
            <a:r>
              <a:rPr lang="en-US" altLang="en-US" dirty="0"/>
              <a:t> </a:t>
            </a:r>
            <a:r>
              <a:rPr lang="en-US" altLang="en-US" dirty="0" err="1"/>
              <a:t>komunikací</a:t>
            </a:r>
            <a:r>
              <a:rPr lang="en-US" altLang="en-US" dirty="0"/>
              <a:t> </a:t>
            </a:r>
            <a:r>
              <a:rPr lang="en-US" altLang="en-US" dirty="0" err="1"/>
              <a:t>všech</a:t>
            </a:r>
            <a:r>
              <a:rPr lang="en-US" altLang="en-US" dirty="0"/>
              <a:t> </a:t>
            </a:r>
            <a:r>
              <a:rPr lang="en-US" altLang="en-US" dirty="0" err="1"/>
              <a:t>orgánů</a:t>
            </a:r>
            <a:r>
              <a:rPr lang="en-US" altLang="en-US" dirty="0"/>
              <a:t> </a:t>
            </a:r>
            <a:r>
              <a:rPr lang="en-US" altLang="en-US" dirty="0" err="1"/>
              <a:t>veřejné</a:t>
            </a:r>
            <a:r>
              <a:rPr lang="en-US" altLang="en-US" dirty="0"/>
              <a:t> </a:t>
            </a:r>
            <a:r>
              <a:rPr lang="en-US" altLang="en-US" dirty="0" err="1"/>
              <a:t>moci</a:t>
            </a:r>
            <a:r>
              <a:rPr lang="en-US" altLang="en-US" dirty="0"/>
              <a:t>, ale i </a:t>
            </a:r>
            <a:r>
              <a:rPr lang="en-US" altLang="en-US" dirty="0" err="1"/>
              <a:t>dalších</a:t>
            </a:r>
            <a:r>
              <a:rPr lang="en-US" altLang="en-US" dirty="0"/>
              <a:t> </a:t>
            </a:r>
            <a:r>
              <a:rPr lang="en-US" altLang="en-US" dirty="0" err="1"/>
              <a:t>subjektů</a:t>
            </a:r>
            <a:r>
              <a:rPr lang="en-US" altLang="en-US" dirty="0"/>
              <a:t> </a:t>
            </a:r>
            <a:r>
              <a:rPr lang="en-US" altLang="en-US" dirty="0" err="1"/>
              <a:t>mimo</a:t>
            </a:r>
            <a:r>
              <a:rPr lang="en-US" altLang="en-US" dirty="0"/>
              <a:t> </a:t>
            </a:r>
            <a:r>
              <a:rPr lang="en-US" altLang="en-US" dirty="0" err="1"/>
              <a:t>ni</a:t>
            </a:r>
            <a:r>
              <a:rPr lang="en-US" altLang="en-US" dirty="0"/>
              <a:t>“ (</a:t>
            </a:r>
            <a:r>
              <a:rPr lang="cs-CZ" altLang="en-US" dirty="0"/>
              <a:t>E-</a:t>
            </a:r>
            <a:r>
              <a:rPr lang="cs-CZ" altLang="en-US" dirty="0" err="1"/>
              <a:t>Government</a:t>
            </a:r>
            <a:r>
              <a:rPr lang="cs-CZ" altLang="en-US" dirty="0"/>
              <a:t> - KIVS</a:t>
            </a:r>
            <a:r>
              <a:rPr lang="en-US" altLang="en-US" dirty="0"/>
              <a:t>, 2007)</a:t>
            </a:r>
            <a:r>
              <a:rPr lang="cs-CZ" altLang="en-US" dirty="0"/>
              <a:t> =&gt; </a:t>
            </a:r>
            <a:r>
              <a:rPr lang="en-US" altLang="en-US" dirty="0" err="1"/>
              <a:t>referenční</a:t>
            </a:r>
            <a:r>
              <a:rPr lang="en-US" altLang="en-US" dirty="0"/>
              <a:t> </a:t>
            </a:r>
            <a:r>
              <a:rPr lang="en-US" altLang="en-US" dirty="0" err="1"/>
              <a:t>sdílené</a:t>
            </a:r>
            <a:r>
              <a:rPr lang="en-US" altLang="en-US" dirty="0"/>
              <a:t> a </a:t>
            </a:r>
            <a:r>
              <a:rPr lang="en-US" altLang="en-US" dirty="0" err="1"/>
              <a:t>bezpečné</a:t>
            </a:r>
            <a:r>
              <a:rPr lang="en-US" altLang="en-US" dirty="0"/>
              <a:t> </a:t>
            </a:r>
            <a:r>
              <a:rPr lang="en-US" altLang="en-US" dirty="0" err="1"/>
              <a:t>rozhraní</a:t>
            </a:r>
            <a:endParaRPr lang="cs-CZ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276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IS </a:t>
            </a:r>
            <a:r>
              <a:rPr lang="en-US" altLang="en-US" dirty="0" smtClean="0"/>
              <a:t>VS</a:t>
            </a:r>
            <a:endParaRPr lang="en-US" altLang="en-US" dirty="0"/>
          </a:p>
        </p:txBody>
      </p:sp>
      <p:sp>
        <p:nvSpPr>
          <p:cNvPr id="27651" name="Zástupný symbol pro obsah 2765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err="1">
                <a:hlinkClick r:id="rId2" action="ppaction://hlinkfile"/>
              </a:rPr>
              <a:t>Portál</a:t>
            </a:r>
            <a:r>
              <a:rPr lang="en-US" altLang="en-US" dirty="0">
                <a:hlinkClick r:id="rId2" action="ppaction://hlinkfile"/>
              </a:rPr>
              <a:t> VS ČR</a:t>
            </a:r>
          </a:p>
          <a:p>
            <a:r>
              <a:rPr lang="en-US" altLang="en-US" dirty="0">
                <a:hlinkClick r:id="rId3"/>
              </a:rPr>
              <a:t>Czech POINT</a:t>
            </a:r>
          </a:p>
          <a:p>
            <a:r>
              <a:rPr lang="en-US" altLang="en-US" dirty="0">
                <a:hlinkClick r:id="rId4"/>
              </a:rPr>
              <a:t>ARES</a:t>
            </a:r>
            <a:r>
              <a:rPr lang="en-US" altLang="en-US" dirty="0"/>
              <a:t> – </a:t>
            </a:r>
            <a:r>
              <a:rPr lang="en-US" altLang="en-US" dirty="0" err="1"/>
              <a:t>subjekty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osoby</a:t>
            </a:r>
            <a:endParaRPr lang="en-US" altLang="en-US" dirty="0"/>
          </a:p>
          <a:p>
            <a:r>
              <a:rPr lang="en-US" altLang="en-US" dirty="0" err="1">
                <a:hlinkClick r:id="rId5"/>
              </a:rPr>
              <a:t>Český</a:t>
            </a:r>
            <a:r>
              <a:rPr lang="en-US" altLang="en-US" dirty="0">
                <a:hlinkClick r:id="rId5"/>
              </a:rPr>
              <a:t> </a:t>
            </a:r>
            <a:r>
              <a:rPr lang="en-US" altLang="en-US" dirty="0" err="1">
                <a:hlinkClick r:id="rId5"/>
              </a:rPr>
              <a:t>statistický</a:t>
            </a:r>
            <a:r>
              <a:rPr lang="en-US" altLang="en-US" dirty="0">
                <a:hlinkClick r:id="rId5"/>
              </a:rPr>
              <a:t> </a:t>
            </a:r>
            <a:r>
              <a:rPr lang="en-US" altLang="en-US" dirty="0" err="1">
                <a:hlinkClick r:id="rId5"/>
              </a:rPr>
              <a:t>úřad</a:t>
            </a:r>
            <a:endParaRPr lang="cs-CZ" altLang="en-US" dirty="0">
              <a:hlinkClick r:id="rId5"/>
            </a:endParaRPr>
          </a:p>
          <a:p>
            <a:r>
              <a:rPr lang="en-US" altLang="en-US" dirty="0" err="1">
                <a:hlinkClick r:id="rId6"/>
              </a:rPr>
              <a:t>Český</a:t>
            </a:r>
            <a:r>
              <a:rPr lang="en-US" altLang="en-US" dirty="0">
                <a:hlinkClick r:id="rId6"/>
              </a:rPr>
              <a:t> </a:t>
            </a:r>
            <a:r>
              <a:rPr lang="en-US" altLang="en-US" dirty="0" err="1">
                <a:hlinkClick r:id="rId6"/>
              </a:rPr>
              <a:t>úřad</a:t>
            </a:r>
            <a:r>
              <a:rPr lang="en-US" altLang="en-US" dirty="0">
                <a:hlinkClick r:id="rId6"/>
              </a:rPr>
              <a:t> </a:t>
            </a:r>
            <a:r>
              <a:rPr lang="en-US" altLang="en-US" dirty="0" err="1">
                <a:hlinkClick r:id="rId6"/>
              </a:rPr>
              <a:t>zeměměřičský</a:t>
            </a:r>
            <a:r>
              <a:rPr lang="en-US" altLang="en-US" dirty="0">
                <a:hlinkClick r:id="rId6"/>
              </a:rPr>
              <a:t> a </a:t>
            </a:r>
            <a:r>
              <a:rPr lang="en-US" altLang="en-US" dirty="0" err="1">
                <a:hlinkClick r:id="rId6"/>
              </a:rPr>
              <a:t>katastrální</a:t>
            </a:r>
            <a:endParaRPr lang="en-US" altLang="en-US" dirty="0">
              <a:hlinkClick r:id="rId6"/>
            </a:endParaRPr>
          </a:p>
          <a:p>
            <a:r>
              <a:rPr lang="en-US" altLang="en-US" dirty="0" err="1">
                <a:hlinkClick r:id="rId7"/>
              </a:rPr>
              <a:t>Statistiky</a:t>
            </a:r>
            <a:r>
              <a:rPr lang="en-US" altLang="en-US" dirty="0">
                <a:hlinkClick r:id="rId7"/>
              </a:rPr>
              <a:t> </a:t>
            </a:r>
            <a:r>
              <a:rPr lang="en-US" altLang="en-US" dirty="0" err="1">
                <a:hlinkClick r:id="rId7"/>
              </a:rPr>
              <a:t>Ministerstva</a:t>
            </a:r>
            <a:r>
              <a:rPr lang="en-US" altLang="en-US" dirty="0">
                <a:hlinkClick r:id="rId7"/>
              </a:rPr>
              <a:t> </a:t>
            </a:r>
            <a:r>
              <a:rPr lang="en-US" altLang="en-US" dirty="0" err="1">
                <a:hlinkClick r:id="rId7"/>
              </a:rPr>
              <a:t>vnitra</a:t>
            </a:r>
            <a:r>
              <a:rPr lang="en-US" altLang="en-US" dirty="0">
                <a:hlinkClick r:id="rId7"/>
              </a:rPr>
              <a:t> ČR</a:t>
            </a:r>
            <a:r>
              <a:rPr lang="en-US" altLang="en-US" dirty="0"/>
              <a:t> =&gt; co se s </a:t>
            </a:r>
            <a:r>
              <a:rPr lang="en-US" altLang="en-US" dirty="0" err="1"/>
              <a:t>tím</a:t>
            </a:r>
            <a:r>
              <a:rPr lang="en-US" altLang="en-US" dirty="0"/>
              <a:t> </a:t>
            </a:r>
            <a:r>
              <a:rPr lang="en-US" altLang="en-US" dirty="0" err="1"/>
              <a:t>dá</a:t>
            </a:r>
            <a:r>
              <a:rPr lang="en-US" altLang="en-US" dirty="0"/>
              <a:t> </a:t>
            </a:r>
            <a:r>
              <a:rPr lang="en-US" altLang="en-US" dirty="0" err="1"/>
              <a:t>dělat</a:t>
            </a:r>
            <a:r>
              <a:rPr lang="en-US" altLang="en-US" dirty="0"/>
              <a:t>? </a:t>
            </a:r>
            <a:r>
              <a:rPr lang="en-US" altLang="en-US" dirty="0" err="1"/>
              <a:t>Např</a:t>
            </a:r>
            <a:r>
              <a:rPr lang="en-US" altLang="en-US" dirty="0"/>
              <a:t>. </a:t>
            </a:r>
            <a:r>
              <a:rPr lang="en-US" altLang="en-US" dirty="0" err="1">
                <a:hlinkClick r:id="rId8" action="ppaction://hlinkfile"/>
              </a:rPr>
              <a:t>Kde</a:t>
            </a:r>
            <a:r>
              <a:rPr lang="en-US" altLang="en-US" dirty="0">
                <a:hlinkClick r:id="rId8" action="ppaction://hlinkfile"/>
              </a:rPr>
              <a:t> </a:t>
            </a:r>
            <a:r>
              <a:rPr lang="en-US" altLang="en-US" dirty="0" err="1">
                <a:hlinkClick r:id="rId8" action="ppaction://hlinkfile"/>
              </a:rPr>
              <a:t>jsme</a:t>
            </a:r>
            <a:endParaRPr lang="en-US" altLang="en-US" dirty="0">
              <a:hlinkClick r:id="rId8" action="ppaction://hlinkfile"/>
            </a:endParaRPr>
          </a:p>
          <a:p>
            <a:r>
              <a:rPr lang="en-US" altLang="en-US" dirty="0" err="1">
                <a:hlinkClick r:id="rId9"/>
              </a:rPr>
              <a:t>Registr</a:t>
            </a:r>
            <a:r>
              <a:rPr lang="en-US" altLang="en-US" dirty="0">
                <a:hlinkClick r:id="rId9"/>
              </a:rPr>
              <a:t> a </a:t>
            </a:r>
            <a:r>
              <a:rPr lang="en-US" altLang="en-US" dirty="0" err="1">
                <a:hlinkClick r:id="rId9"/>
              </a:rPr>
              <a:t>adresář</a:t>
            </a:r>
            <a:r>
              <a:rPr lang="en-US" altLang="en-US" dirty="0">
                <a:hlinkClick r:id="rId9"/>
              </a:rPr>
              <a:t> </a:t>
            </a:r>
            <a:r>
              <a:rPr lang="en-US" altLang="en-US" dirty="0" err="1">
                <a:hlinkClick r:id="rId9"/>
              </a:rPr>
              <a:t>knihoven</a:t>
            </a:r>
            <a:r>
              <a:rPr lang="en-US" altLang="en-US" dirty="0"/>
              <a:t> MK</a:t>
            </a:r>
          </a:p>
          <a:p>
            <a:r>
              <a:rPr lang="en-US" altLang="en-US" dirty="0" err="1">
                <a:hlinkClick r:id="rId10"/>
              </a:rPr>
              <a:t>Seznam</a:t>
            </a:r>
            <a:r>
              <a:rPr lang="en-US" altLang="en-US" dirty="0">
                <a:hlinkClick r:id="rId10"/>
              </a:rPr>
              <a:t> </a:t>
            </a:r>
            <a:r>
              <a:rPr lang="en-US" altLang="en-US" dirty="0" err="1">
                <a:hlinkClick r:id="rId10"/>
              </a:rPr>
              <a:t>držitelů</a:t>
            </a:r>
            <a:r>
              <a:rPr lang="en-US" altLang="en-US" dirty="0">
                <a:hlinkClick r:id="rId10"/>
              </a:rPr>
              <a:t> </a:t>
            </a:r>
            <a:r>
              <a:rPr lang="en-US" altLang="en-US" dirty="0" err="1">
                <a:hlinkClick r:id="rId10"/>
              </a:rPr>
              <a:t>datových</a:t>
            </a:r>
            <a:r>
              <a:rPr lang="en-US" altLang="en-US" dirty="0">
                <a:hlinkClick r:id="rId10"/>
              </a:rPr>
              <a:t> </a:t>
            </a:r>
            <a:r>
              <a:rPr lang="en-US" altLang="en-US" dirty="0" err="1" smtClean="0">
                <a:hlinkClick r:id="rId10"/>
              </a:rPr>
              <a:t>schránek</a:t>
            </a:r>
            <a:endParaRPr lang="cs-CZ" altLang="en-US" dirty="0" smtClean="0">
              <a:hlinkClick r:id="rId10"/>
            </a:endParaRPr>
          </a:p>
          <a:p>
            <a:r>
              <a:rPr lang="en-US" altLang="en-US" dirty="0">
                <a:hlinkClick r:id="rId11"/>
              </a:rPr>
              <a:t>IS o </a:t>
            </a:r>
            <a:r>
              <a:rPr lang="en-US" altLang="en-US" dirty="0" err="1">
                <a:hlinkClick r:id="rId11"/>
              </a:rPr>
              <a:t>datových</a:t>
            </a:r>
            <a:r>
              <a:rPr lang="en-US" altLang="en-US" dirty="0">
                <a:hlinkClick r:id="rId11"/>
              </a:rPr>
              <a:t> </a:t>
            </a:r>
            <a:r>
              <a:rPr lang="en-US" altLang="en-US" dirty="0" err="1">
                <a:hlinkClick r:id="rId11"/>
              </a:rPr>
              <a:t>prvcích</a:t>
            </a:r>
            <a:endParaRPr lang="en-US" altLang="en-US" dirty="0">
              <a:hlinkClick r:id="rId11"/>
            </a:endParaRPr>
          </a:p>
          <a:p>
            <a:r>
              <a:rPr lang="en-US" altLang="en-US" dirty="0">
                <a:hlinkClick r:id="rId12"/>
              </a:rPr>
              <a:t>IS o ISVS</a:t>
            </a:r>
            <a:r>
              <a:rPr lang="en-US" altLang="en-US" dirty="0"/>
              <a:t> – </a:t>
            </a:r>
            <a:r>
              <a:rPr lang="en-US" altLang="en-US" dirty="0" err="1"/>
              <a:t>bohatý</a:t>
            </a:r>
            <a:r>
              <a:rPr lang="en-US" altLang="en-US" dirty="0"/>
              <a:t> </a:t>
            </a:r>
            <a:r>
              <a:rPr lang="en-US" altLang="en-US" dirty="0" err="1"/>
              <a:t>popisný</a:t>
            </a:r>
            <a:r>
              <a:rPr lang="en-US" altLang="en-US" dirty="0"/>
              <a:t> </a:t>
            </a:r>
            <a:r>
              <a:rPr lang="en-US" altLang="en-US" dirty="0" err="1"/>
              <a:t>zdroj</a:t>
            </a:r>
            <a:endParaRPr lang="en-US" altLang="en-US" dirty="0"/>
          </a:p>
          <a:p>
            <a:endParaRPr lang="cs-CZ" altLang="en-US" dirty="0">
              <a:hlinkClick r:id="rId10"/>
            </a:endParaRPr>
          </a:p>
        </p:txBody>
      </p:sp>
    </p:spTree>
    <p:extLst>
      <p:ext uri="{BB962C8B-B14F-4D97-AF65-F5344CB8AC3E}">
        <p14:creationId xmlns:p14="http://schemas.microsoft.com/office/powerpoint/2010/main" val="2014080694"/>
      </p:ext>
    </p:extLst>
  </p:cSld>
  <p:clrMapOvr>
    <a:masterClrMapping/>
  </p:clrMapOvr>
</p:sld>
</file>

<file path=ppt/theme/theme1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FMU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FMU" id="{201DCD73-8FAF-4FEF-8F08-28572F7AFB33}" vid="{3C8BB0FC-77DD-4353-8550-6CCF12A712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2411</Words>
  <Application>Microsoft Office PowerPoint</Application>
  <PresentationFormat>Předvádění na obrazovce (4:3)</PresentationFormat>
  <Paragraphs>232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8</vt:i4>
      </vt:variant>
      <vt:variant>
        <vt:lpstr>Nadpisy snímků</vt:lpstr>
      </vt:variant>
      <vt:variant>
        <vt:i4>34</vt:i4>
      </vt:variant>
    </vt:vector>
  </HeadingPairs>
  <TitlesOfParts>
    <vt:vector size="46" baseType="lpstr">
      <vt:lpstr>Arial</vt:lpstr>
      <vt:lpstr>Tahoma</vt:lpstr>
      <vt:lpstr>Trebuchet MS</vt:lpstr>
      <vt:lpstr>Wingdings</vt:lpstr>
      <vt:lpstr>1_MU_PPTprezentace_sablona_CZ</vt:lpstr>
      <vt:lpstr>Motiv1MU</vt:lpstr>
      <vt:lpstr>1_Směsi</vt:lpstr>
      <vt:lpstr>2_Směsi</vt:lpstr>
      <vt:lpstr>2_MU_PPTprezentace_sablona_CZ</vt:lpstr>
      <vt:lpstr>3_Směsi</vt:lpstr>
      <vt:lpstr>SITMU</vt:lpstr>
      <vt:lpstr>FFMU</vt:lpstr>
      <vt:lpstr>IS VS a otevřená data, e-zadávání veřejných zakázek  Podzim 2017</vt:lpstr>
      <vt:lpstr>Opakování</vt:lpstr>
      <vt:lpstr>eGON</vt:lpstr>
      <vt:lpstr>Klaudie</vt:lpstr>
      <vt:lpstr>CzechPoint</vt:lpstr>
      <vt:lpstr>Legislativa – cesta k eGov Act</vt:lpstr>
      <vt:lpstr>Zákon č. 365/2000 Sb., o ISVS</vt:lpstr>
      <vt:lpstr>Co je KIVS?</vt:lpstr>
      <vt:lpstr>IS VS</vt:lpstr>
      <vt:lpstr>IS VS – pro instituce nejen VS a občany</vt:lpstr>
      <vt:lpstr>Elektronizace veřejných zakázek</vt:lpstr>
      <vt:lpstr>E-služby</vt:lpstr>
      <vt:lpstr>Od ISVS k základním registrům</vt:lpstr>
      <vt:lpstr>Systém základních registrů</vt:lpstr>
      <vt:lpstr>Definice IS ZR</vt:lpstr>
      <vt:lpstr>Strategický rámec rozvoje eGovernmentu 2014+</vt:lpstr>
      <vt:lpstr>Obsah rámce eGov</vt:lpstr>
      <vt:lpstr>Co z toho vylezlo?</vt:lpstr>
      <vt:lpstr>Podpora otevřeného přístupu k informacím VS</vt:lpstr>
      <vt:lpstr>Otevřená data dle MV ČR</vt:lpstr>
      <vt:lpstr>Charakteristiky otevřených dat (v souladu s Open Knowledge Foundation stanovila Sunlight Foundation)</vt:lpstr>
      <vt:lpstr>Přínosy katalogu otevřených dat VS</vt:lpstr>
      <vt:lpstr>Role pro Datový katalog</vt:lpstr>
      <vt:lpstr>Postup katalogizace</vt:lpstr>
      <vt:lpstr>Typy dat a formátů</vt:lpstr>
      <vt:lpstr>Kvalita a bezpečnost DK</vt:lpstr>
      <vt:lpstr>Softwarová architektura nástroje pro katalogizaci dat</vt:lpstr>
      <vt:lpstr>Linked (open) data</vt:lpstr>
      <vt:lpstr>Čísla předpokládané realizace</vt:lpstr>
      <vt:lpstr>Zajímavé odkazy</vt:lpstr>
      <vt:lpstr>Otázky</vt:lpstr>
      <vt:lpstr>Zdroje</vt:lpstr>
      <vt:lpstr>Zdroje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ISVS Vyzkoušet odkazy, doplnit knížku 10. 10. 2014</dc:title>
  <cp:lastModifiedBy>Pavla Kovářová</cp:lastModifiedBy>
  <cp:revision>75</cp:revision>
  <dcterms:modified xsi:type="dcterms:W3CDTF">2017-10-19T11:31:57Z</dcterms:modified>
</cp:coreProperties>
</file>