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  <p:sldMasterId id="2147483758" r:id="rId2"/>
    <p:sldMasterId id="2147483770" r:id="rId3"/>
    <p:sldMasterId id="2147483782" r:id="rId4"/>
    <p:sldMasterId id="2147483794" r:id="rId5"/>
  </p:sldMasterIdLst>
  <p:notesMasterIdLst>
    <p:notesMasterId r:id="rId43"/>
  </p:notesMasterIdLst>
  <p:sldIdLst>
    <p:sldId id="439" r:id="rId6"/>
    <p:sldId id="438" r:id="rId7"/>
    <p:sldId id="383" r:id="rId8"/>
    <p:sldId id="348" r:id="rId9"/>
    <p:sldId id="366" r:id="rId10"/>
    <p:sldId id="396" r:id="rId11"/>
    <p:sldId id="314" r:id="rId12"/>
    <p:sldId id="317" r:id="rId13"/>
    <p:sldId id="404" r:id="rId14"/>
    <p:sldId id="399" r:id="rId15"/>
    <p:sldId id="405" r:id="rId16"/>
    <p:sldId id="400" r:id="rId17"/>
    <p:sldId id="441" r:id="rId18"/>
    <p:sldId id="436" r:id="rId19"/>
    <p:sldId id="442" r:id="rId20"/>
    <p:sldId id="437" r:id="rId21"/>
    <p:sldId id="393" r:id="rId22"/>
    <p:sldId id="369" r:id="rId23"/>
    <p:sldId id="403" r:id="rId24"/>
    <p:sldId id="382" r:id="rId25"/>
    <p:sldId id="406" r:id="rId26"/>
    <p:sldId id="409" r:id="rId27"/>
    <p:sldId id="411" r:id="rId28"/>
    <p:sldId id="435" r:id="rId29"/>
    <p:sldId id="410" r:id="rId30"/>
    <p:sldId id="418" r:id="rId31"/>
    <p:sldId id="420" r:id="rId32"/>
    <p:sldId id="421" r:id="rId33"/>
    <p:sldId id="424" r:id="rId34"/>
    <p:sldId id="426" r:id="rId35"/>
    <p:sldId id="427" r:id="rId36"/>
    <p:sldId id="428" r:id="rId37"/>
    <p:sldId id="429" r:id="rId38"/>
    <p:sldId id="443" r:id="rId39"/>
    <p:sldId id="432" r:id="rId40"/>
    <p:sldId id="433" r:id="rId41"/>
    <p:sldId id="434" r:id="rId4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68CF11-C154-47E0-A4AF-9BC1E4398C9E}" type="datetimeFigureOut">
              <a:rPr lang="cs-CZ"/>
              <a:pPr>
                <a:defRPr/>
              </a:pPr>
              <a:t>12.10.2017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C97595E-5C66-43AD-9146-D32D188715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9421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88DE7-C976-4D73-A815-2DB3389731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36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11E34-0A6F-4F0F-A43D-DC1F12CD80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93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76BFD-4323-410E-ABE0-237B22EEC8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22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74983-66CE-4457-B0CA-D4255A85F7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263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68AC3-D7AE-4031-B5AD-C2B085387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692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FC837-9BDF-4A1B-9846-703CEF794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1590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02912-6B56-4A6F-8A8F-6E35C96C52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496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3AFDC-8A74-4D98-8B23-E102AD9EAB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4911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34335-8267-44B1-BD33-7C4C3859BC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5481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61BFB-70D5-42FF-A6AC-FE9BCEE972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0392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9E5A7-656F-44BB-AEE9-31EB69A457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88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1A722-E13A-422E-8AFE-742D70D46B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9556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F3622-C1BA-468F-BFAD-6D30EFC6A8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5173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322A1-E9F1-4144-AD93-27A18C79A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2356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E9267-FF7C-4D94-BAE0-502027B6D1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303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CFBAB-A70A-437F-BEF6-DCD0040D1A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243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B04F9-841A-46AB-BA1C-97A162138E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037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30C0A-89BF-4137-8915-5D98F48A5B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4359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67C3-5835-41E0-BF4C-A7996A1065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085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BDAA-AAFD-476C-93BC-49CBEAC017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638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0D45E-56CC-44D4-ABF6-4E03256159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9839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44EA-F6D4-47A2-8DFF-3DFD759623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754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0F0A1-CF29-40F3-A9EA-061BEE36D5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1537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2A794-376C-419B-8F2D-67350EAECC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1189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04D53-D494-468E-8FDB-A779AA8183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7315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5FCE6-58D6-40C2-9709-50993C497B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7846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1418D-C149-4D47-9D3D-5EBFBE06C6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56221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DF8D3-165C-4A0F-962A-5DA9D7AC01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13189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77CC5-5F4E-4B94-85B1-963D489B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94943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2A80B-5352-4E74-AC54-0AC9AA7F62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3534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93575-6A2F-4CCA-9CA7-C3FB0E5CD6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7740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F0054-85F3-4307-A3E4-6EE6F9751C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52713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804F0-900C-489B-97A3-997F2952CD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4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4E64B-0398-4BAB-A857-BC684E2992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13639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6DFF7-662B-4BD3-B6B4-A589C20E19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0002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3E8CE-CB1E-4705-AE73-DBD3636448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1392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0DAC4-E8E8-4FC7-9B42-2BB8DD5BFC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21666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3A692-B200-4BB0-9C87-BBB6B6BFC7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69267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2AC80-8897-4D2D-B355-A4282EE059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09455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D0552-8ED7-4D38-9D3F-B289CF09AE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24421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C767-B332-4AEE-B6C9-DD1DE8F5AF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06389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6E70-F7D9-4247-B46B-8E8124D6D4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88016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3C4CA-E371-4D93-B6D6-A7D7F1434F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5606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E482A-65C3-4F8E-A3F3-4494DF0EA8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246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5B274-1067-4283-BF96-7324FB4377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81229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95FF5-7F28-45BD-80E8-3DC2A76F12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42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B97BF-604C-4A27-890F-E790F1BC8B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73088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CE8CF-2D79-4FED-863A-ADD78AFE79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00956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3526-AC37-4D87-8C18-2D1057346A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6320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37B3E-32DE-4299-8925-716AF25DB5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74127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52C26-8D10-4378-B475-3C521B4E42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700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3A8F9-6315-45A9-BF95-AA52C54D7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825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3F478-97DF-498F-A94B-32F0AC7FA0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81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8EA44-A98A-48D2-8D81-39D7E03A48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650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BEC91-3CFA-4DAF-9B28-FF954DEBFB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176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47A8733-AEB9-447F-B92A-69B48A8CF7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9" r:id="rId1"/>
    <p:sldLayoutId id="2147484506" r:id="rId2"/>
    <p:sldLayoutId id="2147484507" r:id="rId3"/>
    <p:sldLayoutId id="2147484508" r:id="rId4"/>
    <p:sldLayoutId id="2147484509" r:id="rId5"/>
    <p:sldLayoutId id="2147484510" r:id="rId6"/>
    <p:sldLayoutId id="2147484511" r:id="rId7"/>
    <p:sldLayoutId id="2147484512" r:id="rId8"/>
    <p:sldLayoutId id="2147484513" r:id="rId9"/>
    <p:sldLayoutId id="2147484514" r:id="rId10"/>
    <p:sldLayoutId id="21474845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E8832A7-E2EB-449E-8CCB-5F60339074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1C77AC14-B1DB-430B-BE27-28DD20678E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7" r:id="rId1"/>
    <p:sldLayoutId id="2147484528" r:id="rId2"/>
    <p:sldLayoutId id="2147484529" r:id="rId3"/>
    <p:sldLayoutId id="2147484530" r:id="rId4"/>
    <p:sldLayoutId id="2147484531" r:id="rId5"/>
    <p:sldLayoutId id="2147484532" r:id="rId6"/>
    <p:sldLayoutId id="2147484533" r:id="rId7"/>
    <p:sldLayoutId id="2147484534" r:id="rId8"/>
    <p:sldLayoutId id="2147484535" r:id="rId9"/>
    <p:sldLayoutId id="2147484536" r:id="rId10"/>
    <p:sldLayoutId id="214748453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A91990F-2613-41A3-AE94-CDDF7DA9D2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0" r:id="rId1"/>
    <p:sldLayoutId id="2147484538" r:id="rId2"/>
    <p:sldLayoutId id="2147484539" r:id="rId3"/>
    <p:sldLayoutId id="2147484540" r:id="rId4"/>
    <p:sldLayoutId id="2147484541" r:id="rId5"/>
    <p:sldLayoutId id="2147484542" r:id="rId6"/>
    <p:sldLayoutId id="2147484543" r:id="rId7"/>
    <p:sldLayoutId id="2147484544" r:id="rId8"/>
    <p:sldLayoutId id="2147484545" r:id="rId9"/>
    <p:sldLayoutId id="2147484546" r:id="rId10"/>
    <p:sldLayoutId id="214748454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FD87317-E999-40A0-85EB-FE9F74DCCA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5127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-agenda-data.eu/" TargetMode="External"/><Relationship Id="rId2" Type="http://schemas.openxmlformats.org/officeDocument/2006/relationships/hyperlink" Target="https://ec.europa.eu/digital-agenda/en/scoreboar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uropa.eu/rapid/press-release_MEMO-10-200_cs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rapid/pressReleasesAction.do?reference=MEMO/10/200&amp;format=HTML&amp;aged=1&amp;language=CS&amp;guiLanguage=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c.europa.eu/newsroom/dae/document.cfm?action=display&amp;doc_id=17338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dae/document.cfm?action=display&amp;doc_id=1733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newsroom/dae/document.cfm?action=display&amp;doc_id=1733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portal/cs" TargetMode="External"/><Relationship Id="rId7" Type="http://schemas.openxmlformats.org/officeDocument/2006/relationships/hyperlink" Target="http://www.enisa.europa.eu/" TargetMode="External"/><Relationship Id="rId2" Type="http://schemas.openxmlformats.org/officeDocument/2006/relationships/hyperlink" Target="http://www.consilium.europa.eu/cs/european-counc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ircabc.europa.eu/" TargetMode="External"/><Relationship Id="rId5" Type="http://schemas.openxmlformats.org/officeDocument/2006/relationships/hyperlink" Target="http://ec.europa.eu/dgs/information_society/index_en.htm" TargetMode="External"/><Relationship Id="rId4" Type="http://schemas.openxmlformats.org/officeDocument/2006/relationships/hyperlink" Target="http://ec.europa.eu/index_en.htm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urostat/web/main/home" TargetMode="External"/><Relationship Id="rId13" Type="http://schemas.openxmlformats.org/officeDocument/2006/relationships/hyperlink" Target="http://www.euroskop.cz/" TargetMode="External"/><Relationship Id="rId18" Type="http://schemas.openxmlformats.org/officeDocument/2006/relationships/hyperlink" Target="http://portal.mpsv.cz/eures" TargetMode="External"/><Relationship Id="rId3" Type="http://schemas.openxmlformats.org/officeDocument/2006/relationships/hyperlink" Target="http://eur-lex.europa.eu/n-lex/index_cs.htm" TargetMode="External"/><Relationship Id="rId7" Type="http://schemas.openxmlformats.org/officeDocument/2006/relationships/hyperlink" Target="http://epp.eurostat.ec.europa.eu/portal/page/portal/eurostat/home/" TargetMode="External"/><Relationship Id="rId12" Type="http://schemas.openxmlformats.org/officeDocument/2006/relationships/hyperlink" Target="http://europa.eu/europedirect/index_cs.htm" TargetMode="External"/><Relationship Id="rId17" Type="http://schemas.openxmlformats.org/officeDocument/2006/relationships/hyperlink" Target="http://ec.europa.eu/eqf/home_en.htm" TargetMode="External"/><Relationship Id="rId2" Type="http://schemas.openxmlformats.org/officeDocument/2006/relationships/hyperlink" Target="http://eur-lex.europa.eu/cs/index.htm" TargetMode="External"/><Relationship Id="rId16" Type="http://schemas.openxmlformats.org/officeDocument/2006/relationships/hyperlink" Target="http://www.eurodesk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bookshop.europa.eu/cs/home/?request_locale=cs" TargetMode="External"/><Relationship Id="rId11" Type="http://schemas.openxmlformats.org/officeDocument/2006/relationships/hyperlink" Target="http://ec.europa.eu/avservices/ebs/schedule.cfm" TargetMode="External"/><Relationship Id="rId5" Type="http://schemas.openxmlformats.org/officeDocument/2006/relationships/hyperlink" Target="http://cordis.europa.eu/" TargetMode="External"/><Relationship Id="rId15" Type="http://schemas.openxmlformats.org/officeDocument/2006/relationships/hyperlink" Target="http://ted.europa.eu/TED/main/HomePage.do" TargetMode="External"/><Relationship Id="rId10" Type="http://schemas.openxmlformats.org/officeDocument/2006/relationships/hyperlink" Target="http://open-data.europa.eu/cs/data/" TargetMode="External"/><Relationship Id="rId19" Type="http://schemas.openxmlformats.org/officeDocument/2006/relationships/hyperlink" Target="http://www.euhrou.cz/" TargetMode="External"/><Relationship Id="rId4" Type="http://schemas.openxmlformats.org/officeDocument/2006/relationships/hyperlink" Target="http://publications.europa.eu/cs/browse-by-subject" TargetMode="External"/><Relationship Id="rId9" Type="http://schemas.openxmlformats.org/officeDocument/2006/relationships/hyperlink" Target="http://ec.europa.eu/COMMFrontOffice/publicopinion/index.cfm" TargetMode="External"/><Relationship Id="rId14" Type="http://schemas.openxmlformats.org/officeDocument/2006/relationships/hyperlink" Target="http://www.eurion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.cz/scripts/detail.php?id=2092" TargetMode="External"/><Relationship Id="rId2" Type="http://schemas.openxmlformats.org/officeDocument/2006/relationships/hyperlink" Target="http://www.vlada.cz/cz/clenove-vlady/historie-minulych-vlad/statni-informacni-politika---cesta-k-informacni-spolecnosti---dokument-2089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ger.cz/data/eGon_brozura.pdf" TargetMode="External"/><Relationship Id="rId2" Type="http://schemas.openxmlformats.org/officeDocument/2006/relationships/hyperlink" Target="http://www.vlada.cz/cz/ppov/rvis/rada-vlady-pro-informacni-spolecnost-73372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url?sa=t&amp;rct=j&amp;q=&amp;esrc=s&amp;source=web&amp;cd=1&amp;ved=0CCQQFjAA&amp;url=http://www.smocr.cz/data/files/cinnost-informatika/schvalena-strategie.doc&amp;ei=Zax2ULKbLIW2hQeGxoC4Bg&amp;usg=AFQjCNHYwbO83deq1RSTUwjHX4XapGIrDA&amp;sig2=Ph-JbqOtCootM1jV8mwCMA&amp;cad=rja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talnicesko.cz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plan.info/img_upload/7bdb1584e3b8a53d337518d988763f8d/strategicky-ramec-narodniho-cloud-computingu-egc-cr.pdf" TargetMode="External"/><Relationship Id="rId2" Type="http://schemas.openxmlformats.org/officeDocument/2006/relationships/hyperlink" Target="http://webdocuments.site44.com/mv-strategickyramecegov2014/export_rack9gab62u2_a_MPR.zip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soubor/strategie-rozvoje-ict-sluzeb-verejne-spravy-pdf.asp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ractice.eu/files/media/media_42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about-eu/institutions-bodies/index_c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800" dirty="0"/>
              <a:t>Informační politika Evropské unie</a:t>
            </a:r>
            <a:br>
              <a:rPr lang="cs-CZ" altLang="cs-CZ" sz="4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>13. 10. 2017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Evropa 2020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Strategie pro všechny oblasti vývoje</a:t>
            </a:r>
          </a:p>
          <a:p>
            <a:pPr>
              <a:defRPr/>
            </a:pPr>
            <a:r>
              <a:rPr lang="cs-CZ" altLang="cs-CZ" dirty="0"/>
              <a:t>Patrné proti hospodářské krizi (důraz na ekonomické)</a:t>
            </a:r>
          </a:p>
          <a:p>
            <a:pPr>
              <a:defRPr/>
            </a:pPr>
            <a:r>
              <a:rPr lang="cs-CZ" altLang="cs-CZ" dirty="0"/>
              <a:t>Prioritní oblasti:</a:t>
            </a:r>
          </a:p>
          <a:p>
            <a:pPr lvl="1">
              <a:defRPr/>
            </a:pPr>
            <a:r>
              <a:rPr lang="cs-CZ" altLang="cs-CZ" dirty="0"/>
              <a:t>Inteligentní růst: inovace, mládež, </a:t>
            </a:r>
            <a:r>
              <a:rPr lang="cs-CZ" altLang="cs-CZ" b="1" dirty="0"/>
              <a:t>digitální agenda</a:t>
            </a:r>
          </a:p>
          <a:p>
            <a:pPr lvl="1">
              <a:defRPr/>
            </a:pPr>
            <a:r>
              <a:rPr lang="cs-CZ" altLang="cs-CZ" dirty="0"/>
              <a:t>Udržitelný růst: ekologie, globalizace</a:t>
            </a:r>
          </a:p>
          <a:p>
            <a:pPr lvl="1">
              <a:defRPr/>
            </a:pPr>
            <a:r>
              <a:rPr lang="cs-CZ" altLang="cs-CZ" dirty="0"/>
              <a:t>Růst se začleněním: pracovní trh, proti chudobě</a:t>
            </a:r>
          </a:p>
          <a:p>
            <a:pPr>
              <a:defRPr/>
            </a:pPr>
            <a:r>
              <a:rPr lang="cs-CZ" altLang="cs-CZ" dirty="0"/>
              <a:t>2013 zhodnocení stavu (ekonomická krize)</a:t>
            </a:r>
          </a:p>
          <a:p>
            <a:pPr lvl="1">
              <a:defRPr/>
            </a:pPr>
            <a:r>
              <a:rPr lang="cs-CZ" altLang="cs-CZ" dirty="0"/>
              <a:t>Přiblížení cílům: vzdělávání, klima, energie</a:t>
            </a:r>
          </a:p>
          <a:p>
            <a:pPr lvl="1">
              <a:defRPr/>
            </a:pPr>
            <a:r>
              <a:rPr lang="cs-CZ" altLang="cs-CZ" dirty="0"/>
              <a:t>Nepřiblížení: zaměstnanost, </a:t>
            </a:r>
            <a:r>
              <a:rPr lang="cs-CZ" altLang="cs-CZ" dirty="0" err="1"/>
              <a:t>VaV</a:t>
            </a:r>
            <a:r>
              <a:rPr lang="cs-CZ" altLang="cs-CZ" dirty="0"/>
              <a:t> (výzkum a vývoj) a snižování chudoby</a:t>
            </a:r>
          </a:p>
          <a:p>
            <a:pPr lvl="1">
              <a:defRPr/>
            </a:pPr>
            <a:r>
              <a:rPr lang="cs-CZ" altLang="cs-CZ" dirty="0"/>
              <a:t>Růst propasti mezi státy i v nich</a:t>
            </a:r>
          </a:p>
          <a:p>
            <a:pPr>
              <a:defRPr/>
            </a:pPr>
            <a:r>
              <a:rPr lang="cs-CZ" altLang="cs-CZ" dirty="0"/>
              <a:t>Revize (2015) s ohledem na konzultace se </a:t>
            </a:r>
            <a:r>
              <a:rPr lang="cs-CZ" altLang="cs-CZ" dirty="0" err="1"/>
              <a:t>stakeholdery</a:t>
            </a: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Digitální agenda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Cílem „zajistit udržitelný hospodářský a sociální přínos jednotného digitálního trhu, založeného na rychlém a superrychlém internetu a interoperabilních aplikacích“ </a:t>
            </a:r>
          </a:p>
          <a:p>
            <a:pPr>
              <a:defRPr/>
            </a:pPr>
            <a:r>
              <a:rPr lang="cs-CZ" altLang="cs-CZ" dirty="0"/>
              <a:t>Výchozí stav (problémy): </a:t>
            </a:r>
          </a:p>
          <a:p>
            <a:pPr lvl="1">
              <a:defRPr/>
            </a:pPr>
            <a:r>
              <a:rPr lang="cs-CZ" altLang="cs-CZ" dirty="0"/>
              <a:t>Roztříštěné digitální trhy, </a:t>
            </a:r>
            <a:r>
              <a:rPr lang="cs-CZ" dirty="0"/>
              <a:t>interoperabilita</a:t>
            </a:r>
          </a:p>
          <a:p>
            <a:pPr lvl="1">
              <a:defRPr/>
            </a:pPr>
            <a:r>
              <a:rPr lang="cs-CZ" dirty="0"/>
              <a:t>Rostoucí </a:t>
            </a:r>
            <a:r>
              <a:rPr lang="cs-CZ" dirty="0" err="1"/>
              <a:t>kyberkriminalita</a:t>
            </a:r>
            <a:r>
              <a:rPr lang="cs-CZ" dirty="0"/>
              <a:t> a nízká důvěra</a:t>
            </a:r>
          </a:p>
          <a:p>
            <a:pPr lvl="1">
              <a:defRPr/>
            </a:pPr>
            <a:r>
              <a:rPr lang="cs-CZ" dirty="0"/>
              <a:t>Nedostatečné investice do sítí</a:t>
            </a:r>
          </a:p>
          <a:p>
            <a:pPr lvl="1">
              <a:defRPr/>
            </a:pPr>
            <a:r>
              <a:rPr lang="cs-CZ" dirty="0"/>
              <a:t>Nedostatečný výzkum a inovace</a:t>
            </a:r>
          </a:p>
          <a:p>
            <a:pPr lvl="1">
              <a:defRPr/>
            </a:pPr>
            <a:r>
              <a:rPr lang="cs-CZ" dirty="0"/>
              <a:t>Nedostatky v oblasti počítačové gramotnosti</a:t>
            </a:r>
          </a:p>
          <a:p>
            <a:pPr lvl="1">
              <a:defRPr/>
            </a:pPr>
            <a:r>
              <a:rPr lang="cs-CZ" dirty="0"/>
              <a:t>Promarněné příležitosti při řešení společenských výzev</a:t>
            </a:r>
            <a:endParaRPr lang="cs-CZ" altLang="cs-CZ" dirty="0"/>
          </a:p>
          <a:p>
            <a:pPr>
              <a:defRPr/>
            </a:pPr>
            <a:r>
              <a:rPr lang="cs-CZ" altLang="cs-CZ" dirty="0"/>
              <a:t>Každoročně zhodnocení, za </a:t>
            </a:r>
            <a:r>
              <a:rPr lang="cs-CZ" altLang="cs-CZ" dirty="0">
                <a:hlinkClick r:id="rId2"/>
              </a:rPr>
              <a:t>EU</a:t>
            </a:r>
            <a:r>
              <a:rPr lang="cs-CZ" altLang="cs-CZ" dirty="0"/>
              <a:t> i </a:t>
            </a:r>
            <a:r>
              <a:rPr lang="cs-CZ" altLang="cs-CZ" dirty="0">
                <a:hlinkClick r:id="rId3"/>
              </a:rPr>
              <a:t>srovnání</a:t>
            </a:r>
            <a:r>
              <a:rPr lang="cs-CZ" altLang="cs-CZ" dirty="0"/>
              <a:t> států</a:t>
            </a:r>
          </a:p>
          <a:p>
            <a:pPr>
              <a:defRPr/>
            </a:pPr>
            <a:r>
              <a:rPr lang="cs-CZ" altLang="cs-CZ" dirty="0"/>
              <a:t>VYTVOŘTE mentální mapu </a:t>
            </a:r>
            <a:r>
              <a:rPr lang="cs-CZ" altLang="cs-CZ" dirty="0">
                <a:hlinkClick r:id="rId4"/>
              </a:rPr>
              <a:t>digitální agendy</a:t>
            </a:r>
            <a:r>
              <a:rPr lang="cs-CZ" altLang="cs-CZ" dirty="0"/>
              <a:t> – v 7 </a:t>
            </a:r>
            <a:r>
              <a:rPr lang="cs-CZ" altLang="cs-CZ" dirty="0" err="1"/>
              <a:t>miniskupinách</a:t>
            </a:r>
            <a:r>
              <a:rPr lang="cs-CZ" altLang="cs-CZ" dirty="0"/>
              <a:t> po jednotlivých větvích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/>
            </a:r>
            <a:br>
              <a:rPr lang="cs-CZ" altLang="cs-CZ"/>
            </a:br>
            <a:r>
              <a:rPr lang="cs-CZ" altLang="cs-CZ"/>
              <a:t>Digitální agenda - </a:t>
            </a:r>
            <a:r>
              <a:rPr lang="cs-CZ" altLang="cs-CZ">
                <a:hlinkClick r:id="rId2"/>
              </a:rPr>
              <a:t>7 prioritních oblastí činnosti</a:t>
            </a:r>
            <a:endParaRPr lang="cs-CZ" alt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/>
              <a:t>Jednotný digitální trh</a:t>
            </a:r>
          </a:p>
          <a:p>
            <a:r>
              <a:rPr lang="cs-CZ" altLang="cs-CZ"/>
              <a:t>Zlepšení rámcových podmínek pro interoperabilitu mezi výrobky a službami v oblasti ICT </a:t>
            </a:r>
          </a:p>
          <a:p>
            <a:r>
              <a:rPr lang="cs-CZ" altLang="cs-CZ"/>
              <a:t>Posílení důvěry v internet a jeho bezpečnost</a:t>
            </a:r>
          </a:p>
          <a:p>
            <a:r>
              <a:rPr lang="cs-CZ" altLang="cs-CZ"/>
              <a:t>Záruka výrazně rychlejšího internetového připojení </a:t>
            </a:r>
          </a:p>
          <a:p>
            <a:r>
              <a:rPr lang="cs-CZ" altLang="cs-CZ"/>
              <a:t>Podpora investic do výzkumu a vývoje</a:t>
            </a:r>
          </a:p>
          <a:p>
            <a:r>
              <a:rPr lang="cs-CZ" altLang="cs-CZ"/>
              <a:t>Zvýšení digitální gramotnosti a začlenění</a:t>
            </a:r>
          </a:p>
          <a:p>
            <a:r>
              <a:rPr lang="cs-CZ" altLang="cs-CZ"/>
              <a:t>Zavádění ICT k řešení společenských úkolů, např. změna klimatu, zdravotní péče a stárnoucí populace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Hodnocení Digitální agendy 2016</a:t>
            </a:r>
            <a:endParaRPr lang="cs-CZ" altLang="cs-CZ"/>
          </a:p>
        </p:txBody>
      </p:sp>
      <p:pic>
        <p:nvPicPr>
          <p:cNvPr id="22531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" y="2357438"/>
            <a:ext cx="4646613" cy="3951287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dirty="0"/>
              <a:t>ČR proti EU </a:t>
            </a:r>
          </a:p>
          <a:p>
            <a:pPr lvl="1">
              <a:defRPr/>
            </a:pPr>
            <a:r>
              <a:rPr lang="cs-CZ" sz="1800" dirty="0"/>
              <a:t>dobré připojení, lidský kapitál a integrace digitálních technologií, </a:t>
            </a:r>
          </a:p>
          <a:p>
            <a:pPr lvl="1">
              <a:defRPr/>
            </a:pPr>
            <a:r>
              <a:rPr lang="cs-CZ" sz="1800" dirty="0"/>
              <a:t>slabší použití internetu a nejslabší digitální veřejné služby</a:t>
            </a:r>
            <a:endParaRPr lang="cs-CZ" sz="2200" u="sng" dirty="0"/>
          </a:p>
          <a:p>
            <a:pPr>
              <a:defRPr/>
            </a:pPr>
            <a:r>
              <a:rPr lang="cs-CZ" sz="2400" dirty="0"/>
              <a:t>Digitální veřejné služby</a:t>
            </a:r>
          </a:p>
          <a:p>
            <a:pPr lvl="1">
              <a:defRPr/>
            </a:pPr>
            <a:r>
              <a:rPr lang="cs-CZ" sz="1800" dirty="0"/>
              <a:t>26 % populace využívá interaktivní služby </a:t>
            </a:r>
            <a:r>
              <a:rPr lang="cs-CZ" sz="1800" dirty="0" err="1"/>
              <a:t>eGov</a:t>
            </a:r>
            <a:r>
              <a:rPr lang="cs-CZ" sz="1800" dirty="0"/>
              <a:t> (ČR 3. nejslabší)</a:t>
            </a:r>
          </a:p>
          <a:p>
            <a:pPr lvl="1">
              <a:defRPr/>
            </a:pPr>
            <a:r>
              <a:rPr lang="cs-CZ" sz="1800" dirty="0"/>
              <a:t>Od 2011 nárůst o 10 % v počtu lidí, kteří vyberou online kanál při potřebě veřejné služby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Hodnocení Digitální agendy 2016</a:t>
            </a:r>
            <a:endParaRPr lang="cs-CZ" alt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Připojení</a:t>
            </a:r>
          </a:p>
          <a:p>
            <a:pPr lvl="1">
              <a:defRPr/>
            </a:pPr>
            <a:r>
              <a:rPr lang="cs-CZ" dirty="0"/>
              <a:t>97 % domácností s připojením, 71 % rychlé</a:t>
            </a:r>
          </a:p>
          <a:p>
            <a:pPr lvl="1">
              <a:defRPr/>
            </a:pPr>
            <a:r>
              <a:rPr lang="cs-CZ" dirty="0"/>
              <a:t>Mobilní připojení nejvíc v Estonsku a nordických státech</a:t>
            </a:r>
          </a:p>
          <a:p>
            <a:pPr lvl="1">
              <a:defRPr/>
            </a:pPr>
            <a:r>
              <a:rPr lang="cs-CZ" dirty="0"/>
              <a:t>Cena rychlého připojení klesá, ale velké rozdíly ve státech</a:t>
            </a:r>
          </a:p>
          <a:p>
            <a:pPr>
              <a:defRPr/>
            </a:pPr>
            <a:r>
              <a:rPr lang="cs-CZ" dirty="0"/>
              <a:t>Lidský kapitál</a:t>
            </a:r>
          </a:p>
          <a:p>
            <a:pPr lvl="1">
              <a:defRPr/>
            </a:pPr>
            <a:r>
              <a:rPr lang="cs-CZ" dirty="0"/>
              <a:t>76 % online týdně, 67 % denně, podobný růst (od nejrozšířenějšího: nezaměstnaní,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edu</a:t>
            </a:r>
            <a:r>
              <a:rPr lang="cs-CZ" dirty="0"/>
              <a:t>, starší, senioři</a:t>
            </a:r>
          </a:p>
          <a:p>
            <a:pPr lvl="1">
              <a:defRPr/>
            </a:pPr>
            <a:r>
              <a:rPr lang="cs-CZ" dirty="0"/>
              <a:t>Největší bariéry přístupu doma: nepotřebnost, nedostatečné dovednosti a finance</a:t>
            </a:r>
          </a:p>
          <a:p>
            <a:pPr lvl="1">
              <a:defRPr/>
            </a:pPr>
            <a:r>
              <a:rPr lang="cs-CZ" dirty="0"/>
              <a:t>45 % nedostatečné digitální dovednosti, 21 % nemá žádné; v pracovně aktivních 37 % nedostatečné, 13 % žádné</a:t>
            </a:r>
          </a:p>
          <a:p>
            <a:pPr lvl="1">
              <a:defRPr/>
            </a:pPr>
            <a:r>
              <a:rPr lang="cs-CZ" dirty="0"/>
              <a:t>Zaměstnaných ICT specialistů roste, stále jejich deficit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hlinkClick r:id="rId2"/>
              </a:rPr>
              <a:t>Hodnocení Digitální agendy 2016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dirty="0"/>
              <a:t>Použití internetu</a:t>
            </a:r>
          </a:p>
          <a:p>
            <a:pPr lvl="1">
              <a:defRPr/>
            </a:pPr>
            <a:r>
              <a:rPr lang="cs-CZ" dirty="0"/>
              <a:t>Od nejvyužívanějšího: zpravodajství; nakupování; sociální sítě; bankovnictví; hudba, video a hry; video on </a:t>
            </a:r>
            <a:r>
              <a:rPr lang="cs-CZ" dirty="0" err="1"/>
              <a:t>demand</a:t>
            </a:r>
            <a:r>
              <a:rPr lang="cs-CZ" dirty="0"/>
              <a:t> (TV); </a:t>
            </a:r>
            <a:r>
              <a:rPr lang="cs-CZ" dirty="0" err="1"/>
              <a:t>videohovory</a:t>
            </a:r>
            <a:r>
              <a:rPr lang="cs-CZ" dirty="0"/>
              <a:t> =&gt; nárůst, ale malý</a:t>
            </a:r>
          </a:p>
          <a:p>
            <a:pPr lvl="1">
              <a:defRPr/>
            </a:pPr>
            <a:r>
              <a:rPr lang="cs-CZ" dirty="0"/>
              <a:t>Bariéry nakupování online: preference osobního nakupování (75 % nenakupujících), bezpečnostní hrozby (27 %), důvěra pro přijetí nebo reklamaci (19 %), nedostatek dovedností (18 %) a bez platební karty (13 %); ČR nejslabší bezpečnostní obavy (proti) i odpovědné chování (pro)</a:t>
            </a:r>
          </a:p>
          <a:p>
            <a:pPr lvl="1">
              <a:defRPr/>
            </a:pPr>
            <a:r>
              <a:rPr lang="cs-CZ" dirty="0"/>
              <a:t>Slabý nárůst využití SNS, silný u mobilních zařízení</a:t>
            </a:r>
          </a:p>
          <a:p>
            <a:pPr>
              <a:defRPr/>
            </a:pPr>
            <a:r>
              <a:rPr lang="cs-CZ" dirty="0"/>
              <a:t>Integrace digitálních technologií</a:t>
            </a:r>
          </a:p>
          <a:p>
            <a:pPr lvl="1">
              <a:defRPr/>
            </a:pPr>
            <a:r>
              <a:rPr lang="cs-CZ" dirty="0"/>
              <a:t>1/5 firem vysoce digitalizovaná, ČR slabě podprůměr</a:t>
            </a:r>
          </a:p>
          <a:p>
            <a:pPr lvl="1">
              <a:defRPr/>
            </a:pPr>
            <a:r>
              <a:rPr lang="cs-CZ" dirty="0"/>
              <a:t>Slabý postup v digitálních prodejích</a:t>
            </a:r>
          </a:p>
          <a:p>
            <a:pPr lvl="1">
              <a:defRPr/>
            </a:pPr>
            <a:r>
              <a:rPr lang="cs-CZ" dirty="0"/>
              <a:t>Firmy stále nedostatečně připravené na bezpečnostní rizika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/>
              <a:t>Strategie EU pro jednotný digitální trh</a:t>
            </a:r>
            <a:endParaRPr lang="cs-CZ" altLang="cs-CZ"/>
          </a:p>
        </p:txBody>
      </p:sp>
      <p:sp>
        <p:nvSpPr>
          <p:cNvPr id="25603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1800"/>
              <a:t>Představena 6. 5. 2015 =&gt; posílení ekonomiky EU pomocí IT + ochrana občanů v e-prostředí</a:t>
            </a:r>
          </a:p>
          <a:p>
            <a:r>
              <a:rPr lang="cs-CZ" altLang="en-US" sz="1800"/>
              <a:t>Problém hranic členských států pro silný digi-trh (právo spotřebitele i firmy)</a:t>
            </a:r>
          </a:p>
          <a:p>
            <a:r>
              <a:rPr lang="cs-CZ" altLang="en-US" sz="1800"/>
              <a:t>Nová strategie 16 opatření ve třech oblastech:</a:t>
            </a:r>
          </a:p>
          <a:p>
            <a:pPr marL="914400" lvl="1" indent="-457200">
              <a:buFont typeface="Trebuchet MS" panose="020B0603020202020204" pitchFamily="34" charset="0"/>
              <a:buAutoNum type="arabicPeriod"/>
            </a:pPr>
            <a:r>
              <a:rPr lang="cs-CZ" altLang="en-US" sz="1800"/>
              <a:t>Lepší přístup k digitálnímu zboží a službám pro spotřebitele a podniky – hl. přeshraniční eCommerce, harmonizace a snížení nákladů na doručování, konec geoblockingu + reforma autorského práva</a:t>
            </a:r>
          </a:p>
          <a:p>
            <a:pPr marL="914400" lvl="1" indent="-457200">
              <a:buFont typeface="Trebuchet MS" panose="020B0603020202020204" pitchFamily="34" charset="0"/>
              <a:buAutoNum type="arabicPeriod"/>
            </a:pPr>
            <a:r>
              <a:rPr lang="cs-CZ" altLang="en-US" sz="1800"/>
              <a:t>Vhodné prostředí pro rozvoj digitálních sítí a služeb – hl. telekomunikace (4G), soukromí na internetu (reforma od 1995 + prošetření gigantů)</a:t>
            </a:r>
          </a:p>
          <a:p>
            <a:pPr marL="914400" lvl="1" indent="-457200">
              <a:buFont typeface="Trebuchet MS" panose="020B0603020202020204" pitchFamily="34" charset="0"/>
              <a:buAutoNum type="arabicPeriod"/>
            </a:pPr>
            <a:r>
              <a:rPr lang="cs-CZ" altLang="en-US" sz="1800"/>
              <a:t>Maximalizace růstového potenciálu digitální ekonomiky – snazší komerční analýza big data (personalizace) + volný pohyb po EU, digitalizace VS, zdravotnictví, dopravy…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Orgány EU odpovědné za IP</a:t>
            </a:r>
            <a:endParaRPr lang="en-GB" altLang="cs-CZ"/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hlinkClick r:id="rId2"/>
              </a:rPr>
              <a:t>Rada Evropské Unie</a:t>
            </a:r>
            <a:endParaRPr lang="cs-CZ" altLang="cs-CZ" dirty="0"/>
          </a:p>
          <a:p>
            <a:r>
              <a:rPr lang="cs-CZ" altLang="cs-CZ" dirty="0">
                <a:hlinkClick r:id="rId3"/>
              </a:rPr>
              <a:t>Evropský parlament</a:t>
            </a:r>
            <a:endParaRPr lang="cs-CZ" altLang="cs-CZ" dirty="0"/>
          </a:p>
          <a:p>
            <a:r>
              <a:rPr lang="cs-CZ" altLang="cs-CZ" dirty="0">
                <a:hlinkClick r:id="rId4"/>
              </a:rPr>
              <a:t>Evropská komise</a:t>
            </a:r>
            <a:r>
              <a:rPr lang="cs-CZ" altLang="cs-CZ" dirty="0"/>
              <a:t> + část </a:t>
            </a:r>
            <a:r>
              <a:rPr lang="cs-CZ" altLang="cs-CZ" dirty="0">
                <a:hlinkClick r:id="rId5"/>
              </a:rPr>
              <a:t>Generální ředitelství pro informační společnost a média</a:t>
            </a:r>
            <a:r>
              <a:rPr lang="cs-CZ" altLang="cs-CZ" dirty="0"/>
              <a:t> (DG CONNECT)</a:t>
            </a:r>
          </a:p>
          <a:p>
            <a:r>
              <a:rPr lang="cs-CZ" altLang="en-US" dirty="0"/>
              <a:t>Dílčí orgány (projekty)</a:t>
            </a:r>
          </a:p>
          <a:p>
            <a:pPr lvl="1"/>
            <a:r>
              <a:rPr lang="cs-CZ" altLang="cs-CZ" dirty="0">
                <a:hlinkClick r:id="rId6"/>
              </a:rPr>
              <a:t>CIRCABC</a:t>
            </a:r>
            <a:r>
              <a:rPr lang="cs-CZ" altLang="cs-CZ" dirty="0"/>
              <a:t> (</a:t>
            </a:r>
            <a:r>
              <a:rPr lang="cs-CZ" altLang="en-US" dirty="0"/>
              <a:t>Středisko komunikačních a informačních zdrojů pro správní orgány, podniky a občany) </a:t>
            </a:r>
            <a:r>
              <a:rPr lang="cs-CZ" altLang="cs-CZ" dirty="0"/>
              <a:t>– podpora přehlednosti IZ a komunikace</a:t>
            </a:r>
            <a:endParaRPr lang="en-GB" altLang="cs-CZ" dirty="0"/>
          </a:p>
          <a:p>
            <a:pPr lvl="1"/>
            <a:r>
              <a:rPr lang="cs-CZ" altLang="cs-CZ" dirty="0">
                <a:hlinkClick r:id="rId7"/>
              </a:rPr>
              <a:t>ENISA</a:t>
            </a:r>
            <a:endParaRPr lang="cs-CZ" altLang="cs-CZ" dirty="0"/>
          </a:p>
          <a:p>
            <a:endParaRPr lang="cs-CZ" altLang="en-US" dirty="0"/>
          </a:p>
          <a:p>
            <a:pPr lvl="1"/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text 1"/>
          <p:cNvSpPr>
            <a:spLocks noGrp="1"/>
          </p:cNvSpPr>
          <p:nvPr>
            <p:ph type="body" idx="1"/>
          </p:nvPr>
        </p:nvSpPr>
        <p:spPr>
          <a:xfrm>
            <a:off x="468313" y="836613"/>
            <a:ext cx="4040187" cy="639762"/>
          </a:xfrm>
        </p:spPr>
        <p:txBody>
          <a:bodyPr/>
          <a:lstStyle/>
          <a:p>
            <a:r>
              <a:rPr lang="cs-CZ" altLang="cs-CZ"/>
              <a:t>Zveřejnění dokumentů EU</a:t>
            </a:r>
          </a:p>
        </p:txBody>
      </p:sp>
      <p:sp>
        <p:nvSpPr>
          <p:cNvPr id="27651" name="Rectangle 3"/>
          <p:cNvSpPr>
            <a:spLocks noGrp="1"/>
          </p:cNvSpPr>
          <p:nvPr>
            <p:ph sz="half" idx="2"/>
          </p:nvPr>
        </p:nvSpPr>
        <p:spPr>
          <a:xfrm>
            <a:off x="468313" y="1476375"/>
            <a:ext cx="3959225" cy="4760913"/>
          </a:xfrm>
        </p:spPr>
        <p:txBody>
          <a:bodyPr/>
          <a:lstStyle/>
          <a:p>
            <a:r>
              <a:rPr lang="cs-CZ" altLang="cs-CZ" dirty="0"/>
              <a:t>Právo:</a:t>
            </a:r>
            <a:endParaRPr lang="cs-CZ" altLang="cs-CZ" dirty="0">
              <a:hlinkClick r:id="rId2"/>
            </a:endParaRPr>
          </a:p>
          <a:p>
            <a:pPr lvl="1"/>
            <a:r>
              <a:rPr lang="cs-CZ" altLang="cs-CZ" dirty="0" err="1">
                <a:hlinkClick r:id="rId2"/>
              </a:rPr>
              <a:t>EurLex</a:t>
            </a:r>
            <a:endParaRPr lang="cs-CZ" altLang="cs-CZ" dirty="0"/>
          </a:p>
          <a:p>
            <a:pPr lvl="1"/>
            <a:r>
              <a:rPr lang="cs-CZ" altLang="cs-CZ" dirty="0">
                <a:hlinkClick r:id="rId3"/>
              </a:rPr>
              <a:t>N-Lex</a:t>
            </a:r>
            <a:endParaRPr lang="cs-CZ" altLang="cs-CZ" dirty="0"/>
          </a:p>
          <a:p>
            <a:pPr lvl="1"/>
            <a:r>
              <a:rPr lang="cs-CZ" altLang="cs-CZ" dirty="0">
                <a:hlinkClick r:id="rId4"/>
              </a:rPr>
              <a:t>Právo a publikace EU</a:t>
            </a:r>
            <a:endParaRPr lang="cs-CZ" altLang="cs-CZ" dirty="0"/>
          </a:p>
          <a:p>
            <a:r>
              <a:rPr lang="cs-CZ" altLang="cs-CZ" dirty="0" err="1"/>
              <a:t>VaV</a:t>
            </a:r>
            <a:r>
              <a:rPr lang="cs-CZ" altLang="cs-CZ" dirty="0"/>
              <a:t> a odborné publikace</a:t>
            </a:r>
          </a:p>
          <a:p>
            <a:pPr lvl="1"/>
            <a:r>
              <a:rPr lang="cs-CZ" altLang="cs-CZ" dirty="0">
                <a:hlinkClick r:id="rId5"/>
              </a:rPr>
              <a:t>CORDIS</a:t>
            </a:r>
            <a:endParaRPr lang="cs-CZ" altLang="cs-CZ" dirty="0"/>
          </a:p>
          <a:p>
            <a:pPr lvl="1"/>
            <a:r>
              <a:rPr lang="cs-CZ" altLang="cs-CZ" dirty="0">
                <a:hlinkClick r:id="rId6"/>
              </a:rPr>
              <a:t>EU </a:t>
            </a:r>
            <a:r>
              <a:rPr lang="cs-CZ" altLang="cs-CZ" dirty="0" err="1">
                <a:hlinkClick r:id="rId6"/>
              </a:rPr>
              <a:t>Bookshop</a:t>
            </a:r>
            <a:endParaRPr lang="cs-CZ" altLang="cs-CZ" dirty="0"/>
          </a:p>
          <a:p>
            <a:r>
              <a:rPr lang="cs-CZ" altLang="cs-CZ" dirty="0"/>
              <a:t>Statistiky a data</a:t>
            </a:r>
            <a:endParaRPr lang="cs-CZ" altLang="cs-CZ" dirty="0">
              <a:hlinkClick r:id="rId7"/>
            </a:endParaRPr>
          </a:p>
          <a:p>
            <a:pPr lvl="1"/>
            <a:r>
              <a:rPr lang="cs-CZ" altLang="cs-CZ" dirty="0" err="1">
                <a:hlinkClick r:id="rId8"/>
              </a:rPr>
              <a:t>Eurostat</a:t>
            </a:r>
            <a:endParaRPr lang="cs-CZ" altLang="cs-CZ" dirty="0"/>
          </a:p>
          <a:p>
            <a:pPr lvl="1"/>
            <a:r>
              <a:rPr lang="cs-CZ" altLang="cs-CZ" dirty="0" err="1">
                <a:hlinkClick r:id="rId9"/>
              </a:rPr>
              <a:t>Eurobarometr</a:t>
            </a:r>
            <a:endParaRPr lang="cs-CZ" altLang="cs-CZ" dirty="0"/>
          </a:p>
          <a:p>
            <a:pPr lvl="1"/>
            <a:r>
              <a:rPr lang="cs-CZ" altLang="cs-CZ" dirty="0">
                <a:hlinkClick r:id="rId10"/>
              </a:rPr>
              <a:t>Open data EU</a:t>
            </a:r>
            <a:endParaRPr lang="cs-CZ" altLang="cs-CZ" dirty="0"/>
          </a:p>
        </p:txBody>
      </p:sp>
      <p:sp>
        <p:nvSpPr>
          <p:cNvPr id="27652" name="Zástupný symbol pro text 2"/>
          <p:cNvSpPr>
            <a:spLocks noGrp="1"/>
          </p:cNvSpPr>
          <p:nvPr>
            <p:ph type="body" sz="quarter" idx="3"/>
          </p:nvPr>
        </p:nvSpPr>
        <p:spPr>
          <a:xfrm>
            <a:off x="4656138" y="836613"/>
            <a:ext cx="4041775" cy="639762"/>
          </a:xfrm>
        </p:spPr>
        <p:txBody>
          <a:bodyPr/>
          <a:lstStyle/>
          <a:p>
            <a:r>
              <a:rPr lang="cs-CZ" altLang="cs-CZ"/>
              <a:t>Sdělování veřejnosti o EU</a:t>
            </a:r>
          </a:p>
        </p:txBody>
      </p:sp>
      <p:sp>
        <p:nvSpPr>
          <p:cNvPr id="27653" name="Zástupný symbol pro obsah 3"/>
          <p:cNvSpPr>
            <a:spLocks noGrp="1"/>
          </p:cNvSpPr>
          <p:nvPr>
            <p:ph sz="quarter" idx="4"/>
          </p:nvPr>
        </p:nvSpPr>
        <p:spPr>
          <a:xfrm>
            <a:off x="4656138" y="1476375"/>
            <a:ext cx="3960812" cy="4760913"/>
          </a:xfrm>
        </p:spPr>
        <p:txBody>
          <a:bodyPr/>
          <a:lstStyle/>
          <a:p>
            <a:r>
              <a:rPr lang="cs-CZ" altLang="cs-CZ" dirty="0">
                <a:hlinkClick r:id="rId11"/>
              </a:rPr>
              <a:t>Zpravodajství EU</a:t>
            </a:r>
            <a:endParaRPr lang="cs-CZ" altLang="cs-CZ" dirty="0"/>
          </a:p>
          <a:p>
            <a:r>
              <a:rPr lang="cs-CZ" altLang="cs-CZ" dirty="0">
                <a:hlinkClick r:id="rId12"/>
              </a:rPr>
              <a:t>Europe Direct</a:t>
            </a:r>
            <a:endParaRPr lang="cs-CZ" altLang="cs-CZ" dirty="0"/>
          </a:p>
          <a:p>
            <a:r>
              <a:rPr lang="cs-CZ" altLang="cs-CZ" dirty="0"/>
              <a:t>V ČR </a:t>
            </a:r>
            <a:r>
              <a:rPr lang="cs-CZ" altLang="cs-CZ" dirty="0">
                <a:hlinkClick r:id="rId13"/>
              </a:rPr>
              <a:t>Euroskop</a:t>
            </a:r>
            <a:r>
              <a:rPr lang="cs-CZ" altLang="cs-CZ" dirty="0"/>
              <a:t> a </a:t>
            </a:r>
            <a:r>
              <a:rPr lang="cs-CZ" altLang="cs-CZ" dirty="0">
                <a:hlinkClick r:id="rId14"/>
              </a:rPr>
              <a:t>Eurion</a:t>
            </a:r>
            <a:endParaRPr lang="cs-CZ" altLang="cs-CZ" dirty="0"/>
          </a:p>
          <a:p>
            <a:r>
              <a:rPr lang="cs-CZ" altLang="cs-CZ" dirty="0">
                <a:hlinkClick r:id="rId15"/>
              </a:rPr>
              <a:t>Dodatek k Úřednímu věstníku EU</a:t>
            </a:r>
            <a:r>
              <a:rPr lang="cs-CZ" altLang="cs-CZ" dirty="0"/>
              <a:t> (obchodní příležitosti)</a:t>
            </a:r>
          </a:p>
          <a:p>
            <a:endParaRPr lang="cs-CZ" altLang="cs-CZ" dirty="0"/>
          </a:p>
          <a:p>
            <a:r>
              <a:rPr lang="cs-CZ" altLang="cs-CZ" dirty="0">
                <a:hlinkClick r:id="rId16"/>
              </a:rPr>
              <a:t>EuroDesk</a:t>
            </a:r>
            <a:endParaRPr lang="cs-CZ" altLang="cs-CZ" dirty="0"/>
          </a:p>
          <a:p>
            <a:r>
              <a:rPr lang="cs-CZ" altLang="cs-CZ" dirty="0">
                <a:hlinkClick r:id="rId17"/>
              </a:rPr>
              <a:t>Ploteus</a:t>
            </a:r>
            <a:endParaRPr lang="cs-CZ" altLang="cs-CZ" dirty="0"/>
          </a:p>
          <a:p>
            <a:r>
              <a:rPr lang="cs-CZ" altLang="cs-CZ" dirty="0">
                <a:hlinkClick r:id="rId18"/>
              </a:rPr>
              <a:t>EURES</a:t>
            </a:r>
            <a:endParaRPr lang="cs-CZ" altLang="cs-CZ" dirty="0"/>
          </a:p>
          <a:p>
            <a:r>
              <a:rPr lang="cs-CZ" altLang="cs-CZ" dirty="0">
                <a:hlinkClick r:id="rId19"/>
              </a:rPr>
              <a:t>Evropa vstříc lidem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Úkol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Napište téma VŠKP a najděte k němu: </a:t>
            </a:r>
          </a:p>
          <a:p>
            <a:pPr marL="971550" lvl="1" indent="-457200">
              <a:buFont typeface="+mj-lt"/>
              <a:buAutoNum type="arabicPeriod"/>
              <a:defRPr/>
            </a:pPr>
            <a:r>
              <a:rPr lang="cs-CZ" altLang="cs-CZ" dirty="0"/>
              <a:t>právní dokument EU</a:t>
            </a:r>
          </a:p>
          <a:p>
            <a:pPr marL="971550" lvl="1" indent="-457200">
              <a:buFont typeface="+mj-lt"/>
              <a:buAutoNum type="arabicPeriod"/>
              <a:defRPr/>
            </a:pPr>
            <a:r>
              <a:rPr lang="cs-CZ" altLang="cs-CZ" dirty="0"/>
              <a:t>zprávu/(neprávní) dokument na oficiálním zdroji EU</a:t>
            </a:r>
          </a:p>
          <a:p>
            <a:pPr>
              <a:defRPr/>
            </a:pPr>
            <a:r>
              <a:rPr lang="cs-CZ" altLang="cs-CZ" dirty="0"/>
              <a:t>Napište jejich název a URL</a:t>
            </a:r>
          </a:p>
          <a:p>
            <a:pPr>
              <a:defRPr/>
            </a:pPr>
            <a:r>
              <a:rPr lang="cs-CZ" altLang="cs-CZ" dirty="0"/>
              <a:t>Vše do odevzdávárny v IS</a:t>
            </a:r>
          </a:p>
          <a:p>
            <a:pPr>
              <a:defRPr/>
            </a:pPr>
            <a:r>
              <a:rPr lang="cs-CZ" altLang="cs-CZ" dirty="0"/>
              <a:t>Cíl: </a:t>
            </a:r>
            <a:r>
              <a:rPr lang="cs-CZ" altLang="cs-CZ" dirty="0" err="1"/>
              <a:t>proklikat</a:t>
            </a:r>
            <a:r>
              <a:rPr lang="cs-CZ" altLang="cs-CZ" dirty="0"/>
              <a:t> si zdroje IP EU, uvědomit si nabídku, vč. možného využití pro libovolné téma v oboru</a:t>
            </a:r>
          </a:p>
          <a:p>
            <a:pPr lvl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Úkoly, organizace</a:t>
            </a:r>
          </a:p>
        </p:txBody>
      </p:sp>
      <p:sp>
        <p:nvSpPr>
          <p:cNvPr id="10243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Nějaké problémy?</a:t>
            </a:r>
          </a:p>
          <a:p>
            <a:r>
              <a:rPr lang="cs-CZ" altLang="en-US" dirty="0"/>
              <a:t>Týmy z části stanovené, pokyny v IS, termíny prezentací </a:t>
            </a:r>
            <a:r>
              <a:rPr lang="cs-CZ" altLang="en-US" dirty="0" smtClean="0"/>
              <a:t>=&gt; 1-3 (4. 11.), 4-6 (25. 11.), zbytek 16. 12. + </a:t>
            </a:r>
            <a:r>
              <a:rPr lang="cs-CZ" altLang="en-US" dirty="0" err="1" smtClean="0"/>
              <a:t>předtermín</a:t>
            </a:r>
            <a:r>
              <a:rPr lang="cs-CZ" altLang="en-US" dirty="0"/>
              <a:t> </a:t>
            </a:r>
            <a:r>
              <a:rPr lang="cs-CZ" altLang="en-US" smtClean="0"/>
              <a:t>zk</a:t>
            </a:r>
            <a:endParaRPr lang="cs-CZ" altLang="en-US" dirty="0"/>
          </a:p>
          <a:p>
            <a:r>
              <a:rPr lang="cs-CZ" altLang="en-US" dirty="0"/>
              <a:t>Zatím odevzdané úkoly</a:t>
            </a:r>
          </a:p>
          <a:p>
            <a:pPr lvl="1"/>
            <a:r>
              <a:rPr lang="cs-CZ" altLang="en-US" dirty="0"/>
              <a:t>Kauzy IP – hledání, rozlišení obecné/informační politiky</a:t>
            </a:r>
          </a:p>
          <a:p>
            <a:pPr lvl="1"/>
            <a:r>
              <a:rPr lang="cs-CZ" altLang="en-US" dirty="0"/>
              <a:t>Obchodní sdělení – 4 sledované prvky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Zdroje:</a:t>
            </a:r>
          </a:p>
        </p:txBody>
      </p:sp>
      <p:sp>
        <p:nvSpPr>
          <p:cNvPr id="16384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/>
              <a:t>Communication from the Commission to the Council, the European Parliament, the European Economic and Social Committee and the Committee of the Regions</a:t>
            </a:r>
            <a:r>
              <a:rPr lang="cs-CZ" dirty="0"/>
              <a:t>: </a:t>
            </a:r>
            <a:r>
              <a:rPr lang="en-US" dirty="0"/>
              <a:t>Taking stock of the Europe 2020 strategy</a:t>
            </a:r>
            <a:r>
              <a:rPr lang="cs-CZ" dirty="0"/>
              <a:t> </a:t>
            </a:r>
            <a:r>
              <a:rPr lang="en-US" dirty="0"/>
              <a:t>for smart, sustainable and inclusive</a:t>
            </a:r>
            <a:r>
              <a:rPr lang="cs-CZ" dirty="0"/>
              <a:t>,</a:t>
            </a:r>
            <a:r>
              <a:rPr lang="en-US" dirty="0"/>
              <a:t> COM</a:t>
            </a:r>
            <a:r>
              <a:rPr lang="cs-CZ" dirty="0"/>
              <a:t>(2014) 130</a:t>
            </a:r>
            <a:r>
              <a:rPr lang="en-US" dirty="0"/>
              <a:t> final</a:t>
            </a:r>
            <a:endParaRPr lang="cs-CZ" dirty="0"/>
          </a:p>
          <a:p>
            <a:pPr>
              <a:defRPr/>
            </a:pPr>
            <a:r>
              <a:rPr lang="cs-CZ" dirty="0"/>
              <a:t>Digital Agenda </a:t>
            </a:r>
            <a:r>
              <a:rPr lang="cs-CZ" dirty="0" err="1"/>
              <a:t>Targets</a:t>
            </a:r>
            <a:r>
              <a:rPr lang="cs-CZ" dirty="0"/>
              <a:t> </a:t>
            </a:r>
            <a:r>
              <a:rPr lang="cs-CZ" dirty="0" err="1"/>
              <a:t>Progess</a:t>
            </a:r>
            <a:r>
              <a:rPr lang="cs-CZ" dirty="0"/>
              <a:t> report. Digital agenda </a:t>
            </a:r>
            <a:r>
              <a:rPr lang="en-GB" dirty="0"/>
              <a:t>[online]. [cit. 201</a:t>
            </a:r>
            <a:r>
              <a:rPr lang="cs-CZ" dirty="0"/>
              <a:t>5</a:t>
            </a:r>
            <a:r>
              <a:rPr lang="en-GB" dirty="0"/>
              <a:t>-</a:t>
            </a:r>
            <a:r>
              <a:rPr lang="cs-CZ" dirty="0"/>
              <a:t>10</a:t>
            </a:r>
            <a:r>
              <a:rPr lang="en-GB" dirty="0"/>
              <a:t>-</a:t>
            </a:r>
            <a:r>
              <a:rPr lang="cs-CZ" dirty="0"/>
              <a:t>08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http://ec.europa.eu/information_society/newsroom/cf/dae/document.cfm?doc_id=5808</a:t>
            </a:r>
            <a:endParaRPr lang="pt-BR" dirty="0"/>
          </a:p>
          <a:p>
            <a:pPr>
              <a:defRPr/>
            </a:pPr>
            <a:r>
              <a:rPr lang="cs-CZ" dirty="0"/>
              <a:t>HRADILOVÁ, Jitka. Komunikace s občany – strategická priorita informační politiky Evropské unie. Ikaros [online]. 2006, roč. 10, č. 7 [cit. 2013-09-27]. Dostupné z: http://www.ikaros.cz/node/3522 </a:t>
            </a:r>
          </a:p>
          <a:p>
            <a:pPr>
              <a:defRPr/>
            </a:pPr>
            <a:r>
              <a:rPr lang="pt-BR" dirty="0"/>
              <a:t>Lisabonská strategie a vnitřní trh</a:t>
            </a:r>
            <a:r>
              <a:rPr lang="cs-CZ" dirty="0"/>
              <a:t>. EUROSKOP </a:t>
            </a:r>
            <a:r>
              <a:rPr lang="en-GB" dirty="0"/>
              <a:t>[online].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https://www.euroskop.cz/8742/sekce/lisabonska-strategie-a-vnitrni-trh/</a:t>
            </a:r>
            <a:endParaRPr lang="pt-BR" dirty="0"/>
          </a:p>
          <a:p>
            <a:pPr>
              <a:defRPr/>
            </a:pPr>
            <a:r>
              <a:rPr lang="en-GB" dirty="0"/>
              <a:t>SLÁMOVÁ, Hana. Hana </a:t>
            </a:r>
            <a:r>
              <a:rPr lang="en-GB" dirty="0" err="1"/>
              <a:t>Slámová</a:t>
            </a:r>
            <a:r>
              <a:rPr lang="en-GB" dirty="0"/>
              <a:t> - VOŠIS, VŠE, UISK, U3V [online]. 01 </a:t>
            </a:r>
            <a:r>
              <a:rPr lang="en-GB" dirty="0" err="1"/>
              <a:t>Prosinec</a:t>
            </a:r>
            <a:r>
              <a:rPr lang="en-GB" dirty="0"/>
              <a:t> 2009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</a:t>
            </a:r>
            <a:r>
              <a:rPr lang="en-GB" dirty="0" err="1"/>
              <a:t>Hymna</a:t>
            </a:r>
            <a:r>
              <a:rPr lang="en-GB" dirty="0"/>
              <a:t> EU. </a:t>
            </a:r>
            <a:r>
              <a:rPr lang="en-GB" dirty="0" err="1"/>
              <a:t>Dostupné</a:t>
            </a:r>
            <a:r>
              <a:rPr lang="en-GB" dirty="0"/>
              <a:t> z: http://www.joomla.slamow.com/sikp/souvisejici-texty/30-hymna-eu-.html </a:t>
            </a:r>
            <a:endParaRPr lang="cs-CZ" dirty="0"/>
          </a:p>
          <a:p>
            <a:pPr>
              <a:defRPr/>
            </a:pPr>
            <a:r>
              <a:rPr lang="en-GB" dirty="0"/>
              <a:t>SLÁMOVÁ, Hana. Hana </a:t>
            </a:r>
            <a:r>
              <a:rPr lang="en-GB" dirty="0" err="1"/>
              <a:t>Slámová</a:t>
            </a:r>
            <a:r>
              <a:rPr lang="en-GB" dirty="0"/>
              <a:t> - VOŠIS, VŠE, UISK, U3V [online]. 28 January 2007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SIKP </a:t>
            </a:r>
            <a:r>
              <a:rPr lang="en-GB" dirty="0" err="1"/>
              <a:t>Kapitola</a:t>
            </a:r>
            <a:r>
              <a:rPr lang="en-GB" dirty="0"/>
              <a:t> VI, EU. </a:t>
            </a:r>
            <a:r>
              <a:rPr lang="en-GB" dirty="0" err="1"/>
              <a:t>Dostupné</a:t>
            </a:r>
            <a:r>
              <a:rPr lang="en-GB" dirty="0"/>
              <a:t> z: http://hasl.slamow.com/content/view/73/75/ </a:t>
            </a:r>
            <a:endParaRPr lang="cs-CZ" dirty="0"/>
          </a:p>
          <a:p>
            <a:pPr>
              <a:defRPr/>
            </a:pPr>
            <a:r>
              <a:rPr lang="cs-CZ" dirty="0"/>
              <a:t>Smlouvy a Evropský parlament. </a:t>
            </a:r>
            <a:r>
              <a:rPr lang="en-GB" dirty="0" err="1"/>
              <a:t>Evropský</a:t>
            </a:r>
            <a:r>
              <a:rPr lang="en-GB" dirty="0"/>
              <a:t> </a:t>
            </a:r>
            <a:r>
              <a:rPr lang="en-GB" dirty="0" err="1"/>
              <a:t>parlament</a:t>
            </a:r>
            <a:r>
              <a:rPr lang="en-GB" dirty="0"/>
              <a:t> [online]. [cit. 201</a:t>
            </a:r>
            <a:r>
              <a:rPr lang="cs-CZ" dirty="0"/>
              <a:t>3</a:t>
            </a:r>
            <a:r>
              <a:rPr lang="en-GB" dirty="0"/>
              <a:t>-</a:t>
            </a:r>
            <a:r>
              <a:rPr lang="cs-CZ" dirty="0"/>
              <a:t>09</a:t>
            </a:r>
            <a:r>
              <a:rPr lang="en-GB" dirty="0"/>
              <a:t>-</a:t>
            </a:r>
            <a:r>
              <a:rPr lang="cs-CZ" dirty="0"/>
              <a:t>27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http://www.europarl.europa.eu/aboutparliament/cs/00b82c7869/Smlouvy-a-Evropsk%C3%BD-parlament.html</a:t>
            </a:r>
            <a:endParaRPr lang="cs-CZ" dirty="0"/>
          </a:p>
          <a:p>
            <a:pPr>
              <a:defRPr/>
            </a:pPr>
            <a:r>
              <a:rPr lang="cs-CZ" dirty="0"/>
              <a:t>ŠPAČEK, David. </a:t>
            </a:r>
            <a:r>
              <a:rPr lang="cs-CZ" i="1" dirty="0" err="1"/>
              <a:t>EGovernment</a:t>
            </a:r>
            <a:r>
              <a:rPr lang="cs-CZ" i="1" dirty="0"/>
              <a:t>: cíle, trendy a přístupy k jeho hodnocení</a:t>
            </a:r>
            <a:r>
              <a:rPr lang="cs-CZ" dirty="0"/>
              <a:t>. Vyd. 1. V Praze: C.H. Beck, 2012, </a:t>
            </a:r>
            <a:r>
              <a:rPr lang="cs-CZ" dirty="0" err="1"/>
              <a:t>xix</a:t>
            </a:r>
            <a:r>
              <a:rPr lang="cs-CZ" dirty="0"/>
              <a:t>, 258 s. ISBN 978-807-4002-618. </a:t>
            </a:r>
          </a:p>
          <a:p>
            <a:pPr>
              <a:defRPr/>
            </a:pPr>
            <a:r>
              <a:rPr lang="cs-CZ" dirty="0"/>
              <a:t>Strategie EU pro jednotný digitální trh. </a:t>
            </a:r>
            <a:r>
              <a:rPr lang="cs-CZ" dirty="0" err="1"/>
              <a:t>EurActiv</a:t>
            </a:r>
            <a:r>
              <a:rPr lang="cs-CZ" dirty="0"/>
              <a:t> </a:t>
            </a:r>
            <a:r>
              <a:rPr lang="en-GB" dirty="0"/>
              <a:t>[online]. [cit. 201</a:t>
            </a:r>
            <a:r>
              <a:rPr lang="cs-CZ" dirty="0"/>
              <a:t>5</a:t>
            </a:r>
            <a:r>
              <a:rPr lang="en-GB" dirty="0"/>
              <a:t>-</a:t>
            </a:r>
            <a:r>
              <a:rPr lang="cs-CZ" dirty="0"/>
              <a:t>10</a:t>
            </a:r>
            <a:r>
              <a:rPr lang="en-GB" dirty="0"/>
              <a:t>-</a:t>
            </a:r>
            <a:r>
              <a:rPr lang="cs-CZ" dirty="0"/>
              <a:t>08</a:t>
            </a:r>
            <a:r>
              <a:rPr lang="en-GB" dirty="0"/>
              <a:t>]. </a:t>
            </a:r>
            <a:r>
              <a:rPr lang="en-GB" dirty="0" err="1"/>
              <a:t>Dostupn</a:t>
            </a:r>
            <a:r>
              <a:rPr lang="cs-CZ" dirty="0"/>
              <a:t>ý</a:t>
            </a:r>
            <a:r>
              <a:rPr lang="en-GB" dirty="0"/>
              <a:t> z: http://www.euractiv.cz/obchod-a-export0/link-dossier/strategie-eu-pro-jednotny-digitalni-trh-000129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Strategické dokumenty IP ČR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Koordinace IP v ČR do 2000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altLang="cs-CZ" dirty="0"/>
              <a:t>1990-96 Ministerstvo hospodářství, bez ucelené státní koncepce</a:t>
            </a:r>
          </a:p>
          <a:p>
            <a:pPr lvl="1" eaLnBrk="1" hangingPunct="1">
              <a:defRPr/>
            </a:pPr>
            <a:r>
              <a:rPr lang="cs-CZ" altLang="cs-CZ" dirty="0"/>
              <a:t>1991 Komise vlády pro SIS (Státní informační systém): základ v úloze státních registrů, snaha odstranit roztříštěnost IS – vznik koncepce jednotného IS státní správy</a:t>
            </a:r>
          </a:p>
          <a:p>
            <a:pPr eaLnBrk="1" hangingPunct="1">
              <a:defRPr/>
            </a:pPr>
            <a:r>
              <a:rPr lang="cs-CZ" altLang="cs-CZ" dirty="0"/>
              <a:t>1996 ÚSIS: cílem SIS, nevymezeny kompetence, „Slabý ÚSIS, silné rezorty“ (Smejkal, 2003)</a:t>
            </a:r>
          </a:p>
          <a:p>
            <a:pPr eaLnBrk="1" hangingPunct="1">
              <a:defRPr/>
            </a:pPr>
            <a:r>
              <a:rPr lang="cs-CZ" altLang="cs-CZ" dirty="0"/>
              <a:t>1998 Rada vlády pro SIP (státní informační politiku): hodnocení a koordinace mezi- a nad-rezortní IP</a:t>
            </a:r>
          </a:p>
          <a:p>
            <a:pPr lvl="1" eaLnBrk="1" hangingPunct="1">
              <a:defRPr/>
            </a:pPr>
            <a:r>
              <a:rPr lang="cs-CZ" dirty="0"/>
              <a:t>Informační politika ČR: spíše aktivizační studie o významu IT, teze rozvoje IS VS, nefungovala</a:t>
            </a:r>
            <a:endParaRPr lang="cs-CZ" altLang="cs-CZ" dirty="0"/>
          </a:p>
          <a:p>
            <a:pPr eaLnBrk="1" hangingPunct="1">
              <a:defRPr/>
            </a:pPr>
            <a:r>
              <a:rPr lang="cs-CZ" dirty="0"/>
              <a:t>1999</a:t>
            </a:r>
          </a:p>
          <a:p>
            <a:pPr lvl="1" eaLnBrk="1" hangingPunct="1">
              <a:defRPr/>
            </a:pPr>
            <a:r>
              <a:rPr lang="cs-CZ" dirty="0"/>
              <a:t>Národní telekomunikační politika</a:t>
            </a:r>
          </a:p>
          <a:p>
            <a:pPr lvl="1" eaLnBrk="1" hangingPunct="1">
              <a:defRPr/>
            </a:pPr>
            <a:r>
              <a:rPr lang="cs-CZ" dirty="0"/>
              <a:t>Státní informační politika</a:t>
            </a:r>
          </a:p>
          <a:p>
            <a:pPr eaLnBrk="1" hangingPunct="1">
              <a:defRPr/>
            </a:pPr>
            <a:r>
              <a:rPr lang="cs-CZ" altLang="cs-CZ" dirty="0"/>
              <a:t>2000 ÚSIS =</a:t>
            </a:r>
            <a:r>
              <a:rPr lang="en-US" altLang="cs-CZ" dirty="0"/>
              <a:t>&gt;</a:t>
            </a:r>
            <a:r>
              <a:rPr lang="cs-CZ" altLang="cs-CZ" dirty="0"/>
              <a:t> ÚVIS: z. o IS VS, již kompetence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Státní informační politika - cesta k informační společnosti</a:t>
            </a:r>
            <a:endParaRPr lang="cs-CZ" altLang="cs-CZ"/>
          </a:p>
        </p:txBody>
      </p:sp>
      <p:sp>
        <p:nvSpPr>
          <p:cNvPr id="337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Spíše deklaratorní charakter o informační společnosti, ICT a mezinárodních vlivech, ale 1. ucelená polistopadová koncepce IP, vč. </a:t>
            </a:r>
            <a:r>
              <a:rPr lang="cs-CZ" altLang="cs-CZ">
                <a:hlinkClick r:id="rId3"/>
              </a:rPr>
              <a:t>harmonogramu</a:t>
            </a:r>
            <a:endParaRPr lang="cs-CZ" altLang="cs-CZ"/>
          </a:p>
          <a:p>
            <a:pPr eaLnBrk="1" hangingPunct="1"/>
            <a:r>
              <a:rPr lang="cs-CZ" altLang="cs-CZ"/>
              <a:t>Některé cíle stále relevantní:</a:t>
            </a:r>
          </a:p>
          <a:p>
            <a:pPr lvl="1" eaLnBrk="1" hangingPunct="1"/>
            <a:r>
              <a:rPr lang="cs-CZ" altLang="cs-CZ"/>
              <a:t>Informační gramotnost: C (consumer) i G (veřejná správa - VS)</a:t>
            </a:r>
          </a:p>
          <a:p>
            <a:pPr lvl="1" eaLnBrk="1" hangingPunct="1"/>
            <a:r>
              <a:rPr lang="cs-CZ" altLang="cs-CZ"/>
              <a:t>Informatizovaná demokracie: portál VS (SPI), důraz na knihovny</a:t>
            </a:r>
          </a:p>
          <a:p>
            <a:pPr lvl="1" eaLnBrk="1" hangingPunct="1"/>
            <a:r>
              <a:rPr lang="cs-CZ" altLang="cs-CZ"/>
              <a:t>Rozvoj IS VS: vytvoření neveřejného SIS, klíčový e-podpis, hl. legislativní, ne technické problémy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SIP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Komunikační infrastruktura: mezi IS VS</a:t>
            </a:r>
          </a:p>
          <a:p>
            <a:r>
              <a:rPr lang="cs-CZ" altLang="cs-CZ"/>
              <a:t>Důvěryhodnost a bezpečnost IS a ochrana osobních dat: eID (elektronický identifikátor) a e-podpis pro přístup k vlastním OÚ (osobní údaje) v IS VS</a:t>
            </a:r>
          </a:p>
          <a:p>
            <a:r>
              <a:rPr lang="cs-CZ" altLang="cs-CZ"/>
              <a:t>E-obchod: centrální CA (certifikační autorita) EU</a:t>
            </a:r>
          </a:p>
          <a:p>
            <a:r>
              <a:rPr lang="cs-CZ" altLang="cs-CZ"/>
              <a:t>Transparentní ekonomické prostředí: finanční transparentnost v soukromé i veřejné sféře</a:t>
            </a:r>
          </a:p>
          <a:p>
            <a:r>
              <a:rPr lang="cs-CZ" altLang="cs-CZ"/>
              <a:t>Informační společnost: stabilní a bezpečná: informační podpora krizového managementu, environmentální ochrana, národní bezpečnost (i ICT)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IP v ČR 2001-2006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altLang="cs-CZ" dirty="0"/>
              <a:t>ČR se v </a:t>
            </a:r>
            <a:r>
              <a:rPr lang="cs-CZ" altLang="cs-CZ" b="1" dirty="0"/>
              <a:t>2001</a:t>
            </a:r>
            <a:r>
              <a:rPr lang="cs-CZ" altLang="cs-CZ" dirty="0"/>
              <a:t> připojila k </a:t>
            </a:r>
            <a:r>
              <a:rPr lang="cs-CZ" altLang="cs-CZ" b="1" dirty="0" err="1"/>
              <a:t>eEurope</a:t>
            </a:r>
            <a:r>
              <a:rPr lang="cs-CZ" altLang="cs-CZ" b="1" dirty="0"/>
              <a:t>+</a:t>
            </a:r>
            <a:r>
              <a:rPr lang="cs-CZ" altLang="cs-CZ" dirty="0"/>
              <a:t> 2003, pak šla s EU (i po Lisabonu)</a:t>
            </a:r>
          </a:p>
          <a:p>
            <a:pPr eaLnBrk="1" hangingPunct="1">
              <a:defRPr/>
            </a:pPr>
            <a:r>
              <a:rPr lang="cs-CZ" altLang="cs-CZ" dirty="0"/>
              <a:t>2003 </a:t>
            </a:r>
            <a:r>
              <a:rPr lang="cs-CZ" altLang="cs-CZ" b="1" dirty="0"/>
              <a:t>MI ČR</a:t>
            </a:r>
            <a:r>
              <a:rPr lang="cs-CZ" altLang="cs-CZ" dirty="0"/>
              <a:t> (zánik ÚVIS) - ústřední orgán státní správy (SS) pro ICT, telekomunikace a poštovní služby – celé budování informační společnosti, hl. elektronizace VS</a:t>
            </a:r>
          </a:p>
          <a:p>
            <a:pPr eaLnBrk="1" hangingPunct="1">
              <a:defRPr/>
            </a:pPr>
            <a:r>
              <a:rPr lang="cs-CZ" dirty="0"/>
              <a:t>2004 Státní informační a komunikační politika (e-Česko 2006) – transformováno </a:t>
            </a:r>
            <a:r>
              <a:rPr lang="cs-CZ" dirty="0" err="1"/>
              <a:t>eEurope</a:t>
            </a:r>
            <a:r>
              <a:rPr lang="cs-CZ" dirty="0"/>
              <a:t> 2005</a:t>
            </a:r>
          </a:p>
          <a:p>
            <a:pPr eaLnBrk="1" hangingPunct="1">
              <a:defRPr/>
            </a:pPr>
            <a:r>
              <a:rPr lang="cs-CZ" dirty="0"/>
              <a:t>2005 Národní Lisabonský program 2005-2008 (NP reforem ČR)</a:t>
            </a:r>
          </a:p>
          <a:p>
            <a:pPr eaLnBrk="1" hangingPunct="1">
              <a:defRPr/>
            </a:pPr>
            <a:r>
              <a:rPr lang="cs-CZ" altLang="cs-CZ" dirty="0"/>
              <a:t>2006/7 zánik MI ČR </a:t>
            </a:r>
          </a:p>
          <a:p>
            <a:pPr eaLnBrk="1" hangingPunct="1">
              <a:defRPr/>
            </a:pPr>
            <a:r>
              <a:rPr lang="cs-CZ" altLang="cs-CZ" b="1" dirty="0"/>
              <a:t>2007 vznik </a:t>
            </a:r>
            <a:r>
              <a:rPr lang="cs-CZ" altLang="cs-CZ" b="1" dirty="0">
                <a:hlinkClick r:id="rId2"/>
              </a:rPr>
              <a:t>Rady vlády</a:t>
            </a:r>
            <a:r>
              <a:rPr lang="cs-CZ" altLang="cs-CZ" b="1" dirty="0"/>
              <a:t> pro (konkurenceschopnost a) informační společnost, koordinuje aktivity MV (Ministerstvo vnitra), MPO (Ministerstvo průmyslu a obchodu) a MMR (Ministerstvo pro místní rozvoj) v oblasti IP</a:t>
            </a:r>
          </a:p>
          <a:p>
            <a:pPr eaLnBrk="1" hangingPunct="1">
              <a:defRPr/>
            </a:pPr>
            <a:r>
              <a:rPr lang="cs-CZ" dirty="0"/>
              <a:t>Po </a:t>
            </a:r>
            <a:r>
              <a:rPr lang="cs-CZ" b="1" dirty="0"/>
              <a:t>2006</a:t>
            </a:r>
            <a:r>
              <a:rPr lang="cs-CZ" dirty="0"/>
              <a:t> soubor opatření pro urychlení rozvoje </a:t>
            </a:r>
            <a:r>
              <a:rPr lang="cs-CZ" dirty="0" err="1"/>
              <a:t>eGovernmentu</a:t>
            </a:r>
            <a:r>
              <a:rPr lang="cs-CZ" dirty="0"/>
              <a:t> v České republice + </a:t>
            </a:r>
            <a:r>
              <a:rPr lang="cs-CZ" b="1" dirty="0">
                <a:hlinkClick r:id="rId3"/>
              </a:rPr>
              <a:t>zahájení </a:t>
            </a:r>
            <a:r>
              <a:rPr lang="cs-CZ" b="1" dirty="0" err="1">
                <a:hlinkClick r:id="rId3"/>
              </a:rPr>
              <a:t>eGona</a:t>
            </a:r>
            <a:endParaRPr 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Strategické dokumenty od r. 2006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dirty="0"/>
              <a:t>Prosazování a implementování </a:t>
            </a:r>
            <a:r>
              <a:rPr lang="cs-CZ" altLang="cs-CZ" dirty="0" err="1"/>
              <a:t>eGovernmentu</a:t>
            </a:r>
            <a:r>
              <a:rPr lang="cs-CZ" altLang="cs-CZ" dirty="0"/>
              <a:t> v ČR v letech 1999 – 2006 včetně hlavních existujících překážek a soubor opatření k urychlení jeho dalšího rozvoje – podrobná kritika, vč. výzkumů, protiopatření</a:t>
            </a:r>
          </a:p>
          <a:p>
            <a:pPr lvl="1" eaLnBrk="1" hangingPunct="1">
              <a:defRPr/>
            </a:pPr>
            <a:r>
              <a:rPr lang="cs-CZ" dirty="0"/>
              <a:t>Zrušení MI ČR, vznik Rady vlády pro informační společnost</a:t>
            </a:r>
          </a:p>
          <a:p>
            <a:pPr lvl="1" eaLnBrk="1" hangingPunct="1">
              <a:defRPr/>
            </a:pPr>
            <a:r>
              <a:rPr lang="cs-CZ" dirty="0"/>
              <a:t>Vybudování </a:t>
            </a:r>
            <a:r>
              <a:rPr lang="cs-CZ" dirty="0" err="1"/>
              <a:t>CzechPOINTů</a:t>
            </a:r>
            <a:r>
              <a:rPr lang="cs-CZ" dirty="0"/>
              <a:t>, centrálních registrů a sdílení dat </a:t>
            </a:r>
          </a:p>
          <a:p>
            <a:pPr lvl="1" eaLnBrk="1" hangingPunct="1">
              <a:defRPr/>
            </a:pPr>
            <a:r>
              <a:rPr lang="cs-CZ" dirty="0"/>
              <a:t>Elektronizace procesů ve/s VS, rozvoj </a:t>
            </a:r>
            <a:r>
              <a:rPr lang="cs-CZ" dirty="0" err="1"/>
              <a:t>eDemocracy</a:t>
            </a:r>
            <a:endParaRPr lang="cs-CZ" dirty="0"/>
          </a:p>
          <a:p>
            <a:pPr eaLnBrk="1" hangingPunct="1">
              <a:defRPr/>
            </a:pPr>
            <a:r>
              <a:rPr lang="cs-CZ" altLang="cs-CZ" dirty="0"/>
              <a:t>Efektivní veřejná správa a přátelské veřejné služby: Strategie realizace Smart </a:t>
            </a:r>
            <a:r>
              <a:rPr lang="cs-CZ" altLang="cs-CZ" dirty="0" err="1"/>
              <a:t>Administration</a:t>
            </a:r>
            <a:r>
              <a:rPr lang="cs-CZ" altLang="cs-CZ" dirty="0"/>
              <a:t> v období 2007 – 2015</a:t>
            </a:r>
          </a:p>
          <a:p>
            <a:pPr eaLnBrk="1" hangingPunct="1">
              <a:defRPr/>
            </a:pPr>
            <a:r>
              <a:rPr lang="cs-CZ" altLang="cs-CZ" dirty="0"/>
              <a:t>Strategie rozvoje služeb pro „informační společnost“ – velmi stručné, hl. milníky a priority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Smart Administration (SA)</a:t>
            </a:r>
            <a:endParaRPr lang="en-GB" altLang="cs-CZ"/>
          </a:p>
        </p:txBody>
      </p:sp>
      <p:sp>
        <p:nvSpPr>
          <p:cNvPr id="3891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dirty="0">
                <a:hlinkClick r:id="rId2"/>
              </a:rPr>
              <a:t>Analýza</a:t>
            </a:r>
            <a:r>
              <a:rPr lang="cs-CZ" altLang="cs-CZ" dirty="0"/>
              <a:t> současného stavu </a:t>
            </a:r>
          </a:p>
          <a:p>
            <a:pPr eaLnBrk="1" hangingPunct="1">
              <a:defRPr/>
            </a:pPr>
            <a:r>
              <a:rPr lang="cs-CZ" altLang="cs-CZ" dirty="0"/>
              <a:t>Využití strukturálních fondů</a:t>
            </a:r>
          </a:p>
          <a:p>
            <a:pPr eaLnBrk="1" hangingPunct="1">
              <a:defRPr/>
            </a:pPr>
            <a:r>
              <a:rPr lang="cs-CZ" altLang="cs-CZ" dirty="0"/>
              <a:t>Snaha provázat jednotlivé části VS, navázat na započaté iniciativy a doplnit je (část přehodnotit)</a:t>
            </a:r>
          </a:p>
          <a:p>
            <a:pPr eaLnBrk="1" hangingPunct="1">
              <a:defRPr/>
            </a:pPr>
            <a:r>
              <a:rPr lang="cs-CZ" dirty="0"/>
              <a:t>Vize do 2015 (výběr):</a:t>
            </a:r>
          </a:p>
          <a:p>
            <a:pPr lvl="1" eaLnBrk="1" hangingPunct="1">
              <a:defRPr/>
            </a:pPr>
            <a:r>
              <a:rPr lang="cs-CZ" dirty="0"/>
              <a:t>Služby VS orientované na klienta + řízení lidských zdrojů</a:t>
            </a:r>
          </a:p>
          <a:p>
            <a:pPr lvl="1" eaLnBrk="1" hangingPunct="1">
              <a:defRPr/>
            </a:pPr>
            <a:r>
              <a:rPr lang="cs-CZ" dirty="0"/>
              <a:t>Flexibilita a průhlednost, kontrola kvality</a:t>
            </a:r>
          </a:p>
          <a:p>
            <a:pPr lvl="1" eaLnBrk="1" hangingPunct="1">
              <a:defRPr/>
            </a:pPr>
            <a:r>
              <a:rPr lang="cs-CZ" dirty="0"/>
              <a:t>Bezpečné sdílení dat i SPI (svobodný přístup k informacím)</a:t>
            </a:r>
          </a:p>
          <a:p>
            <a:pPr lvl="1" eaLnBrk="1" hangingPunct="1">
              <a:defRPr/>
            </a:pPr>
            <a:r>
              <a:rPr lang="cs-CZ" dirty="0"/>
              <a:t>...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Návaznost SA na Hexagon veřejné správy</a:t>
            </a:r>
            <a:endParaRPr lang="en-GB" altLang="cs-CZ"/>
          </a:p>
        </p:txBody>
      </p:sp>
      <p:pic>
        <p:nvPicPr>
          <p:cNvPr id="38915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2017713"/>
            <a:ext cx="4633913" cy="4598987"/>
          </a:xfrm>
        </p:spPr>
      </p:pic>
      <p:sp>
        <p:nvSpPr>
          <p:cNvPr id="47107" name="Rectangl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200"/>
              <a:t>Občan = klient, co nejméně zátěže, průhlednost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/>
              <a:t>Legislativa: jen když nutná, srozumitelná a jasná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/>
              <a:t>Organizace výkonu VS: rovnováha efektivnosti a přiblížení občanovi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/>
              <a:t>Úředník: kvalita výkonu na všech úrovních, LLL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/>
              <a:t>Technologie: nástroj, ne cíl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200"/>
              <a:t>Finance: efektivnost, provázanost</a:t>
            </a:r>
            <a:endParaRPr lang="en-GB" altLang="en-US" sz="2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Digitální Česko 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720725" y="2017713"/>
            <a:ext cx="2555875" cy="4114800"/>
          </a:xfrm>
        </p:spPr>
        <p:txBody>
          <a:bodyPr/>
          <a:lstStyle/>
          <a:p>
            <a:pPr eaLnBrk="1" hangingPunct="1"/>
            <a:r>
              <a:rPr lang="cs-CZ" altLang="cs-CZ" sz="2400"/>
              <a:t>Státní politika v e-komunikacích</a:t>
            </a:r>
          </a:p>
          <a:p>
            <a:pPr eaLnBrk="1" hangingPunct="1"/>
            <a:r>
              <a:rPr lang="cs-CZ" altLang="cs-CZ" sz="2400"/>
              <a:t>Snížení místního DD (digital divide) přístupem k vysoko-rychlostnímu internetu</a:t>
            </a:r>
          </a:p>
        </p:txBody>
      </p:sp>
      <p:graphicFrame>
        <p:nvGraphicFramePr>
          <p:cNvPr id="39940" name="Zástupný symbol pro obsah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517900" y="1803400"/>
          <a:ext cx="5626100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astrový obrázek" r:id="rId3" imgW="0" imgH="0" progId="PBrush">
                  <p:embed/>
                </p:oleObj>
              </mc:Choice>
              <mc:Fallback>
                <p:oleObj name="Rastrový obrázek" r:id="rId3" imgW="0" imgH="0" progId="PBrush">
                  <p:embed/>
                  <p:pic>
                    <p:nvPicPr>
                      <p:cNvPr id="39940" name="Zástupný symbol pro obsah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1803400"/>
                        <a:ext cx="5626100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 k EU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/>
              <a:t>ESUO (</a:t>
            </a:r>
            <a:r>
              <a:rPr lang="cs-CZ" altLang="en-US" sz="2200"/>
              <a:t>Evropské sdružení uhlí a oceli)</a:t>
            </a:r>
            <a:r>
              <a:rPr lang="cs-CZ" altLang="cs-CZ" sz="2200"/>
              <a:t>, EHS (</a:t>
            </a:r>
            <a:r>
              <a:rPr lang="cs-CZ" altLang="en-US" sz="2200"/>
              <a:t>Evropské hospodářské společenství)</a:t>
            </a:r>
            <a:r>
              <a:rPr lang="cs-CZ" altLang="cs-CZ" sz="2200"/>
              <a:t>, Euratom =</a:t>
            </a:r>
            <a:r>
              <a:rPr lang="en-US" altLang="cs-CZ" sz="2200"/>
              <a:t>&gt;</a:t>
            </a:r>
            <a:r>
              <a:rPr lang="cs-CZ" altLang="cs-CZ" sz="2200"/>
              <a:t> evropská společenství (ES) – konkurenceschopnost</a:t>
            </a:r>
          </a:p>
          <a:p>
            <a:r>
              <a:rPr lang="cs-CZ" altLang="cs-CZ" sz="2200"/>
              <a:t>Už od 1958 ES společný parlament a soudní dvůr</a:t>
            </a:r>
          </a:p>
          <a:p>
            <a:r>
              <a:rPr lang="cs-CZ" altLang="cs-CZ" sz="2200"/>
              <a:t>Postupně další slučování (clo, měna…)</a:t>
            </a:r>
          </a:p>
          <a:p>
            <a:r>
              <a:rPr lang="cs-CZ" altLang="cs-CZ" sz="2200"/>
              <a:t>1992/3 Maastricht: EU založena na ES (1. pilíř), společné zahraniční a bezpečnostní politice (2. pilíř) a spravedlnosti a vnitřních věcech (3. pilíř)</a:t>
            </a:r>
          </a:p>
          <a:p>
            <a:r>
              <a:rPr lang="cs-CZ" altLang="cs-CZ" sz="2200"/>
              <a:t>Ratifikací Lisabonské smlouvy (1. 12. 2009) jen EU (ne ES)</a:t>
            </a:r>
          </a:p>
          <a:p>
            <a:r>
              <a:rPr lang="cs-CZ" altLang="cs-CZ" sz="2200"/>
              <a:t>Přitěžující okolnosti: individualita zemí, nepřirozené „slepení“, nezbytná svázanost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Digitální Česko: Nástroje 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dirty="0"/>
              <a:t>Zřízení registru pasivní infrastruktury</a:t>
            </a:r>
          </a:p>
          <a:p>
            <a:pPr eaLnBrk="1" hangingPunct="1">
              <a:defRPr/>
            </a:pPr>
            <a:r>
              <a:rPr lang="cs-CZ" dirty="0"/>
              <a:t>Digitální dividenda</a:t>
            </a:r>
          </a:p>
          <a:p>
            <a:pPr eaLnBrk="1" hangingPunct="1">
              <a:defRPr/>
            </a:pPr>
            <a:r>
              <a:rPr lang="cs-CZ" dirty="0"/>
              <a:t>Snížení poplatků za využívání kmitočtů podle přenosové kapacity</a:t>
            </a:r>
          </a:p>
          <a:p>
            <a:pPr eaLnBrk="1" hangingPunct="1">
              <a:defRPr/>
            </a:pPr>
            <a:r>
              <a:rPr lang="cs-CZ" dirty="0"/>
              <a:t>Sjednocení aplikační praxe některých ustanovení zákona o e-komunikacích a stavebního zákona</a:t>
            </a:r>
          </a:p>
          <a:p>
            <a:pPr eaLnBrk="1" hangingPunct="1">
              <a:defRPr/>
            </a:pPr>
            <a:r>
              <a:rPr lang="cs-CZ" dirty="0"/>
              <a:t>Zřídit a zprovoznit informační portál </a:t>
            </a:r>
            <a:r>
              <a:rPr lang="cs-CZ" dirty="0">
                <a:hlinkClick r:id="rId2"/>
              </a:rPr>
              <a:t>www.digitalnicesko.cz</a:t>
            </a:r>
            <a:endParaRPr lang="cs-CZ" dirty="0"/>
          </a:p>
          <a:p>
            <a:pPr eaLnBrk="1" hangingPunct="1">
              <a:defRPr/>
            </a:pPr>
            <a:r>
              <a:rPr lang="cs-CZ" dirty="0"/>
              <a:t>Výběr orgánu pro dohled nad naplňováním státní politiky</a:t>
            </a:r>
          </a:p>
          <a:p>
            <a:pPr eaLnBrk="1" hangingPunct="1">
              <a:defRPr/>
            </a:pPr>
            <a:r>
              <a:rPr lang="cs-CZ" dirty="0"/>
              <a:t>Finanční mechanismy – SF EU, EIB…</a:t>
            </a:r>
          </a:p>
          <a:p>
            <a:pPr eaLnBrk="1" hangingPunct="1">
              <a:defRPr/>
            </a:pPr>
            <a:r>
              <a:rPr lang="cs-CZ" dirty="0"/>
              <a:t>Implementace IPv6/DNSSEC</a:t>
            </a:r>
          </a:p>
          <a:p>
            <a:pPr eaLnBrk="1" hangingPunct="1">
              <a:defRPr/>
            </a:pPr>
            <a:r>
              <a:rPr lang="cs-CZ" dirty="0"/>
              <a:t>2.0 společenské otázky (legální </a:t>
            </a:r>
            <a:r>
              <a:rPr lang="cs-CZ" dirty="0" err="1"/>
              <a:t>digi</a:t>
            </a:r>
            <a:r>
              <a:rPr lang="cs-CZ" dirty="0"/>
              <a:t>-obsah, svoboda internetu, ochrana OÚ, vzdělávání…)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rámec rozvoje eGovernmentu 2014+</a:t>
            </a:r>
          </a:p>
        </p:txBody>
      </p:sp>
      <p:sp>
        <p:nvSpPr>
          <p:cNvPr id="41987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První návrh 2012, od listopadu v připomínkovém řízení, v březnu plán projednání vládou, ale odloženo na listopad 2013, 11. 2. 2014 odesláno do mezirezortního připomínkového řízení</a:t>
            </a:r>
          </a:p>
          <a:p>
            <a:pPr lvl="1" eaLnBrk="1" hangingPunct="1"/>
            <a:r>
              <a:rPr lang="cs-CZ" altLang="cs-CZ"/>
              <a:t>Ořezáváno, ztrácí se souvislosti a promyšlenost, heslovité</a:t>
            </a:r>
          </a:p>
          <a:p>
            <a:pPr eaLnBrk="1" hangingPunct="1"/>
            <a:r>
              <a:rPr lang="cs-CZ" altLang="cs-CZ"/>
              <a:t>Snaha o modernizaci a zvýšení efektivity VS pomocí eGov, na úrovni státu, krajů i obcí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Strategický rámec rozvoje eGovernmentu 2014+</a:t>
            </a:r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cs-CZ" dirty="0"/>
              <a:t>Navazuje na SA a v souladu s Evropa 2020: modernizace VS přes </a:t>
            </a:r>
            <a:r>
              <a:rPr lang="cs-CZ" dirty="0" err="1"/>
              <a:t>eGov</a:t>
            </a:r>
            <a:r>
              <a:rPr lang="cs-CZ" dirty="0"/>
              <a:t>, kde efektivní zapojit komerci, propojení datových fondů</a:t>
            </a:r>
          </a:p>
          <a:p>
            <a:pPr eaLnBrk="1" hangingPunct="1">
              <a:defRPr/>
            </a:pPr>
            <a:r>
              <a:rPr lang="cs-CZ" dirty="0"/>
              <a:t>Cíle: základní registry (ZR), univerzální kontaktní místo, bezpečná e-komunikace G2G a G2C, služby pro informační společnost (</a:t>
            </a:r>
            <a:r>
              <a:rPr lang="cs-CZ" dirty="0" err="1"/>
              <a:t>eHealth</a:t>
            </a:r>
            <a:r>
              <a:rPr lang="cs-CZ" dirty="0"/>
              <a:t>, </a:t>
            </a:r>
            <a:r>
              <a:rPr lang="cs-CZ" dirty="0" err="1"/>
              <a:t>eGov</a:t>
            </a:r>
            <a:r>
              <a:rPr lang="cs-CZ" dirty="0"/>
              <a:t>, </a:t>
            </a:r>
            <a:r>
              <a:rPr lang="cs-CZ" dirty="0" err="1"/>
              <a:t>eKomerce</a:t>
            </a:r>
            <a:r>
              <a:rPr lang="cs-CZ" dirty="0"/>
              <a:t>), </a:t>
            </a:r>
            <a:r>
              <a:rPr lang="cs-CZ" dirty="0" err="1"/>
              <a:t>digitalitace</a:t>
            </a:r>
            <a:r>
              <a:rPr lang="cs-CZ" dirty="0"/>
              <a:t> dokumentů a archivace, vč. knihoven</a:t>
            </a:r>
          </a:p>
          <a:p>
            <a:pPr eaLnBrk="1" hangingPunct="1">
              <a:defRPr/>
            </a:pPr>
            <a:r>
              <a:rPr lang="cs-CZ" dirty="0"/>
              <a:t>Dílčí cíl = plně elektronická podání: např. do 2020 min. 85 % podání vůči VS plně elektronicky, bez doložení údajů v IS VS, bez ohledu na místní a věcnou příslušnost, samoobslužně či </a:t>
            </a:r>
            <a:r>
              <a:rPr lang="cs-CZ" dirty="0" err="1"/>
              <a:t>asistovaně</a:t>
            </a:r>
            <a:endParaRPr lang="cs-CZ" dirty="0"/>
          </a:p>
          <a:p>
            <a:pPr eaLnBrk="1" hangingPunct="1">
              <a:defRPr/>
            </a:pPr>
            <a:r>
              <a:rPr lang="cs-CZ" dirty="0"/>
              <a:t>Elektronické identity občanů (rozšíření datové schránky, identifikátory…) a LTP neřešeny dál, jen souhrn a </a:t>
            </a:r>
            <a:r>
              <a:rPr lang="cs-CZ" dirty="0" smtClean="0"/>
              <a:t>náznaky</a:t>
            </a:r>
          </a:p>
          <a:p>
            <a:pPr eaLnBrk="1" hangingPunct="1">
              <a:defRPr/>
            </a:pPr>
            <a:r>
              <a:rPr lang="cs-CZ" dirty="0" smtClean="0"/>
              <a:t>Navazující strategické plány, aktuálně např. </a:t>
            </a:r>
            <a:r>
              <a:rPr lang="cs-CZ" dirty="0" err="1" smtClean="0">
                <a:hlinkClick r:id="rId3"/>
              </a:rPr>
              <a:t>eGovernment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cloud</a:t>
            </a:r>
            <a:r>
              <a:rPr lang="cs-CZ" dirty="0" smtClean="0">
                <a:hlinkClick r:id="rId3"/>
              </a:rPr>
              <a:t> ČR</a:t>
            </a:r>
            <a:r>
              <a:rPr lang="cs-CZ" dirty="0" smtClean="0"/>
              <a:t> 2015-2020 – nyní plán, pak analýzy (legislativní, ekonomické…), pak přechod IS (soukromý X komerční </a:t>
            </a:r>
            <a:r>
              <a:rPr lang="cs-CZ" dirty="0" err="1" smtClean="0"/>
              <a:t>cloud</a:t>
            </a:r>
            <a:r>
              <a:rPr lang="cs-CZ" dirty="0" smtClean="0"/>
              <a:t>) – standardizace, více IS na totéž, ekonomicky nevýhodné, bezpečnost, nedostatek odborníků, soustředění na obsah, ne ICT, volitelné pro kraje a nevyužitelné pro utajované informace a bezpečnostní instituce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Obsah rámce eGov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Hl. čtyřvrstvá architektura =&gt; propojování IS VS, elektronizace, zefektivnění, </a:t>
            </a:r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Computing</a:t>
            </a:r>
            <a:endParaRPr lang="cs-CZ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Služby veřejné správy, např. výměna OP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Sdílené služby informační společnosti, např. zaručené podání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Služby ICT platforem, např. </a:t>
            </a:r>
            <a:r>
              <a:rPr lang="cs-CZ" dirty="0" err="1"/>
              <a:t>hostingové</a:t>
            </a:r>
            <a:r>
              <a:rPr lang="cs-CZ" dirty="0"/>
              <a:t> služby národního centra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/>
              <a:t>Služby datové a komunikační infrastruktury, např. klientská přípojka z mobilní lokace</a:t>
            </a:r>
          </a:p>
          <a:p>
            <a:pPr>
              <a:defRPr/>
            </a:pPr>
            <a:r>
              <a:rPr lang="cs-CZ" dirty="0"/>
              <a:t>Kmenové projekty + jejich vazby – budeme řešit s IS VS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Strategie rozvoje ICT služeb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Návaznost na </a:t>
            </a:r>
            <a:r>
              <a:rPr lang="cs-CZ" dirty="0"/>
              <a:t>„Strategický rámec rozvoje veřejné správy České republiky pro období 2014 – 2020“ </a:t>
            </a:r>
            <a:endParaRPr lang="cs-CZ" dirty="0" smtClean="0"/>
          </a:p>
          <a:p>
            <a:r>
              <a:rPr lang="cs-CZ" dirty="0" smtClean="0"/>
              <a:t>Identifikovány problémy =&gt; strategická opatření:</a:t>
            </a:r>
          </a:p>
          <a:p>
            <a:pPr lvl="1"/>
            <a:r>
              <a:rPr lang="cs-CZ" smtClean="0"/>
              <a:t>C1</a:t>
            </a:r>
            <a:r>
              <a:rPr lang="cs-CZ" dirty="0"/>
              <a:t>) Od nekoordinovaného řízení ICT státu ke koordinovanému, postavenému na jednotné architektuře a jednotných pravidlech. </a:t>
            </a:r>
          </a:p>
          <a:p>
            <a:pPr lvl="1"/>
            <a:r>
              <a:rPr lang="cs-CZ" dirty="0"/>
              <a:t>C2) Od závislosti na dodavatelích k vlastní kompetenci k efektivnímu řízení vývoje a provozu ICT v ČR. </a:t>
            </a:r>
          </a:p>
          <a:p>
            <a:pPr lvl="1"/>
            <a:r>
              <a:rPr lang="cs-CZ" dirty="0"/>
              <a:t>C3) Od nezávislých a nejednotných procesů veřejné správy ke standardizovaným, provázaným, kvalitním, efektivním a měřitelným službám veřejné správy. </a:t>
            </a:r>
          </a:p>
          <a:p>
            <a:pPr lvl="1"/>
            <a:r>
              <a:rPr lang="cs-CZ" dirty="0"/>
              <a:t>C4) Od specializovaných úředních přepážek k digitální samoobsluze umožněné koordinovanou publikaci uživatelsky přívětivých ICT služeb. </a:t>
            </a:r>
          </a:p>
          <a:p>
            <a:pPr lvl="1"/>
            <a:r>
              <a:rPr lang="cs-CZ" dirty="0"/>
              <a:t>C5) Od izolovaných dat k propojeným a otevřeným datům veřejné správy a ke kvalifikovaným rozhodnutím vedoucím k vyšší efektivnosti služeb VS. </a:t>
            </a:r>
          </a:p>
          <a:p>
            <a:pPr lvl="1"/>
            <a:r>
              <a:rPr lang="cs-CZ" dirty="0"/>
              <a:t>C6) Od izolovaných výpočetních systémů ke sdíleným ICT službám (od izolovaných provozních prostředí ke koordinované síti Národních a regionálních datových center propojených bezpečnou komunikační infrastrukturou). </a:t>
            </a:r>
          </a:p>
          <a:p>
            <a:pPr lvl="1"/>
            <a:r>
              <a:rPr lang="cs-CZ" dirty="0"/>
              <a:t>C7) Od izolovaných </a:t>
            </a:r>
            <a:r>
              <a:rPr lang="cs-CZ" dirty="0" err="1"/>
              <a:t>identitních</a:t>
            </a:r>
            <a:r>
              <a:rPr lang="cs-CZ" dirty="0"/>
              <a:t> systémů k jednotným </a:t>
            </a:r>
            <a:r>
              <a:rPr lang="cs-CZ" dirty="0" err="1"/>
              <a:t>identitním</a:t>
            </a:r>
            <a:r>
              <a:rPr lang="cs-CZ" dirty="0"/>
              <a:t> systémům uživatelů služeb veřejné správy a úředníků veřejné správy. </a:t>
            </a:r>
          </a:p>
          <a:p>
            <a:pPr lvl="1"/>
            <a:r>
              <a:rPr lang="cs-CZ" dirty="0"/>
              <a:t>C8) Od pasivního přijímání legislativ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416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dirty="0"/>
              <a:t>Mají podle Vás strategické dokumenty ČR význam? Proč?</a:t>
            </a:r>
          </a:p>
          <a:p>
            <a:pPr eaLnBrk="1" hangingPunct="1">
              <a:defRPr/>
            </a:pPr>
            <a:r>
              <a:rPr lang="cs-CZ" dirty="0"/>
              <a:t>Jaké jsou výhody a nevýhody strategických materiálů?</a:t>
            </a:r>
          </a:p>
          <a:p>
            <a:pPr eaLnBrk="1" hangingPunct="1">
              <a:defRPr/>
            </a:pPr>
            <a:r>
              <a:rPr lang="cs-CZ" dirty="0"/>
              <a:t>Je vhodnější stanovit nižší nebo vyšší cíle?</a:t>
            </a:r>
          </a:p>
          <a:p>
            <a:pPr eaLnBrk="1" hangingPunct="1">
              <a:defRPr/>
            </a:pPr>
            <a:r>
              <a:rPr lang="cs-CZ" dirty="0"/>
              <a:t>Jaký je vztah strategických dokumentů k legislativě?</a:t>
            </a:r>
          </a:p>
          <a:p>
            <a:pPr eaLnBrk="1" hangingPunct="1">
              <a:defRPr/>
            </a:pPr>
            <a:r>
              <a:rPr lang="cs-CZ" dirty="0"/>
              <a:t>Jaké cíle strategických materiálů byly naplněny? Proč?</a:t>
            </a:r>
          </a:p>
          <a:p>
            <a:pPr eaLnBrk="1" hangingPunct="1">
              <a:defRPr/>
            </a:pPr>
            <a:r>
              <a:rPr lang="cs-CZ" dirty="0"/>
              <a:t>Jaké cíle naplněny nebyly? Proč?</a:t>
            </a:r>
          </a:p>
          <a:p>
            <a:pPr eaLnBrk="1" hangingPunct="1">
              <a:defRPr/>
            </a:pPr>
            <a:r>
              <a:rPr lang="cs-CZ" dirty="0"/>
              <a:t>Co by měl obsahovat strategický dokument pro kvalitní využití v praxi?</a:t>
            </a:r>
          </a:p>
          <a:p>
            <a:pPr eaLnBrk="1" hangingPunct="1">
              <a:defRPr/>
            </a:pPr>
            <a:r>
              <a:rPr lang="cs-CZ" dirty="0"/>
              <a:t>Co je vysokorychlostní internet? </a:t>
            </a:r>
          </a:p>
          <a:p>
            <a:pPr eaLnBrk="1" hangingPunct="1">
              <a:defRPr/>
            </a:pPr>
            <a:r>
              <a:rPr lang="cs-CZ" dirty="0"/>
              <a:t>Co jsou digitální dividenda?</a:t>
            </a:r>
          </a:p>
          <a:p>
            <a:pPr eaLnBrk="1" hangingPunct="1">
              <a:defRPr/>
            </a:pPr>
            <a:r>
              <a:rPr lang="cs-CZ" dirty="0"/>
              <a:t>Které priority Vám ve strategických dokumentech ČR chybí a jaké přebývají?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/>
            </a:r>
            <a:br>
              <a:rPr lang="cs-CZ" altLang="cs-CZ"/>
            </a:br>
            <a:r>
              <a:rPr lang="cs-CZ" altLang="cs-CZ"/>
              <a:t>Děkuji za pozornost.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Zdroje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eaLnBrk="1" hangingPunct="1">
              <a:defRPr/>
            </a:pPr>
            <a:r>
              <a:rPr lang="cs-CZ" dirty="0"/>
              <a:t>Národní telekomunikační politika. </a:t>
            </a:r>
            <a:r>
              <a:rPr lang="cs-CZ" i="1" dirty="0"/>
              <a:t>IT /pint </a:t>
            </a:r>
            <a:r>
              <a:rPr lang="cs-CZ" dirty="0"/>
              <a:t>[online]. 1999 [cit. 2013-10-03]. Dostupné z: http://www.itpoint.cz/zprava-1999/?i=narodni-telekomunikacni-politika-cr-16 </a:t>
            </a:r>
            <a:endParaRPr lang="cs-CZ" dirty="0">
              <a:hlinkClick r:id="rId2"/>
            </a:endParaRPr>
          </a:p>
          <a:p>
            <a:pPr eaLnBrk="1" hangingPunct="1">
              <a:defRPr/>
            </a:pPr>
            <a:r>
              <a:rPr lang="cs-CZ" dirty="0"/>
              <a:t>Efektivní veřejná správa a přátelské veřejné služby: Strategie realizace Smart </a:t>
            </a:r>
            <a:r>
              <a:rPr lang="cs-CZ" dirty="0" err="1"/>
              <a:t>Administration</a:t>
            </a:r>
            <a:r>
              <a:rPr lang="cs-CZ" dirty="0"/>
              <a:t> v období 2007 – 2015. </a:t>
            </a:r>
            <a:r>
              <a:rPr lang="cs-CZ" i="1" dirty="0"/>
              <a:t>Ministerstvo vnitra </a:t>
            </a:r>
            <a:r>
              <a:rPr lang="cs-CZ" dirty="0"/>
              <a:t>[online]. 2007 [cit. 2013-10-03]. Dostupné z: http://www.mvcr.cz/soubor/modernizace-dokumenty-strategie-pdf.aspx </a:t>
            </a:r>
          </a:p>
          <a:p>
            <a:pPr eaLnBrk="1" hangingPunct="1">
              <a:defRPr/>
            </a:pPr>
            <a:r>
              <a:rPr lang="cs-CZ" dirty="0"/>
              <a:t>Koncepce budování informačních systémů veřejné správy. </a:t>
            </a:r>
            <a:r>
              <a:rPr lang="cs-CZ" i="1" dirty="0"/>
              <a:t>Fakulta informatiky </a:t>
            </a:r>
            <a:r>
              <a:rPr lang="cs-CZ" i="1" dirty="0" err="1"/>
              <a:t>Masarkovy</a:t>
            </a:r>
            <a:r>
              <a:rPr lang="cs-CZ" i="1" dirty="0"/>
              <a:t> univerzity </a:t>
            </a:r>
            <a:r>
              <a:rPr lang="cs-CZ" dirty="0"/>
              <a:t>[online]. 1999 [cit. 2013-10-03]. Dostupné z: http://www.fi.muni.cz/~smid/ISVS.htm</a:t>
            </a:r>
          </a:p>
          <a:p>
            <a:pPr eaLnBrk="1" hangingPunct="1">
              <a:defRPr/>
            </a:pPr>
            <a:r>
              <a:rPr lang="cs-CZ" dirty="0"/>
              <a:t>Národní Lisabonský program 2005-2008 (Národní program reforem ČR). </a:t>
            </a:r>
            <a:r>
              <a:rPr lang="cs-CZ" i="1" dirty="0"/>
              <a:t>Ministerstvo vnitra </a:t>
            </a:r>
            <a:r>
              <a:rPr lang="cs-CZ" dirty="0"/>
              <a:t>[online]. 2005 [cit. 2013-10-03]. Dostupné z: http://www.mvcr.cz/soubor/nar-progr-ref-pdf.aspx </a:t>
            </a:r>
          </a:p>
          <a:p>
            <a:pPr eaLnBrk="1" hangingPunct="1">
              <a:defRPr/>
            </a:pPr>
            <a:r>
              <a:rPr lang="cs-CZ" dirty="0"/>
              <a:t>Prosazování a implementování </a:t>
            </a:r>
            <a:r>
              <a:rPr lang="cs-CZ" dirty="0" err="1"/>
              <a:t>eGovernmentu</a:t>
            </a:r>
            <a:r>
              <a:rPr lang="cs-CZ" dirty="0"/>
              <a:t> v České republice v letech 1999-2006 včetně hlavních existujících překážek a soubor opatření k urychlení jeho dalšího rozvoje. </a:t>
            </a:r>
            <a:r>
              <a:rPr lang="cs-CZ" i="1" dirty="0"/>
              <a:t>Ivan Langer </a:t>
            </a:r>
            <a:r>
              <a:rPr lang="cs-CZ" dirty="0"/>
              <a:t>[online]. 2006 [cit. 2013-10-03]. Dostupné z: http://http://www.langer.cz/data/publikace/eGovernment.doc</a:t>
            </a:r>
          </a:p>
          <a:p>
            <a:pPr eaLnBrk="1" hangingPunct="1">
              <a:defRPr/>
            </a:pPr>
            <a:r>
              <a:rPr lang="cs-CZ" dirty="0"/>
              <a:t>SMEJKAL, Vladimír. </a:t>
            </a:r>
            <a:r>
              <a:rPr lang="cs-CZ" i="1" dirty="0"/>
              <a:t>Informační systémy veřejné správy ČR</a:t>
            </a:r>
            <a:r>
              <a:rPr lang="cs-CZ" dirty="0"/>
              <a:t>. Vyd. 1. V Praze: Vysoká škola ekonomická v Praze, 2003, 121 s. ISBN 80-245-0533-9. </a:t>
            </a:r>
          </a:p>
          <a:p>
            <a:pPr eaLnBrk="1" hangingPunct="1">
              <a:defRPr/>
            </a:pPr>
            <a:r>
              <a:rPr lang="cs-CZ" dirty="0"/>
              <a:t>Státní informační a komunikační politika (e-Česko 2006). </a:t>
            </a:r>
            <a:r>
              <a:rPr lang="cs-CZ" i="1" dirty="0"/>
              <a:t>Institut umění </a:t>
            </a:r>
            <a:r>
              <a:rPr lang="cs-CZ" dirty="0"/>
              <a:t>[online]. 2004 [cit. 2013-10-03]. Dostupné z: http://www.culturenet.cz/res/data/002/000269.pdf</a:t>
            </a:r>
          </a:p>
          <a:p>
            <a:pPr eaLnBrk="1" hangingPunct="1">
              <a:defRPr/>
            </a:pPr>
            <a:r>
              <a:rPr lang="cs-CZ" dirty="0"/>
              <a:t>Státní informační politika - cesta k informační společnosti. </a:t>
            </a:r>
            <a:r>
              <a:rPr lang="cs-CZ" i="1" dirty="0"/>
              <a:t>Vláda České republiky </a:t>
            </a:r>
            <a:r>
              <a:rPr lang="cs-CZ" dirty="0"/>
              <a:t>[online]. 1999 [cit. 2013-10-03]. Dostupné z: http://www.vlada.cz/cz/clenove-vlady/historie-minulych-vlad/statni-informacni-politika---cesta-k-informacni-spolecnosti---dokument-2089/</a:t>
            </a:r>
          </a:p>
          <a:p>
            <a:pPr eaLnBrk="1" hangingPunct="1">
              <a:defRPr/>
            </a:pPr>
            <a:r>
              <a:rPr lang="cs-CZ" dirty="0"/>
              <a:t>Státní politika v elektronických komunikacích – Digitální Česko. </a:t>
            </a:r>
            <a:r>
              <a:rPr lang="cs-CZ" i="1" dirty="0"/>
              <a:t>Ministerstvo průmyslu a obchodu </a:t>
            </a:r>
            <a:r>
              <a:rPr lang="cs-CZ" dirty="0"/>
              <a:t>[online]. 2011 [cit. 2013-10-03]. Dostupné z: http://download.mpo.cz/get/43273/48548/573486/priloha001.pdf </a:t>
            </a:r>
          </a:p>
          <a:p>
            <a:pPr eaLnBrk="1" hangingPunct="1">
              <a:defRPr/>
            </a:pPr>
            <a:r>
              <a:rPr lang="cs-CZ" dirty="0"/>
              <a:t>Strategický rámec rozvoje </a:t>
            </a:r>
            <a:r>
              <a:rPr lang="cs-CZ" dirty="0" err="1"/>
              <a:t>eGovernmentu</a:t>
            </a:r>
            <a:r>
              <a:rPr lang="cs-CZ" dirty="0"/>
              <a:t> 2014+. </a:t>
            </a:r>
            <a:r>
              <a:rPr lang="cs-CZ" i="1" dirty="0"/>
              <a:t>Iniciativa informatiky pro občany</a:t>
            </a:r>
            <a:r>
              <a:rPr lang="cs-CZ" dirty="0"/>
              <a:t> [online]. 2013 [cit. 2013-10-03]. Dostupné z: http://iio.707.cz/userFiles/dokumenty/sr-egov-2013/2013-07-15/strategickyramec.docx </a:t>
            </a:r>
          </a:p>
          <a:p>
            <a:pPr eaLnBrk="1" hangingPunct="1">
              <a:defRPr/>
            </a:pPr>
            <a:r>
              <a:rPr lang="cs-CZ" dirty="0"/>
              <a:t>Strategie rozvoje služeb pro informační společnost. </a:t>
            </a:r>
            <a:r>
              <a:rPr lang="cs-CZ" i="1" dirty="0" err="1"/>
              <a:t>Egovernment</a:t>
            </a:r>
            <a:r>
              <a:rPr lang="cs-CZ" i="1" dirty="0"/>
              <a:t> </a:t>
            </a:r>
            <a:r>
              <a:rPr lang="cs-CZ" dirty="0"/>
              <a:t>[online]. 2008 [cit. 2013-10-03]. Dostupné z: http://www.egovernment.cz/strategie%20ISSS.doc</a:t>
            </a:r>
          </a:p>
          <a:p>
            <a:pPr eaLnBrk="1" hangingPunct="1">
              <a:defRPr/>
            </a:pPr>
            <a:r>
              <a:rPr lang="cs-CZ" dirty="0"/>
              <a:t>ŠPAČEK, David. </a:t>
            </a:r>
            <a:r>
              <a:rPr lang="cs-CZ" i="1" dirty="0" err="1"/>
              <a:t>EGovernment</a:t>
            </a:r>
            <a:r>
              <a:rPr lang="cs-CZ" i="1" dirty="0"/>
              <a:t>: cíle, trendy a přístupy k jeho hodnocení</a:t>
            </a:r>
            <a:r>
              <a:rPr lang="cs-CZ" dirty="0"/>
              <a:t>. Vyd. 1. V Praze: C.H. Beck, 2012, </a:t>
            </a:r>
            <a:r>
              <a:rPr lang="cs-CZ" dirty="0" err="1"/>
              <a:t>xix</a:t>
            </a:r>
            <a:r>
              <a:rPr lang="cs-CZ" dirty="0"/>
              <a:t>, 258 s. ISBN 978-807-4002-618.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Instituce EU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Komise (EK): legislativa (celý proces po soudy)</a:t>
            </a:r>
          </a:p>
          <a:p>
            <a:r>
              <a:rPr lang="cs-CZ" altLang="cs-CZ"/>
              <a:t>Parlament: volen občany EU, maximum veřejně </a:t>
            </a:r>
          </a:p>
          <a:p>
            <a:r>
              <a:rPr lang="cs-CZ" altLang="cs-CZ"/>
              <a:t>Evropská rada: vrcholní představitelé zemí, strategie EU</a:t>
            </a:r>
          </a:p>
          <a:p>
            <a:r>
              <a:rPr lang="cs-CZ" altLang="cs-CZ"/>
              <a:t>Rada EU, </a:t>
            </a:r>
            <a:r>
              <a:rPr lang="sv-SE" altLang="cs-CZ"/>
              <a:t>též Rada ministrů, v práv</a:t>
            </a:r>
            <a:r>
              <a:rPr lang="cs-CZ" altLang="cs-CZ"/>
              <a:t>u</a:t>
            </a:r>
            <a:r>
              <a:rPr lang="sv-SE" altLang="cs-CZ"/>
              <a:t> jen Rada</a:t>
            </a:r>
            <a:r>
              <a:rPr lang="cs-CZ" altLang="cs-CZ"/>
              <a:t>: ministři zemí pro konkrétní oblasti</a:t>
            </a:r>
          </a:p>
          <a:p>
            <a:r>
              <a:rPr lang="cs-CZ" altLang="cs-CZ"/>
              <a:t>ESD: závazný výklad přijaté legislativy, instituce i občané</a:t>
            </a:r>
          </a:p>
          <a:p>
            <a:r>
              <a:rPr lang="cs-CZ" altLang="cs-CZ"/>
              <a:t>A </a:t>
            </a:r>
            <a:r>
              <a:rPr lang="cs-CZ" altLang="cs-CZ">
                <a:hlinkClick r:id="rId2"/>
              </a:rPr>
              <a:t>další</a:t>
            </a:r>
            <a:r>
              <a:rPr lang="cs-CZ" altLang="cs-CZ"/>
              <a:t>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IP a EU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 zemích ne silná pozice =&gt; IP – vědoma, ale neúspěšná</a:t>
            </a:r>
          </a:p>
          <a:p>
            <a:r>
              <a:rPr lang="cs-CZ" altLang="cs-CZ"/>
              <a:t>Od 80. let růst množství dokumentů EU (=&gt; euroústava)</a:t>
            </a:r>
          </a:p>
          <a:p>
            <a:r>
              <a:rPr lang="cs-CZ" altLang="cs-CZ"/>
              <a:t>1994 Rada informační společnosti, na její doporučení přijala EK Akční plán (Europes Way to the Information Society) = základ IP EU k informační společnosti </a:t>
            </a:r>
          </a:p>
          <a:p>
            <a:r>
              <a:rPr lang="cs-CZ" altLang="cs-CZ"/>
              <a:t>Oostlanderova a Pexova zpráva (1993, 1998)</a:t>
            </a:r>
          </a:p>
          <a:p>
            <a:pPr lvl="1"/>
            <a:r>
              <a:rPr lang="cs-CZ" altLang="cs-CZ"/>
              <a:t>Informací dost, komunikace málo</a:t>
            </a:r>
          </a:p>
          <a:p>
            <a:pPr lvl="1"/>
            <a:r>
              <a:rPr lang="cs-CZ" altLang="cs-CZ"/>
              <a:t>Informovat, ne propagovat =&gt; důraz na lidi</a:t>
            </a:r>
          </a:p>
          <a:p>
            <a:pPr lvl="1"/>
            <a:r>
              <a:rPr lang="cs-CZ" altLang="cs-CZ"/>
              <a:t>Využití veřejných knihoven</a:t>
            </a:r>
          </a:p>
        </p:txBody>
      </p:sp>
      <p:sp>
        <p:nvSpPr>
          <p:cNvPr id="4" name="Násobení 3"/>
          <p:cNvSpPr/>
          <p:nvPr/>
        </p:nvSpPr>
        <p:spPr bwMode="auto">
          <a:xfrm>
            <a:off x="6961188" y="2349500"/>
            <a:ext cx="1584325" cy="574675"/>
          </a:xfrm>
          <a:prstGeom prst="mathMultiply">
            <a:avLst>
              <a:gd name="adj1" fmla="val 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endParaRPr lang="cs-CZ" sz="2400"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Idea charakteristik IP EU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Po odmítnutí euroústavy plán D: dialog, diskuze, demokracie</a:t>
            </a:r>
          </a:p>
          <a:p>
            <a:pPr>
              <a:defRPr/>
            </a:pPr>
            <a:r>
              <a:rPr lang="cs-CZ" altLang="cs-CZ" dirty="0"/>
              <a:t>Klíčová srozumitelnost!, naslouchání, konkrétnost (přínosy EU pro život), lokálnost, přirozený jazyk (ne </a:t>
            </a:r>
            <a:r>
              <a:rPr lang="cs-CZ" altLang="cs-CZ" dirty="0" err="1"/>
              <a:t>eurospeak</a:t>
            </a:r>
            <a:r>
              <a:rPr lang="cs-CZ" altLang="cs-CZ" dirty="0"/>
              <a:t>), vysvětlení a porozumění </a:t>
            </a:r>
          </a:p>
          <a:p>
            <a:pPr>
              <a:defRPr/>
            </a:pPr>
            <a:r>
              <a:rPr lang="cs-CZ" altLang="cs-CZ" dirty="0"/>
              <a:t>X pasivita občanů v čerpání informací a nezáživnost IZ</a:t>
            </a:r>
          </a:p>
          <a:p>
            <a:pPr>
              <a:defRPr/>
            </a:pPr>
            <a:r>
              <a:rPr lang="cs-CZ" altLang="cs-CZ" dirty="0"/>
              <a:t>3 úrovně IP EU</a:t>
            </a:r>
          </a:p>
          <a:p>
            <a:pPr lvl="1">
              <a:defRPr/>
            </a:pPr>
            <a:r>
              <a:rPr lang="cs-CZ" altLang="cs-CZ" dirty="0"/>
              <a:t>Informovanost občanů o činnostech a konání EU</a:t>
            </a:r>
          </a:p>
          <a:p>
            <a:pPr lvl="1">
              <a:defRPr/>
            </a:pPr>
            <a:r>
              <a:rPr lang="cs-CZ" altLang="cs-CZ" dirty="0"/>
              <a:t>Přechod na informační společnost (Lisabonský proces, Evropa 2020…)</a:t>
            </a:r>
          </a:p>
          <a:p>
            <a:pPr lvl="1">
              <a:defRPr/>
            </a:pPr>
            <a:r>
              <a:rPr lang="cs-CZ" altLang="cs-CZ" dirty="0"/>
              <a:t>Investice do rozvoje IT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evropské strategie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561446"/>
              </p:ext>
            </p:extLst>
          </p:nvPr>
        </p:nvGraphicFramePr>
        <p:xfrm>
          <a:off x="720725" y="1773238"/>
          <a:ext cx="6946900" cy="407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0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64">
                <a:tc>
                  <a:txBody>
                    <a:bodyPr/>
                    <a:lstStyle/>
                    <a:p>
                      <a:r>
                        <a:rPr lang="cs-CZ" sz="1800" dirty="0"/>
                        <a:t>Událost</a:t>
                      </a: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Konání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r>
                        <a:rPr lang="cs-CZ" sz="1800" b="1" dirty="0"/>
                        <a:t>Lisabonský summit</a:t>
                      </a: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Březen 2000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eEurope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2002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Květen 2000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eEurope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+ 2003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Červen 2001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eEurope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2005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Červen 2002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Kokova zpráva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2004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Listopad 2004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Střednědobé hodnocení Lisabonské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strategie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Únor 2005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Iniciativa EU i2010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Červen 2005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Strategie Evropa 2020</a:t>
                      </a: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Červen 2010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Akční plán</a:t>
                      </a: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Digitální agenda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 pro Evropu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rebuchet MS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Květen 2010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/>
                        <a:t>Strategie EU pro </a:t>
                      </a:r>
                      <a:r>
                        <a:rPr lang="de-DE" sz="1800" b="1" dirty="0" err="1"/>
                        <a:t>jednotný</a:t>
                      </a:r>
                      <a:r>
                        <a:rPr lang="de-DE" sz="1800" b="1" dirty="0"/>
                        <a:t> </a:t>
                      </a:r>
                      <a:r>
                        <a:rPr lang="de-DE" sz="1800" b="1" dirty="0" err="1"/>
                        <a:t>digitální</a:t>
                      </a:r>
                      <a:r>
                        <a:rPr lang="de-DE" sz="1800" b="1" dirty="0"/>
                        <a:t> </a:t>
                      </a:r>
                      <a:r>
                        <a:rPr lang="de-DE" sz="1800" b="1" dirty="0" err="1"/>
                        <a:t>trh</a:t>
                      </a:r>
                      <a:endParaRPr lang="de-DE" sz="1800" b="1" dirty="0"/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Květen 2015</a:t>
                      </a: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Lisabonský proces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Základní cíl do 2010: „nejkonkurenceschopnější a nejdynamičtější znalostní ekonomika, schopná udržitelného hospodářského růstu s více a lepšími pracovními místy a s větší sociální soudržností“</a:t>
            </a:r>
          </a:p>
          <a:p>
            <a:r>
              <a:rPr lang="cs-CZ" altLang="cs-CZ"/>
              <a:t>ICT = zásadní pro dosažení cílů </a:t>
            </a:r>
          </a:p>
          <a:p>
            <a:r>
              <a:rPr lang="cs-CZ" altLang="cs-CZ"/>
              <a:t>Zpočátku hl. ekonomické, později i sociální a environmentální =&gt; příliš rozsáhlý, cíle i protichůdné, nekonzistentnost, malá podpora členských států</a:t>
            </a:r>
          </a:p>
          <a:p>
            <a:r>
              <a:rPr lang="cs-CZ" altLang="cs-CZ"/>
              <a:t>Od r. 2003 sílí potřeba revize =&gt; listopad 2004 tzv. Kokova zpráva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Směry zájmu Lisabonského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Koordinovaný evropský přístup k IP/informační společnosti, vč. kandidátských zemí (liberalizace telekomunikací, konkurence…)</a:t>
            </a:r>
          </a:p>
          <a:p>
            <a:pPr>
              <a:defRPr/>
            </a:pPr>
            <a:r>
              <a:rPr lang="cs-CZ" altLang="cs-CZ" dirty="0"/>
              <a:t>Investování do lidí a schopností</a:t>
            </a:r>
          </a:p>
          <a:p>
            <a:pPr>
              <a:defRPr/>
            </a:pPr>
            <a:r>
              <a:rPr lang="cs-CZ" altLang="cs-CZ" dirty="0"/>
              <a:t>Podpora užívání internetu (e-komerce, </a:t>
            </a:r>
            <a:r>
              <a:rPr lang="cs-CZ" altLang="cs-CZ" dirty="0" err="1"/>
              <a:t>eGovernment</a:t>
            </a:r>
            <a:r>
              <a:rPr lang="cs-CZ" altLang="cs-CZ" dirty="0"/>
              <a:t>, </a:t>
            </a:r>
            <a:r>
              <a:rPr lang="cs-CZ" altLang="cs-CZ" dirty="0" err="1"/>
              <a:t>eHealth</a:t>
            </a:r>
            <a:r>
              <a:rPr lang="cs-CZ" altLang="cs-CZ" dirty="0"/>
              <a:t>…)</a:t>
            </a:r>
          </a:p>
          <a:p>
            <a:pPr lvl="1">
              <a:defRPr/>
            </a:pPr>
            <a:r>
              <a:rPr lang="cs-CZ" dirty="0"/>
              <a:t>Neomezený evropský informační prostor</a:t>
            </a:r>
          </a:p>
          <a:p>
            <a:pPr lvl="1">
              <a:defRPr/>
            </a:pPr>
            <a:r>
              <a:rPr lang="cs-CZ" dirty="0"/>
              <a:t>Průmyslové využití ICT</a:t>
            </a:r>
          </a:p>
          <a:p>
            <a:pPr lvl="1">
              <a:defRPr/>
            </a:pPr>
            <a:r>
              <a:rPr lang="cs-CZ" dirty="0"/>
              <a:t>Přizpůsobit ICT potřebám občanů</a:t>
            </a:r>
          </a:p>
          <a:p>
            <a:pPr lvl="1">
              <a:defRPr/>
            </a:pPr>
            <a:r>
              <a:rPr lang="cs-CZ" altLang="cs-CZ" dirty="0"/>
              <a:t>Levnější, rychlejší, bezpečnější, otevřenější…</a:t>
            </a:r>
          </a:p>
          <a:p>
            <a:pPr lvl="1">
              <a:defRPr/>
            </a:pPr>
            <a:r>
              <a:rPr lang="cs-CZ" dirty="0" err="1"/>
              <a:t>eInclusive</a:t>
            </a:r>
            <a:r>
              <a:rPr lang="cs-CZ" dirty="0"/>
              <a:t>, dostupnost pro všechny, LLL (</a:t>
            </a:r>
            <a:r>
              <a:rPr lang="cs-CZ" dirty="0" err="1"/>
              <a:t>life</a:t>
            </a:r>
            <a:r>
              <a:rPr lang="cs-CZ" dirty="0"/>
              <a:t>-long learning)</a:t>
            </a:r>
          </a:p>
          <a:p>
            <a:pPr lvl="1">
              <a:defRPr/>
            </a:pPr>
            <a:r>
              <a:rPr lang="cs-CZ" dirty="0"/>
              <a:t>Investice do výzkumu a rozvoje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SITMU</Template>
  <TotalTime>2739</TotalTime>
  <Words>3016</Words>
  <Application>Microsoft Office PowerPoint</Application>
  <PresentationFormat>Předvádění na obrazovce (4:3)</PresentationFormat>
  <Paragraphs>305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5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8" baseType="lpstr">
      <vt:lpstr>Arial</vt:lpstr>
      <vt:lpstr>Calibri</vt:lpstr>
      <vt:lpstr>Tahoma</vt:lpstr>
      <vt:lpstr>Trebuchet MS</vt:lpstr>
      <vt:lpstr>Wingdings</vt:lpstr>
      <vt:lpstr>SITMU</vt:lpstr>
      <vt:lpstr>1_Směsi</vt:lpstr>
      <vt:lpstr>2_Směsi</vt:lpstr>
      <vt:lpstr>1_MU_PPTprezentace_sablona_CZ</vt:lpstr>
      <vt:lpstr>3_Směsi</vt:lpstr>
      <vt:lpstr>Rastrový obrázek</vt:lpstr>
      <vt:lpstr>Informační politika Evropské unie  13. 10. 2017</vt:lpstr>
      <vt:lpstr>Úkoly, organizace</vt:lpstr>
      <vt:lpstr>Vývoj k EU</vt:lpstr>
      <vt:lpstr>Instituce EU</vt:lpstr>
      <vt:lpstr>IP a EU</vt:lpstr>
      <vt:lpstr>Idea charakteristik IP EU</vt:lpstr>
      <vt:lpstr>Hlavní evropské strategie</vt:lpstr>
      <vt:lpstr>Lisabonský proces</vt:lpstr>
      <vt:lpstr>Směry zájmu Lisabonského procesu</vt:lpstr>
      <vt:lpstr>Evropa 2020</vt:lpstr>
      <vt:lpstr>Digitální agenda</vt:lpstr>
      <vt:lpstr> Digitální agenda - 7 prioritních oblastí činnosti</vt:lpstr>
      <vt:lpstr>Hodnocení Digitální agendy 2016</vt:lpstr>
      <vt:lpstr>Hodnocení Digitální agendy 2016</vt:lpstr>
      <vt:lpstr>Hodnocení Digitální agendy 2016</vt:lpstr>
      <vt:lpstr>Strategie EU pro jednotný digitální trh</vt:lpstr>
      <vt:lpstr>Orgány EU odpovědné za IP</vt:lpstr>
      <vt:lpstr>Prezentace aplikace PowerPoint</vt:lpstr>
      <vt:lpstr>Úkol</vt:lpstr>
      <vt:lpstr>Zdroje:</vt:lpstr>
      <vt:lpstr>Strategické dokumenty IP ČR</vt:lpstr>
      <vt:lpstr>Koordinace IP v ČR do 2000</vt:lpstr>
      <vt:lpstr>Státní informační politika - cesta k informační společnosti</vt:lpstr>
      <vt:lpstr>SIP</vt:lpstr>
      <vt:lpstr>IP v ČR 2001-2006</vt:lpstr>
      <vt:lpstr>Strategické dokumenty od r. 2006</vt:lpstr>
      <vt:lpstr>Strategie Smart Administration (SA)</vt:lpstr>
      <vt:lpstr>Návaznost SA na Hexagon veřejné správy</vt:lpstr>
      <vt:lpstr>Digitální Česko </vt:lpstr>
      <vt:lpstr>Digitální Česko: Nástroje </vt:lpstr>
      <vt:lpstr>Strategický rámec rozvoje eGovernmentu 2014+</vt:lpstr>
      <vt:lpstr>Strategický rámec rozvoje eGovernmentu 2014+</vt:lpstr>
      <vt:lpstr>Obsah rámce eGov</vt:lpstr>
      <vt:lpstr>Strategie rozvoje ICT služeb veřejné správy</vt:lpstr>
      <vt:lpstr>Otázky k diskuzi</vt:lpstr>
      <vt:lpstr> Děkuji za pozornost.</vt:lpstr>
      <vt:lpstr>Zdroje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EGovernment, e-zdravotnictví, e-archivnictví</dc:title>
  <dc:creator>Pavla</dc:creator>
  <cp:lastModifiedBy>PC</cp:lastModifiedBy>
  <cp:revision>270</cp:revision>
  <dcterms:created xsi:type="dcterms:W3CDTF">2011-10-11T16:04:15Z</dcterms:created>
  <dcterms:modified xsi:type="dcterms:W3CDTF">2017-10-12T17:44:05Z</dcterms:modified>
</cp:coreProperties>
</file>