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62" r:id="rId4"/>
    <p:sldId id="281" r:id="rId5"/>
    <p:sldId id="285" r:id="rId6"/>
    <p:sldId id="280" r:id="rId7"/>
    <p:sldId id="284" r:id="rId8"/>
    <p:sldId id="283" r:id="rId9"/>
    <p:sldId id="269" r:id="rId10"/>
    <p:sldId id="282" r:id="rId11"/>
    <p:sldId id="287" r:id="rId12"/>
    <p:sldId id="27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6" y="2565408"/>
            <a:ext cx="7518400" cy="2663825"/>
          </a:xfrm>
        </p:spPr>
        <p:txBody>
          <a:bodyPr tIns="0" bIns="0" anchor="ctr"/>
          <a:lstStyle>
            <a:lvl1pPr>
              <a:defRPr sz="18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75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675">
                <a:solidFill>
                  <a:srgbClr val="969696"/>
                </a:solidFill>
              </a:defRPr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664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28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5" y="1125542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94" y="1125542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42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521B15B-6DEE-4415-9017-564273113B63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559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2017714"/>
            <a:ext cx="8082321" cy="4531579"/>
          </a:xfrm>
        </p:spPr>
        <p:txBody>
          <a:bodyPr>
            <a:normAutofit/>
          </a:bodyPr>
          <a:lstStyle>
            <a:lvl1pPr marL="192876" indent="-192876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800"/>
            </a:lvl1pPr>
            <a:lvl2pPr marL="417899" indent="-160731">
              <a:buClr>
                <a:srgbClr val="00287D"/>
              </a:buClr>
              <a:buFont typeface="Wingdings" panose="05000000000000000000" pitchFamily="2" charset="2"/>
              <a:buChar char="§"/>
              <a:defRPr sz="2400"/>
            </a:lvl2pPr>
            <a:lvl3pPr marL="800087" indent="-285750">
              <a:buFont typeface="Arial" panose="020B0604020202020204" pitchFamily="34" charset="0"/>
              <a:buChar char="•"/>
              <a:defRPr sz="1600"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2273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5" y="4406909"/>
            <a:ext cx="8091487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5" y="2906713"/>
            <a:ext cx="8091487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69" indent="0">
              <a:buNone/>
              <a:defRPr sz="1013"/>
            </a:lvl2pPr>
            <a:lvl3pPr marL="514337" indent="0">
              <a:buNone/>
              <a:defRPr sz="900"/>
            </a:lvl3pPr>
            <a:lvl4pPr marL="771506" indent="0">
              <a:buNone/>
              <a:defRPr sz="788"/>
            </a:lvl4pPr>
            <a:lvl5pPr marL="1028675" indent="0">
              <a:buNone/>
              <a:defRPr sz="788"/>
            </a:lvl5pPr>
            <a:lvl6pPr marL="1285843" indent="0">
              <a:buNone/>
              <a:defRPr sz="788"/>
            </a:lvl6pPr>
            <a:lvl7pPr marL="1543011" indent="0">
              <a:buNone/>
              <a:defRPr sz="788"/>
            </a:lvl7pPr>
            <a:lvl8pPr marL="1800180" indent="0">
              <a:buNone/>
              <a:defRPr sz="788"/>
            </a:lvl8pPr>
            <a:lvl9pPr marL="2057349" indent="0">
              <a:buNone/>
              <a:defRPr sz="78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133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90" y="2019310"/>
            <a:ext cx="3876944" cy="4110567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10"/>
            <a:ext cx="3876944" cy="4110567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354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5" y="1134541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2019309"/>
            <a:ext cx="3878657" cy="639763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9" y="2915737"/>
            <a:ext cx="3874282" cy="3210435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5" y="2019309"/>
            <a:ext cx="3877957" cy="639763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9" y="2938743"/>
            <a:ext cx="3878113" cy="3191133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287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94" y="2019300"/>
            <a:ext cx="8091487" cy="4106864"/>
          </a:xfrm>
        </p:spPr>
        <p:txBody>
          <a:bodyPr/>
          <a:lstStyle>
            <a:lvl1pPr marL="0" indent="0">
              <a:buNone/>
              <a:defRPr sz="788"/>
            </a:lvl1pPr>
            <a:lvl2pPr marL="257169" indent="0">
              <a:buNone/>
              <a:defRPr sz="675"/>
            </a:lvl2pPr>
            <a:lvl3pPr marL="514337" indent="0">
              <a:buNone/>
              <a:defRPr sz="563"/>
            </a:lvl3pPr>
            <a:lvl4pPr marL="771506" indent="0">
              <a:buNone/>
              <a:defRPr sz="506"/>
            </a:lvl4pPr>
            <a:lvl5pPr marL="1028675" indent="0">
              <a:buNone/>
              <a:defRPr sz="506"/>
            </a:lvl5pPr>
            <a:lvl6pPr marL="1285843" indent="0">
              <a:buNone/>
              <a:defRPr sz="506"/>
            </a:lvl6pPr>
            <a:lvl7pPr marL="1543011" indent="0">
              <a:buNone/>
              <a:defRPr sz="506"/>
            </a:lvl7pPr>
            <a:lvl8pPr marL="1800180" indent="0">
              <a:buNone/>
              <a:defRPr sz="506"/>
            </a:lvl8pPr>
            <a:lvl9pPr marL="2057349" indent="0">
              <a:buNone/>
              <a:defRPr sz="506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72365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669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1134544"/>
            <a:ext cx="8091487" cy="643465"/>
          </a:xfrm>
        </p:spPr>
        <p:txBody>
          <a:bodyPr/>
          <a:lstStyle>
            <a:lvl1pPr algn="l">
              <a:defRPr sz="1125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7" y="2019300"/>
            <a:ext cx="5026025" cy="4106864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788"/>
            </a:lvl1pPr>
            <a:lvl2pPr marL="257169" indent="0">
              <a:buNone/>
              <a:defRPr sz="675"/>
            </a:lvl2pPr>
            <a:lvl3pPr marL="514337" indent="0">
              <a:buNone/>
              <a:defRPr sz="563"/>
            </a:lvl3pPr>
            <a:lvl4pPr marL="771506" indent="0">
              <a:buNone/>
              <a:defRPr sz="506"/>
            </a:lvl4pPr>
            <a:lvl5pPr marL="1028675" indent="0">
              <a:buNone/>
              <a:defRPr sz="506"/>
            </a:lvl5pPr>
            <a:lvl6pPr marL="1285843" indent="0">
              <a:buNone/>
              <a:defRPr sz="506"/>
            </a:lvl6pPr>
            <a:lvl7pPr marL="1543011" indent="0">
              <a:buNone/>
              <a:defRPr sz="506"/>
            </a:lvl7pPr>
            <a:lvl8pPr marL="1800180" indent="0">
              <a:buNone/>
              <a:defRPr sz="506"/>
            </a:lvl8pPr>
            <a:lvl9pPr marL="2057349" indent="0">
              <a:buNone/>
              <a:defRPr sz="506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26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16"/>
            <a:ext cx="5486400" cy="566739"/>
          </a:xfrm>
        </p:spPr>
        <p:txBody>
          <a:bodyPr/>
          <a:lstStyle>
            <a:lvl1pPr algn="l">
              <a:defRPr sz="1125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4"/>
            <a:ext cx="5486400" cy="3874540"/>
          </a:xfrm>
        </p:spPr>
        <p:txBody>
          <a:bodyPr/>
          <a:lstStyle>
            <a:lvl1pPr marL="0" indent="0">
              <a:buNone/>
              <a:defRPr sz="1800"/>
            </a:lvl1pPr>
            <a:lvl2pPr marL="257169" indent="0">
              <a:buNone/>
              <a:defRPr sz="1575"/>
            </a:lvl2pPr>
            <a:lvl3pPr marL="514337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1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55"/>
            <a:ext cx="5486400" cy="475621"/>
          </a:xfrm>
        </p:spPr>
        <p:txBody>
          <a:bodyPr/>
          <a:lstStyle>
            <a:lvl1pPr marL="0" indent="0">
              <a:buNone/>
              <a:defRPr sz="788"/>
            </a:lvl1pPr>
            <a:lvl2pPr marL="257169" indent="0">
              <a:buNone/>
              <a:defRPr sz="675"/>
            </a:lvl2pPr>
            <a:lvl3pPr marL="514337" indent="0">
              <a:buNone/>
              <a:defRPr sz="563"/>
            </a:lvl3pPr>
            <a:lvl4pPr marL="771506" indent="0">
              <a:buNone/>
              <a:defRPr sz="506"/>
            </a:lvl4pPr>
            <a:lvl5pPr marL="1028675" indent="0">
              <a:buNone/>
              <a:defRPr sz="506"/>
            </a:lvl5pPr>
            <a:lvl6pPr marL="1285843" indent="0">
              <a:buNone/>
              <a:defRPr sz="506"/>
            </a:lvl6pPr>
            <a:lvl7pPr marL="1543011" indent="0">
              <a:buNone/>
              <a:defRPr sz="506"/>
            </a:lvl7pPr>
            <a:lvl8pPr marL="1800180" indent="0">
              <a:buNone/>
              <a:defRPr sz="506"/>
            </a:lvl8pPr>
            <a:lvl9pPr marL="2057349" indent="0">
              <a:buNone/>
              <a:defRPr sz="506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062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4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4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75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675">
                <a:solidFill>
                  <a:srgbClr val="969696"/>
                </a:solidFill>
                <a:latin typeface="+mj-lt"/>
              </a:defRPr>
            </a:lvl1pPr>
          </a:lstStyle>
          <a:p>
            <a:fld id="{CA1B2DFA-BB88-41AC-A77C-514047252C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11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5pPr>
      <a:lvl6pPr marL="257169"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6pPr>
      <a:lvl7pPr marL="514337"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7pPr>
      <a:lvl8pPr marL="771506"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8pPr>
      <a:lvl9pPr marL="1028675" algn="l" rtl="0" eaLnBrk="1" fontAlgn="base" hangingPunct="1">
        <a:spcBef>
          <a:spcPct val="0"/>
        </a:spcBef>
        <a:spcAft>
          <a:spcPct val="0"/>
        </a:spcAft>
        <a:defRPr sz="1350" b="1">
          <a:solidFill>
            <a:srgbClr val="00287D"/>
          </a:solidFill>
          <a:latin typeface="Tahoma" pitchFamily="34" charset="0"/>
        </a:defRPr>
      </a:lvl9pPr>
    </p:titleStyle>
    <p:bodyStyle>
      <a:lvl1pPr marL="192876" indent="-192876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417899" indent="-160731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1350">
          <a:solidFill>
            <a:schemeClr val="tx1"/>
          </a:solidFill>
          <a:latin typeface="+mn-lt"/>
        </a:defRPr>
      </a:lvl2pPr>
      <a:lvl3pPr marL="642921" indent="-12858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1350">
          <a:solidFill>
            <a:schemeClr val="tx1"/>
          </a:solidFill>
          <a:latin typeface="+mn-lt"/>
        </a:defRPr>
      </a:lvl3pPr>
      <a:lvl4pPr marL="900090" indent="-128585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1125">
          <a:solidFill>
            <a:schemeClr val="tx1"/>
          </a:solidFill>
          <a:latin typeface="+mn-lt"/>
        </a:defRPr>
      </a:lvl4pPr>
      <a:lvl5pPr marL="1157259" indent="-12858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1414427" indent="-12858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1671596" indent="-12858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1928765" indent="-12858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2185933" indent="-12858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knihy.knihovna.cz/static/files/tablet-ve-skolni-praxi.pdf" TargetMode="External"/><Relationship Id="rId2" Type="http://schemas.openxmlformats.org/officeDocument/2006/relationships/hyperlink" Target="mailto:kovarova@phil.muni.cz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nfzfe8f9N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inglink.com/scene/66464495690789683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quizlet.com/_1krq2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lay.kahoot.it/#/k/6337fada-12e2-4229-abea-37eaa4e2868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Tematicky neomezené výukové aplikace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Pavla Kovářová</a:t>
            </a:r>
          </a:p>
          <a:p>
            <a:endParaRPr lang="cs-CZ" dirty="0" smtClean="0"/>
          </a:p>
          <a:p>
            <a:r>
              <a:rPr lang="cs-CZ" dirty="0" smtClean="0"/>
              <a:t>Laboratoř vzdělávacích technologií</a:t>
            </a:r>
          </a:p>
          <a:p>
            <a:r>
              <a:rPr lang="cs-CZ" dirty="0" smtClean="0"/>
              <a:t>Podzim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5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Příklady činností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Plánování úkolů, kalendář - </a:t>
            </a:r>
            <a:r>
              <a:rPr lang="cs-CZ" dirty="0" err="1" smtClean="0"/>
              <a:t>Remember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Milk</a:t>
            </a:r>
            <a:r>
              <a:rPr lang="cs-CZ" dirty="0" smtClean="0"/>
              <a:t>, Google Kalendář, </a:t>
            </a:r>
            <a:r>
              <a:rPr lang="cs-CZ" dirty="0" err="1" smtClean="0"/>
              <a:t>Toodledo</a:t>
            </a:r>
            <a:endParaRPr lang="cs-CZ" dirty="0" smtClean="0"/>
          </a:p>
          <a:p>
            <a:pPr lvl="0"/>
            <a:r>
              <a:rPr lang="cs-CZ" dirty="0" smtClean="0"/>
              <a:t>Komunikace - </a:t>
            </a:r>
            <a:r>
              <a:rPr lang="cs-CZ" dirty="0" err="1" smtClean="0"/>
              <a:t>Facebook</a:t>
            </a:r>
            <a:r>
              <a:rPr lang="cs-CZ" dirty="0" smtClean="0"/>
              <a:t>, mail, Twitter, </a:t>
            </a:r>
            <a:r>
              <a:rPr lang="cs-CZ" dirty="0" err="1" smtClean="0"/>
              <a:t>Tumblr</a:t>
            </a:r>
            <a:r>
              <a:rPr lang="cs-CZ" dirty="0" smtClean="0"/>
              <a:t> či </a:t>
            </a:r>
            <a:r>
              <a:rPr lang="cs-CZ" dirty="0" err="1" smtClean="0"/>
              <a:t>WordPress</a:t>
            </a:r>
            <a:endParaRPr lang="cs-CZ" dirty="0" smtClean="0"/>
          </a:p>
          <a:p>
            <a:pPr lvl="0"/>
            <a:r>
              <a:rPr lang="cs-CZ" dirty="0" err="1" smtClean="0"/>
              <a:t>Too</a:t>
            </a:r>
            <a:r>
              <a:rPr lang="cs-CZ" dirty="0" smtClean="0"/>
              <a:t> </a:t>
            </a:r>
            <a:r>
              <a:rPr lang="cs-CZ" dirty="0" err="1" smtClean="0"/>
              <a:t>Noisy</a:t>
            </a:r>
            <a:r>
              <a:rPr lang="cs-CZ" dirty="0" smtClean="0"/>
              <a:t> Pro – překročení hluku ve třídě</a:t>
            </a:r>
          </a:p>
          <a:p>
            <a:pPr lvl="0"/>
            <a:r>
              <a:rPr lang="cs-CZ" dirty="0" smtClean="0"/>
              <a:t>(</a:t>
            </a:r>
            <a:r>
              <a:rPr lang="cs-CZ" dirty="0" err="1" smtClean="0"/>
              <a:t>Magniscope</a:t>
            </a:r>
            <a:r>
              <a:rPr lang="cs-CZ" dirty="0" smtClean="0"/>
              <a:t>) – lupa ve foťáku</a:t>
            </a:r>
          </a:p>
          <a:p>
            <a:pPr lvl="0"/>
            <a:r>
              <a:rPr lang="cs-CZ" dirty="0" smtClean="0"/>
              <a:t>QR kódy: (</a:t>
            </a:r>
            <a:r>
              <a:rPr lang="cs-CZ" dirty="0" err="1" smtClean="0"/>
              <a:t>Qrafter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Losování: </a:t>
            </a:r>
            <a:r>
              <a:rPr lang="cs-CZ" dirty="0" err="1" smtClean="0"/>
              <a:t>Decide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Stejně jako u ostatních nutné zvážit, proč využito – nejen „hračka“, ale didaktický nástroj =&gt; např. diskuze nad odpověďmi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158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budete postupovat pro využití aplikace?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 ní chci dělat? </a:t>
            </a:r>
            <a:r>
              <a:rPr lang="cs-CZ" dirty="0" err="1" smtClean="0"/>
              <a:t>Bloom</a:t>
            </a:r>
            <a:r>
              <a:rPr lang="cs-CZ" dirty="0" smtClean="0"/>
              <a:t>, SAMR</a:t>
            </a:r>
          </a:p>
          <a:p>
            <a:r>
              <a:rPr lang="cs-CZ" dirty="0" smtClean="0"/>
              <a:t>Jaká je vhodná aplikace? </a:t>
            </a:r>
            <a:r>
              <a:rPr lang="cs-CZ" smtClean="0"/>
              <a:t>Nalezení aplikace</a:t>
            </a:r>
            <a:endParaRPr lang="cs-CZ" dirty="0" smtClean="0"/>
          </a:p>
          <a:p>
            <a:r>
              <a:rPr lang="cs-CZ" dirty="0" smtClean="0"/>
              <a:t>Hodnocení aplikace – odpovídá?</a:t>
            </a:r>
          </a:p>
          <a:p>
            <a:r>
              <a:rPr lang="cs-CZ" dirty="0" smtClean="0"/>
              <a:t>Naplnění obsahem/vyhledání</a:t>
            </a:r>
          </a:p>
          <a:p>
            <a:r>
              <a:rPr lang="cs-CZ" dirty="0" smtClean="0"/>
              <a:t>Aplikace do výuky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47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kovarova@phil.muni.cz</a:t>
            </a:r>
            <a:endParaRPr lang="cs-CZ" dirty="0" smtClean="0"/>
          </a:p>
          <a:p>
            <a:r>
              <a:rPr lang="cs-CZ" dirty="0" smtClean="0"/>
              <a:t>Další tipy k tématu viz kniha </a:t>
            </a:r>
            <a:r>
              <a:rPr lang="cs-CZ" dirty="0" smtClean="0">
                <a:hlinkClick r:id="rId3"/>
              </a:rPr>
              <a:t>Tablet ve školní praxí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74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Nejdříve… </a:t>
            </a:r>
            <a:r>
              <a:rPr lang="cs-CZ" dirty="0" err="1" smtClean="0"/>
              <a:t>iWatch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Nastavení – primárně v iPhone</a:t>
            </a:r>
          </a:p>
          <a:p>
            <a:r>
              <a:rPr lang="cs-CZ" dirty="0" smtClean="0"/>
              <a:t>Instalace aplikace automaticky při instalaci do iPhone</a:t>
            </a:r>
          </a:p>
          <a:p>
            <a:r>
              <a:rPr lang="cs-CZ" dirty="0" smtClean="0"/>
              <a:t>Hledání aplikace – </a:t>
            </a:r>
            <a:r>
              <a:rPr lang="cs-CZ" dirty="0" err="1" smtClean="0"/>
              <a:t>AppStore</a:t>
            </a:r>
            <a:r>
              <a:rPr lang="cs-CZ" dirty="0" smtClean="0"/>
              <a:t> v aplikaci hodinky</a:t>
            </a:r>
          </a:p>
          <a:p>
            <a:pPr lvl="1"/>
            <a:r>
              <a:rPr lang="cs-CZ" dirty="0"/>
              <a:t>Příklady Android: Google (</a:t>
            </a:r>
            <a:r>
              <a:rPr lang="cs-CZ" dirty="0" err="1"/>
              <a:t>Steps</a:t>
            </a:r>
            <a:r>
              <a:rPr lang="cs-CZ" dirty="0"/>
              <a:t>, </a:t>
            </a:r>
            <a:r>
              <a:rPr lang="cs-CZ" dirty="0" err="1"/>
              <a:t>Heart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…), </a:t>
            </a:r>
            <a:r>
              <a:rPr lang="cs-CZ" dirty="0" err="1"/>
              <a:t>Translate</a:t>
            </a:r>
            <a:r>
              <a:rPr lang="cs-CZ" dirty="0"/>
              <a:t>, LG Pulse, </a:t>
            </a:r>
            <a:r>
              <a:rPr lang="cs-CZ" dirty="0" err="1"/>
              <a:t>Find</a:t>
            </a:r>
            <a:r>
              <a:rPr lang="cs-CZ" dirty="0"/>
              <a:t> my </a:t>
            </a:r>
            <a:r>
              <a:rPr lang="cs-CZ" dirty="0" err="1"/>
              <a:t>phone</a:t>
            </a:r>
            <a:r>
              <a:rPr lang="cs-CZ" dirty="0"/>
              <a:t>, Baterka,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, </a:t>
            </a:r>
            <a:r>
              <a:rPr lang="cs-CZ" dirty="0" err="1"/>
              <a:t>Lifesum</a:t>
            </a:r>
            <a:r>
              <a:rPr lang="cs-CZ" dirty="0"/>
              <a:t>, </a:t>
            </a:r>
            <a:r>
              <a:rPr lang="cs-CZ" dirty="0" err="1"/>
              <a:t>Solitaire</a:t>
            </a:r>
            <a:r>
              <a:rPr lang="cs-CZ" dirty="0"/>
              <a:t>, </a:t>
            </a:r>
            <a:r>
              <a:rPr lang="cs-CZ" dirty="0" err="1"/>
              <a:t>Duolingo</a:t>
            </a:r>
            <a:r>
              <a:rPr lang="cs-CZ" dirty="0"/>
              <a:t>, Map my run, Mapy, </a:t>
            </a:r>
            <a:r>
              <a:rPr lang="cs-CZ" dirty="0" err="1"/>
              <a:t>Math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!, Metronome, </a:t>
            </a:r>
            <a:r>
              <a:rPr lang="cs-CZ" dirty="0" err="1"/>
              <a:t>Multi</a:t>
            </a:r>
            <a:r>
              <a:rPr lang="cs-CZ" dirty="0"/>
              <a:t> </a:t>
            </a:r>
            <a:r>
              <a:rPr lang="cs-CZ" dirty="0" err="1"/>
              <a:t>Calculator</a:t>
            </a:r>
            <a:r>
              <a:rPr lang="cs-CZ" dirty="0"/>
              <a:t>, Stopky, </a:t>
            </a:r>
            <a:r>
              <a:rPr lang="cs-CZ" dirty="0" err="1"/>
              <a:t>Todoist</a:t>
            </a:r>
            <a:r>
              <a:rPr lang="cs-CZ" dirty="0"/>
              <a:t>, Fit, </a:t>
            </a:r>
            <a:r>
              <a:rPr lang="cs-CZ" dirty="0" err="1"/>
              <a:t>Unwin</a:t>
            </a:r>
            <a:r>
              <a:rPr lang="cs-CZ" dirty="0"/>
              <a:t> </a:t>
            </a:r>
            <a:r>
              <a:rPr lang="cs-CZ" dirty="0" err="1"/>
              <a:t>Compass</a:t>
            </a:r>
            <a:r>
              <a:rPr lang="cs-CZ" dirty="0"/>
              <a:t>, </a:t>
            </a:r>
            <a:r>
              <a:rPr lang="cs-CZ" dirty="0" err="1"/>
              <a:t>minube</a:t>
            </a:r>
            <a:r>
              <a:rPr lang="cs-CZ" dirty="0"/>
              <a:t>, </a:t>
            </a:r>
            <a:r>
              <a:rPr lang="cs-CZ" dirty="0" err="1"/>
              <a:t>Bring</a:t>
            </a:r>
            <a:r>
              <a:rPr lang="cs-CZ" dirty="0"/>
              <a:t>, </a:t>
            </a:r>
            <a:r>
              <a:rPr lang="cs-CZ" dirty="0" err="1"/>
              <a:t>Hangouts</a:t>
            </a:r>
            <a:r>
              <a:rPr lang="cs-CZ" dirty="0"/>
              <a:t>, </a:t>
            </a:r>
            <a:r>
              <a:rPr lang="cs-CZ" dirty="0" err="1">
                <a:hlinkClick r:id="rId2"/>
              </a:rPr>
              <a:t>Shazam</a:t>
            </a:r>
            <a:endParaRPr lang="cs-CZ" dirty="0"/>
          </a:p>
          <a:p>
            <a:pPr lvl="1"/>
            <a:r>
              <a:rPr lang="cs-CZ" dirty="0"/>
              <a:t>Příklady </a:t>
            </a:r>
            <a:r>
              <a:rPr lang="cs-CZ" dirty="0" err="1"/>
              <a:t>iOS</a:t>
            </a:r>
            <a:r>
              <a:rPr lang="cs-CZ" dirty="0"/>
              <a:t>: foťák, Aktivita, počasí, mapy, hudba, zprávy, </a:t>
            </a:r>
            <a:r>
              <a:rPr lang="cs-CZ" dirty="0" err="1"/>
              <a:t>Workout</a:t>
            </a:r>
            <a:r>
              <a:rPr lang="cs-CZ" dirty="0"/>
              <a:t>, Stopky, mail, </a:t>
            </a:r>
            <a:r>
              <a:rPr lang="cs-CZ" dirty="0" err="1"/>
              <a:t>Heart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, </a:t>
            </a:r>
            <a:r>
              <a:rPr lang="cs-CZ" dirty="0" err="1">
                <a:hlinkClick r:id="rId2"/>
              </a:rPr>
              <a:t>Shazam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90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Šířka nabídky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Aplikace určené pro:</a:t>
            </a:r>
          </a:p>
          <a:p>
            <a:pPr lvl="1"/>
            <a:r>
              <a:rPr lang="cs-CZ" dirty="0" smtClean="0"/>
              <a:t>Aplikace pro organizaci výuky, např. iTunes U, Google </a:t>
            </a:r>
            <a:r>
              <a:rPr lang="cs-CZ" dirty="0" err="1" smtClean="0"/>
              <a:t>Classroom</a:t>
            </a:r>
            <a:endParaRPr lang="cs-CZ" dirty="0" smtClean="0"/>
          </a:p>
          <a:p>
            <a:pPr lvl="1"/>
            <a:r>
              <a:rPr lang="cs-CZ" dirty="0" smtClean="0"/>
              <a:t>Primárně jiný účel než vzdělávání, např. </a:t>
            </a:r>
            <a:r>
              <a:rPr lang="cs-CZ" dirty="0" err="1" smtClean="0"/>
              <a:t>hidden</a:t>
            </a:r>
            <a:r>
              <a:rPr lang="cs-CZ" dirty="0" smtClean="0"/>
              <a:t> </a:t>
            </a:r>
            <a:r>
              <a:rPr lang="cs-CZ" dirty="0" err="1" smtClean="0"/>
              <a:t>object</a:t>
            </a:r>
            <a:r>
              <a:rPr lang="cs-CZ" dirty="0" smtClean="0"/>
              <a:t> game pro učení slovíček</a:t>
            </a:r>
          </a:p>
          <a:p>
            <a:pPr lvl="1"/>
            <a:r>
              <a:rPr lang="cs-CZ" dirty="0" smtClean="0"/>
              <a:t>Aplikace jako platforma s nutností vytvořit obsah, např. Kahoot! (i </a:t>
            </a:r>
            <a:r>
              <a:rPr lang="cs-CZ" dirty="0" err="1" smtClean="0"/>
              <a:t>cloudová</a:t>
            </a:r>
            <a:r>
              <a:rPr lang="cs-CZ" dirty="0" smtClean="0"/>
              <a:t> úložiště a publikační platformy, např. </a:t>
            </a:r>
            <a:r>
              <a:rPr lang="cs-CZ" dirty="0" err="1" smtClean="0"/>
              <a:t>YouTube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Aplikace s konkrétním obsahem určeným pro výuku tématu</a:t>
            </a:r>
          </a:p>
          <a:p>
            <a:r>
              <a:rPr lang="cs-CZ" dirty="0" smtClean="0"/>
              <a:t>Klíčové plánování + účel aplikace – viz např. </a:t>
            </a:r>
            <a:r>
              <a:rPr lang="en-US" dirty="0" smtClean="0">
                <a:hlinkClick r:id="rId2"/>
              </a:rPr>
              <a:t>Remix </a:t>
            </a:r>
            <a:r>
              <a:rPr lang="en-US" dirty="0">
                <a:hlinkClick r:id="rId2"/>
              </a:rPr>
              <a:t>of "One to World iPads using Bloom's and </a:t>
            </a:r>
            <a:r>
              <a:rPr lang="en-US" dirty="0" smtClean="0">
                <a:hlinkClick r:id="rId2"/>
              </a:rPr>
              <a:t>SAMR</a:t>
            </a:r>
            <a:r>
              <a:rPr lang="en-US" dirty="0" smtClean="0">
                <a:hlinkClick r:id="rId2"/>
              </a:rPr>
              <a:t>"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157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se soubory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Čtení a agregace obsahu - Kindle, </a:t>
            </a:r>
            <a:r>
              <a:rPr lang="cs-CZ" dirty="0" err="1" smtClean="0"/>
              <a:t>Flipboard</a:t>
            </a:r>
            <a:r>
              <a:rPr lang="cs-CZ" dirty="0" smtClean="0"/>
              <a:t>, </a:t>
            </a:r>
            <a:r>
              <a:rPr lang="cs-CZ" dirty="0" err="1" smtClean="0"/>
              <a:t>Feedly</a:t>
            </a:r>
            <a:r>
              <a:rPr lang="cs-CZ" dirty="0" smtClean="0"/>
              <a:t> (</a:t>
            </a:r>
            <a:r>
              <a:rPr lang="cs-CZ" dirty="0" err="1" smtClean="0"/>
              <a:t>iBook</a:t>
            </a:r>
            <a:r>
              <a:rPr lang="cs-CZ" dirty="0" smtClean="0"/>
              <a:t> u Apple), </a:t>
            </a:r>
            <a:r>
              <a:rPr lang="cs-CZ" dirty="0" err="1" smtClean="0"/>
              <a:t>Flexibooks</a:t>
            </a:r>
            <a:endParaRPr lang="cs-CZ" dirty="0" smtClean="0"/>
          </a:p>
          <a:p>
            <a:pPr lvl="0"/>
            <a:r>
              <a:rPr lang="cs-CZ" dirty="0" smtClean="0"/>
              <a:t>Videa: YouTube, </a:t>
            </a:r>
            <a:r>
              <a:rPr lang="cs-CZ" dirty="0" err="1" smtClean="0"/>
              <a:t>Stream</a:t>
            </a:r>
            <a:endParaRPr lang="cs-CZ" dirty="0" smtClean="0"/>
          </a:p>
          <a:p>
            <a:pPr lvl="0"/>
            <a:r>
              <a:rPr lang="cs-CZ" dirty="0" smtClean="0"/>
              <a:t>Skenování: Genius </a:t>
            </a:r>
            <a:r>
              <a:rPr lang="cs-CZ" dirty="0" err="1" smtClean="0"/>
              <a:t>Scan</a:t>
            </a:r>
            <a:r>
              <a:rPr lang="cs-CZ" dirty="0" smtClean="0"/>
              <a:t>, Handy Scanner, </a:t>
            </a:r>
            <a:r>
              <a:rPr lang="cs-CZ" dirty="0" err="1" smtClean="0"/>
              <a:t>CamScanner</a:t>
            </a:r>
            <a:endParaRPr lang="cs-CZ" dirty="0" smtClean="0"/>
          </a:p>
          <a:p>
            <a:r>
              <a:rPr lang="cs-CZ" dirty="0" smtClean="0"/>
              <a:t>Soubory v </a:t>
            </a:r>
            <a:r>
              <a:rPr lang="cs-CZ" dirty="0" err="1" smtClean="0"/>
              <a:t>cloudu</a:t>
            </a:r>
            <a:endParaRPr lang="cs-CZ" dirty="0" smtClean="0"/>
          </a:p>
          <a:p>
            <a:pPr lvl="1"/>
            <a:r>
              <a:rPr lang="cs-CZ" dirty="0" smtClean="0"/>
              <a:t>Přístup: Google </a:t>
            </a:r>
            <a:r>
              <a:rPr lang="cs-CZ" dirty="0"/>
              <a:t>Disk, </a:t>
            </a:r>
            <a:r>
              <a:rPr lang="cs-CZ" dirty="0" err="1"/>
              <a:t>Dropbox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Editace: rodina Google, </a:t>
            </a:r>
            <a:r>
              <a:rPr lang="cs-CZ" dirty="0" err="1" smtClean="0"/>
              <a:t>Evernote</a:t>
            </a:r>
            <a:r>
              <a:rPr lang="cs-CZ" dirty="0" smtClean="0"/>
              <a:t>, </a:t>
            </a:r>
            <a:r>
              <a:rPr lang="cs-CZ" dirty="0" err="1" smtClean="0"/>
              <a:t>Kingsoft</a:t>
            </a:r>
            <a:r>
              <a:rPr lang="cs-CZ" dirty="0" smtClean="0"/>
              <a:t> Office, (</a:t>
            </a:r>
            <a:r>
              <a:rPr lang="cs-CZ" dirty="0" err="1" smtClean="0"/>
              <a:t>Pages</a:t>
            </a:r>
            <a:r>
              <a:rPr lang="cs-CZ" dirty="0" smtClean="0"/>
              <a:t>), (</a:t>
            </a:r>
            <a:r>
              <a:rPr lang="cs-CZ" dirty="0" err="1" smtClean="0"/>
              <a:t>Numbers</a:t>
            </a:r>
            <a:r>
              <a:rPr lang="cs-CZ" dirty="0"/>
              <a:t>)</a:t>
            </a:r>
            <a:r>
              <a:rPr lang="cs-CZ" dirty="0" smtClean="0"/>
              <a:t>, PDF to Word</a:t>
            </a:r>
          </a:p>
          <a:p>
            <a:pPr lvl="1"/>
            <a:r>
              <a:rPr lang="cs-CZ" dirty="0" smtClean="0"/>
              <a:t>Interaktivní soubory: (</a:t>
            </a:r>
            <a:r>
              <a:rPr lang="cs-CZ" dirty="0" err="1" smtClean="0"/>
              <a:t>Keynote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3D modely: 3D </a:t>
            </a:r>
            <a:r>
              <a:rPr lang="cs-CZ" dirty="0" err="1" smtClean="0"/>
              <a:t>Sketch</a:t>
            </a:r>
            <a:r>
              <a:rPr lang="cs-CZ" dirty="0" smtClean="0"/>
              <a:t> Studio</a:t>
            </a:r>
          </a:p>
          <a:p>
            <a:r>
              <a:rPr lang="cs-CZ" dirty="0" smtClean="0"/>
              <a:t>Tvorba knih: (</a:t>
            </a:r>
            <a:r>
              <a:rPr lang="cs-CZ" dirty="0" err="1" smtClean="0"/>
              <a:t>Book</a:t>
            </a:r>
            <a:r>
              <a:rPr lang="cs-CZ" dirty="0" smtClean="0"/>
              <a:t> </a:t>
            </a:r>
            <a:r>
              <a:rPr lang="cs-CZ" dirty="0" err="1" smtClean="0"/>
              <a:t>Creator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74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Práce s videem a fotografováním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Rozpoznání: </a:t>
            </a:r>
            <a:r>
              <a:rPr lang="cs-CZ" dirty="0" err="1"/>
              <a:t>Googles</a:t>
            </a:r>
            <a:endParaRPr lang="cs-CZ" dirty="0" smtClean="0"/>
          </a:p>
          <a:p>
            <a:r>
              <a:rPr lang="cs-CZ" dirty="0" smtClean="0"/>
              <a:t>Úprava</a:t>
            </a:r>
            <a:r>
              <a:rPr lang="cs-CZ" dirty="0"/>
              <a:t>: </a:t>
            </a:r>
            <a:endParaRPr lang="cs-CZ" dirty="0" smtClean="0"/>
          </a:p>
          <a:p>
            <a:pPr lvl="1"/>
            <a:r>
              <a:rPr lang="cs-CZ" dirty="0" err="1" smtClean="0"/>
              <a:t>Photo</a:t>
            </a:r>
            <a:r>
              <a:rPr lang="cs-CZ" dirty="0" smtClean="0"/>
              <a:t> Studio, </a:t>
            </a:r>
            <a:r>
              <a:rPr lang="cs-CZ" dirty="0" err="1"/>
              <a:t>Paper</a:t>
            </a:r>
            <a:r>
              <a:rPr lang="cs-CZ" dirty="0"/>
              <a:t> </a:t>
            </a:r>
            <a:r>
              <a:rPr lang="cs-CZ" dirty="0" err="1" smtClean="0"/>
              <a:t>Camera</a:t>
            </a:r>
            <a:r>
              <a:rPr lang="cs-CZ" dirty="0" smtClean="0"/>
              <a:t>, </a:t>
            </a:r>
            <a:r>
              <a:rPr lang="cs-CZ" dirty="0" err="1" smtClean="0"/>
              <a:t>PicMonkey</a:t>
            </a:r>
            <a:r>
              <a:rPr lang="cs-CZ" dirty="0" smtClean="0"/>
              <a:t>, (</a:t>
            </a:r>
            <a:r>
              <a:rPr lang="cs-CZ" dirty="0" err="1" smtClean="0"/>
              <a:t>Pixelmator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(</a:t>
            </a:r>
            <a:r>
              <a:rPr lang="cs-CZ" dirty="0" err="1" smtClean="0"/>
              <a:t>GarageBand</a:t>
            </a:r>
            <a:r>
              <a:rPr lang="cs-CZ" dirty="0"/>
              <a:t>)</a:t>
            </a:r>
            <a:endParaRPr lang="cs-CZ" dirty="0" smtClean="0"/>
          </a:p>
          <a:p>
            <a:pPr lvl="1"/>
            <a:r>
              <a:rPr lang="cs-CZ" dirty="0" err="1" smtClean="0"/>
              <a:t>Magisto</a:t>
            </a:r>
            <a:r>
              <a:rPr lang="cs-CZ" dirty="0" smtClean="0"/>
              <a:t>, </a:t>
            </a:r>
            <a:r>
              <a:rPr lang="cs-CZ" dirty="0"/>
              <a:t>Stop </a:t>
            </a:r>
            <a:r>
              <a:rPr lang="cs-CZ" dirty="0" err="1"/>
              <a:t>Motion</a:t>
            </a:r>
            <a:r>
              <a:rPr lang="cs-CZ" dirty="0"/>
              <a:t> </a:t>
            </a:r>
            <a:r>
              <a:rPr lang="cs-CZ" dirty="0" smtClean="0"/>
              <a:t>Studio, (</a:t>
            </a:r>
            <a:r>
              <a:rPr lang="cs-CZ" dirty="0" err="1"/>
              <a:t>iMovie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Lektorovaná </a:t>
            </a:r>
            <a:r>
              <a:rPr lang="cs-CZ" dirty="0" smtClean="0"/>
              <a:t>videa: </a:t>
            </a:r>
            <a:r>
              <a:rPr lang="cs-CZ" dirty="0" err="1"/>
              <a:t>Explain</a:t>
            </a:r>
            <a:r>
              <a:rPr lang="cs-CZ" dirty="0"/>
              <a:t> </a:t>
            </a:r>
            <a:r>
              <a:rPr lang="cs-CZ" dirty="0" err="1"/>
              <a:t>Everything</a:t>
            </a:r>
            <a:r>
              <a:rPr lang="cs-CZ" dirty="0"/>
              <a:t>, </a:t>
            </a:r>
            <a:r>
              <a:rPr lang="cs-CZ" dirty="0" err="1" smtClean="0"/>
              <a:t>Draw</a:t>
            </a:r>
            <a:r>
              <a:rPr lang="cs-CZ" dirty="0" smtClean="0"/>
              <a:t>-and-Show</a:t>
            </a:r>
            <a:r>
              <a:rPr lang="cs-CZ" dirty="0"/>
              <a:t>, </a:t>
            </a:r>
            <a:r>
              <a:rPr lang="cs-CZ" dirty="0" err="1"/>
              <a:t>ShowMe</a:t>
            </a:r>
            <a:r>
              <a:rPr lang="cs-CZ" dirty="0"/>
              <a:t>, Green </a:t>
            </a:r>
            <a:r>
              <a:rPr lang="cs-CZ" dirty="0" err="1"/>
              <a:t>Screen</a:t>
            </a:r>
            <a:r>
              <a:rPr lang="cs-CZ" dirty="0"/>
              <a:t>, </a:t>
            </a:r>
            <a:r>
              <a:rPr lang="cs-CZ" dirty="0" smtClean="0"/>
              <a:t>(</a:t>
            </a:r>
            <a:r>
              <a:rPr lang="cs-CZ" dirty="0" err="1" smtClean="0"/>
              <a:t>Puppet</a:t>
            </a:r>
            <a:r>
              <a:rPr lang="cs-CZ" dirty="0" smtClean="0"/>
              <a:t> </a:t>
            </a:r>
            <a:r>
              <a:rPr lang="cs-CZ" dirty="0" err="1" smtClean="0"/>
              <a:t>Pals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Sdílení: </a:t>
            </a:r>
            <a:r>
              <a:rPr lang="cs-CZ" dirty="0" err="1"/>
              <a:t>Instagram</a:t>
            </a:r>
            <a:r>
              <a:rPr lang="cs-CZ" dirty="0"/>
              <a:t>, Google+, </a:t>
            </a:r>
            <a:r>
              <a:rPr lang="cs-CZ" dirty="0" err="1"/>
              <a:t>Pinterest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57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Storytelling</a:t>
            </a:r>
            <a:r>
              <a:rPr lang="cs-CZ" dirty="0"/>
              <a:t> (např. </a:t>
            </a:r>
            <a:r>
              <a:rPr lang="cs-CZ" dirty="0" err="1"/>
              <a:t>komix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Little</a:t>
            </a:r>
            <a:r>
              <a:rPr lang="cs-CZ" dirty="0" smtClean="0"/>
              <a:t> </a:t>
            </a:r>
            <a:r>
              <a:rPr lang="cs-CZ" dirty="0" smtClean="0"/>
              <a:t>Bird </a:t>
            </a:r>
            <a:r>
              <a:rPr lang="cs-CZ" dirty="0" err="1" smtClean="0"/>
              <a:t>Tales</a:t>
            </a:r>
            <a:r>
              <a:rPr lang="cs-CZ" dirty="0" smtClean="0"/>
              <a:t> – obrázky lze i kreslit nebo nahrát, lze doplnit komentářem a stáhnout MP4</a:t>
            </a:r>
          </a:p>
          <a:p>
            <a:r>
              <a:rPr lang="cs-CZ" dirty="0" smtClean="0"/>
              <a:t>Comics </a:t>
            </a:r>
            <a:r>
              <a:rPr lang="cs-CZ" dirty="0" err="1" smtClean="0"/>
              <a:t>Creator</a:t>
            </a:r>
            <a:endParaRPr lang="cs-CZ" dirty="0" smtClean="0"/>
          </a:p>
          <a:p>
            <a:r>
              <a:rPr lang="cs-CZ" dirty="0" err="1" smtClean="0"/>
              <a:t>StoryMaker</a:t>
            </a:r>
            <a:endParaRPr lang="cs-CZ" dirty="0"/>
          </a:p>
          <a:p>
            <a:r>
              <a:rPr lang="cs-CZ" dirty="0" err="1" smtClean="0"/>
              <a:t>Animator</a:t>
            </a:r>
            <a:endParaRPr lang="cs-CZ" dirty="0" smtClean="0"/>
          </a:p>
          <a:p>
            <a:r>
              <a:rPr lang="cs-CZ" dirty="0" err="1" smtClean="0"/>
              <a:t>Toontastic</a:t>
            </a:r>
            <a:endParaRPr lang="cs-CZ" dirty="0" smtClean="0"/>
          </a:p>
          <a:p>
            <a:r>
              <a:rPr lang="cs-CZ" dirty="0"/>
              <a:t>(MakeBeliefsComix)</a:t>
            </a:r>
          </a:p>
          <a:p>
            <a:r>
              <a:rPr lang="cs-CZ" dirty="0"/>
              <a:t>(</a:t>
            </a:r>
            <a:r>
              <a:rPr lang="cs-CZ" dirty="0" err="1"/>
              <a:t>Halftone</a:t>
            </a:r>
            <a:r>
              <a:rPr lang="cs-CZ" dirty="0"/>
              <a:t>)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Sock</a:t>
            </a:r>
            <a:r>
              <a:rPr lang="cs-CZ" dirty="0" smtClean="0"/>
              <a:t> </a:t>
            </a:r>
            <a:r>
              <a:rPr lang="cs-CZ" dirty="0" err="1" smtClean="0"/>
              <a:t>Puppets</a:t>
            </a:r>
            <a:r>
              <a:rPr lang="cs-CZ" dirty="0" smtClean="0"/>
              <a:t>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540" y="5029489"/>
            <a:ext cx="5107459" cy="182851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540" y="3200977"/>
            <a:ext cx="5107460" cy="182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606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Memorování – kartičky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Obvykle prohlížení, spojování, kvízy</a:t>
            </a:r>
          </a:p>
          <a:p>
            <a:r>
              <a:rPr lang="cs-CZ" dirty="0" smtClean="0"/>
              <a:t>Vhodný </a:t>
            </a:r>
            <a:r>
              <a:rPr lang="cs-CZ" dirty="0"/>
              <a:t>soutěžní aspekt</a:t>
            </a:r>
            <a:endParaRPr lang="cs-CZ" dirty="0" smtClean="0"/>
          </a:p>
          <a:p>
            <a:pPr lvl="1"/>
            <a:r>
              <a:rPr lang="cs-CZ" dirty="0" smtClean="0"/>
              <a:t>Flashcards [::]</a:t>
            </a:r>
          </a:p>
          <a:p>
            <a:pPr lvl="1"/>
            <a:r>
              <a:rPr lang="cs-CZ" dirty="0" smtClean="0"/>
              <a:t>Flashcards </a:t>
            </a:r>
            <a:r>
              <a:rPr lang="cs-CZ" dirty="0" err="1" smtClean="0"/>
              <a:t>Deluxe</a:t>
            </a:r>
            <a:endParaRPr lang="cs-CZ" dirty="0" smtClean="0"/>
          </a:p>
          <a:p>
            <a:pPr lvl="1"/>
            <a:r>
              <a:rPr lang="cs-CZ" dirty="0" err="1"/>
              <a:t>Quizlet</a:t>
            </a:r>
            <a:r>
              <a:rPr lang="cs-CZ" dirty="0"/>
              <a:t> – </a:t>
            </a:r>
            <a:r>
              <a:rPr lang="cs-CZ" dirty="0">
                <a:hlinkClick r:id="rId2"/>
              </a:rPr>
              <a:t>zkusíme</a:t>
            </a:r>
            <a:r>
              <a:rPr lang="cs-CZ" dirty="0"/>
              <a:t>? </a:t>
            </a:r>
          </a:p>
          <a:p>
            <a:pPr lvl="1"/>
            <a:r>
              <a:rPr lang="cs-CZ" dirty="0"/>
              <a:t>StudyBlue</a:t>
            </a:r>
          </a:p>
          <a:p>
            <a:pPr lvl="1"/>
            <a:r>
              <a:rPr lang="cs-CZ" dirty="0" err="1"/>
              <a:t>AnkiDroid</a:t>
            </a:r>
            <a:r>
              <a:rPr lang="cs-CZ" dirty="0"/>
              <a:t> kartičky</a:t>
            </a:r>
          </a:p>
          <a:p>
            <a:pPr lvl="1"/>
            <a:r>
              <a:rPr lang="cs-CZ" dirty="0"/>
              <a:t>Výukové kartičky</a:t>
            </a:r>
          </a:p>
          <a:p>
            <a:pPr lvl="1"/>
            <a:r>
              <a:rPr lang="cs-CZ" dirty="0" smtClean="0"/>
              <a:t>(</a:t>
            </a:r>
            <a:r>
              <a:rPr lang="cs-CZ" dirty="0" err="1" smtClean="0"/>
              <a:t>Bitsboard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832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Kvízy a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Interakce </a:t>
            </a:r>
            <a:r>
              <a:rPr lang="cs-CZ" dirty="0"/>
              <a:t>mezi lektorem a studenty, automatické zpracování v reálném čase + záznamy (např. ověření pochopení látky, ale i evokace nebo analýza potřeb)</a:t>
            </a:r>
          </a:p>
          <a:p>
            <a:pPr lvl="1"/>
            <a:r>
              <a:rPr lang="cs-CZ" dirty="0"/>
              <a:t>Socrative</a:t>
            </a:r>
          </a:p>
          <a:p>
            <a:pPr lvl="1"/>
            <a:r>
              <a:rPr lang="cs-CZ" dirty="0"/>
              <a:t>Kahoot – </a:t>
            </a:r>
            <a:r>
              <a:rPr lang="cs-CZ" dirty="0">
                <a:hlinkClick r:id="rId2"/>
              </a:rPr>
              <a:t>zkusíme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Quizzer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endParaRPr lang="cs-CZ" dirty="0" smtClean="0"/>
          </a:p>
          <a:p>
            <a:pPr lvl="1"/>
            <a:r>
              <a:rPr lang="cs-CZ" dirty="0" smtClean="0"/>
              <a:t>Základka</a:t>
            </a:r>
          </a:p>
          <a:p>
            <a:pPr lvl="1"/>
            <a:r>
              <a:rPr lang="cs-CZ" dirty="0" smtClean="0"/>
              <a:t>Mozkovna</a:t>
            </a:r>
            <a:endParaRPr lang="cs-CZ" dirty="0"/>
          </a:p>
          <a:p>
            <a:pPr lvl="1"/>
            <a:r>
              <a:rPr lang="cs-CZ" dirty="0" err="1"/>
              <a:t>Photo</a:t>
            </a:r>
            <a:r>
              <a:rPr lang="cs-CZ" dirty="0"/>
              <a:t> </a:t>
            </a:r>
            <a:r>
              <a:rPr lang="cs-CZ" dirty="0" err="1" smtClean="0"/>
              <a:t>Quiz</a:t>
            </a:r>
            <a:r>
              <a:rPr lang="cs-CZ" dirty="0" smtClean="0"/>
              <a:t>, </a:t>
            </a:r>
            <a:r>
              <a:rPr lang="cs-CZ" dirty="0" err="1" smtClean="0"/>
              <a:t>PixWord</a:t>
            </a:r>
            <a:endParaRPr lang="cs-CZ" dirty="0"/>
          </a:p>
          <a:p>
            <a:pPr lvl="1"/>
            <a:r>
              <a:rPr lang="cs-CZ" dirty="0" smtClean="0"/>
              <a:t>(</a:t>
            </a:r>
            <a:r>
              <a:rPr lang="cs-CZ" dirty="0" err="1" smtClean="0"/>
              <a:t>StickAround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1273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</a:t>
            </a:r>
            <a:r>
              <a:rPr lang="cs-CZ" dirty="0"/>
              <a:t>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Myšlenkové mapy</a:t>
            </a:r>
          </a:p>
          <a:p>
            <a:pPr lvl="1"/>
            <a:r>
              <a:rPr lang="cs-CZ" dirty="0" err="1" smtClean="0"/>
              <a:t>Coogle</a:t>
            </a:r>
            <a:endParaRPr lang="cs-CZ" dirty="0" smtClean="0"/>
          </a:p>
          <a:p>
            <a:pPr lvl="1"/>
            <a:r>
              <a:rPr lang="cs-CZ" dirty="0" err="1" smtClean="0"/>
              <a:t>FreeMind</a:t>
            </a:r>
            <a:endParaRPr lang="cs-CZ" dirty="0" smtClean="0"/>
          </a:p>
          <a:p>
            <a:pPr lvl="1"/>
            <a:r>
              <a:rPr lang="cs-CZ" dirty="0" smtClean="0"/>
              <a:t>MindMeister</a:t>
            </a:r>
          </a:p>
          <a:p>
            <a:pPr lvl="1"/>
            <a:r>
              <a:rPr lang="cs-CZ" dirty="0" err="1"/>
              <a:t>iMindMap</a:t>
            </a:r>
            <a:endParaRPr lang="cs-CZ" dirty="0"/>
          </a:p>
          <a:p>
            <a:pPr lvl="1"/>
            <a:r>
              <a:rPr lang="cs-CZ" dirty="0" err="1"/>
              <a:t>Mindly</a:t>
            </a:r>
            <a:endParaRPr lang="cs-CZ" dirty="0"/>
          </a:p>
          <a:p>
            <a:pPr lvl="1"/>
            <a:r>
              <a:rPr lang="cs-CZ" dirty="0" smtClean="0"/>
              <a:t>(</a:t>
            </a:r>
            <a:r>
              <a:rPr lang="cs-CZ" dirty="0" err="1" smtClean="0"/>
              <a:t>Popplet</a:t>
            </a:r>
            <a:r>
              <a:rPr lang="cs-CZ" dirty="0" smtClean="0"/>
              <a:t>)</a:t>
            </a:r>
          </a:p>
          <a:p>
            <a:r>
              <a:rPr lang="cs-CZ" dirty="0" smtClean="0"/>
              <a:t>Mraky slov</a:t>
            </a:r>
          </a:p>
          <a:p>
            <a:pPr lvl="1"/>
            <a:r>
              <a:rPr lang="cs-CZ" dirty="0"/>
              <a:t>Word </a:t>
            </a:r>
            <a:r>
              <a:rPr lang="cs-CZ" dirty="0" err="1"/>
              <a:t>Cloud</a:t>
            </a:r>
            <a:endParaRPr lang="cs-CZ" dirty="0"/>
          </a:p>
          <a:p>
            <a:pPr lvl="1"/>
            <a:r>
              <a:rPr lang="cs-CZ" dirty="0" smtClean="0"/>
              <a:t>(</a:t>
            </a:r>
            <a:r>
              <a:rPr lang="cs-CZ" dirty="0" err="1" smtClean="0"/>
              <a:t>Cloudart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7305771"/>
      </p:ext>
    </p:extLst>
  </p:cSld>
  <p:clrMapOvr>
    <a:masterClrMapping/>
  </p:clrMapOvr>
</p:sld>
</file>

<file path=ppt/theme/theme1.xml><?xml version="1.0" encoding="utf-8"?>
<a:theme xmlns:a="http://schemas.openxmlformats.org/drawingml/2006/main" name="MUN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" id="{611278DF-0FD2-49C9-B74F-056C76AD29BF}" vid="{6E09C780-E855-422F-B658-5E102979B4A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</Template>
  <TotalTime>576</TotalTime>
  <Words>594</Words>
  <Application>Microsoft Office PowerPoint</Application>
  <PresentationFormat>Předvádění na obrazovce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MUNI</vt:lpstr>
      <vt:lpstr>Tematicky neomezené výukové aplikace</vt:lpstr>
      <vt:lpstr>Nejdříve… iWatch</vt:lpstr>
      <vt:lpstr>Šířka nabídky</vt:lpstr>
      <vt:lpstr>Práce se soubory</vt:lpstr>
      <vt:lpstr>Práce s videem a fotografováním </vt:lpstr>
      <vt:lpstr>Storytelling (např. komix)</vt:lpstr>
      <vt:lpstr>Memorování – kartičky</vt:lpstr>
      <vt:lpstr>Kvízy a testy</vt:lpstr>
      <vt:lpstr>Organizace informací</vt:lpstr>
      <vt:lpstr>Příklady činností</vt:lpstr>
      <vt:lpstr>Jak budete postupovat pro využití aplikace?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Vyhledávání a hodnocení výukových aplikací</dc:title>
  <dc:creator>Pavla Kovářová</dc:creator>
  <cp:lastModifiedBy>PC</cp:lastModifiedBy>
  <cp:revision>65</cp:revision>
  <dcterms:created xsi:type="dcterms:W3CDTF">2016-11-01T09:28:24Z</dcterms:created>
  <dcterms:modified xsi:type="dcterms:W3CDTF">2017-10-30T16:13:50Z</dcterms:modified>
</cp:coreProperties>
</file>