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</p:sldIdLst>
  <p:sldSz cx="12192000" cy="6858000"/>
  <p:notesSz cx="6858000" cy="9144000"/>
  <p:custDataLst>
    <p:tags r:id="rId15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" y="2194560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915938"/>
            <a:ext cx="11506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08FFF0A-FEE3-49BD-AD83-F985C8A9129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E1070AE-F4F1-4007-B198-457F31DE2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027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FF0A-FEE3-49BD-AD83-F985C8A9129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70AE-F4F1-4007-B198-457F31DE2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929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808FFF0A-FEE3-49BD-AD83-F985C8A9129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EE1070AE-F4F1-4007-B198-457F31DE2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091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FF0A-FEE3-49BD-AD83-F985C8A9129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70AE-F4F1-4007-B198-457F31DE2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709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94560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1827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08FFF0A-FEE3-49BD-AD83-F985C8A9129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E1070AE-F4F1-4007-B198-457F31DE2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037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FF0A-FEE3-49BD-AD83-F985C8A9129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70AE-F4F1-4007-B198-457F31DE2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190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FF0A-FEE3-49BD-AD83-F985C8A9129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70AE-F4F1-4007-B198-457F31DE2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9347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FF0A-FEE3-49BD-AD83-F985C8A9129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70AE-F4F1-4007-B198-457F31DE2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33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FF0A-FEE3-49BD-AD83-F985C8A9129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70AE-F4F1-4007-B198-457F31DE2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388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FF0A-FEE3-49BD-AD83-F985C8A9129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70AE-F4F1-4007-B198-457F31DE2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160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FF0A-FEE3-49BD-AD83-F985C8A9129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70AE-F4F1-4007-B198-457F31DE2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93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808FFF0A-FEE3-49BD-AD83-F985C8A9129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EE1070AE-F4F1-4007-B198-457F31DE2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6025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Organizační pokyny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VIKBM50 a VIKBM51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87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ukončení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04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semestr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Složení testu</a:t>
            </a:r>
          </a:p>
          <a:p>
            <a:r>
              <a:rPr lang="cs-CZ" dirty="0" smtClean="0"/>
              <a:t>Vypracování projektu závěrečné práce – vychází z některého probíraného tématu.</a:t>
            </a:r>
          </a:p>
          <a:p>
            <a:r>
              <a:rPr lang="cs-CZ" dirty="0" smtClean="0"/>
              <a:t>Docházka</a:t>
            </a:r>
          </a:p>
        </p:txBody>
      </p:sp>
    </p:spTree>
    <p:extLst>
      <p:ext uri="{BB962C8B-B14F-4D97-AF65-F5344CB8AC3E}">
        <p14:creationId xmlns:p14="http://schemas.microsoft.com/office/powerpoint/2010/main" val="225667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</a:t>
            </a:r>
            <a:r>
              <a:rPr lang="cs-CZ" dirty="0"/>
              <a:t>semestr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Vypracování závěrečné práce:</a:t>
            </a:r>
          </a:p>
          <a:p>
            <a:pPr lvl="1"/>
            <a:r>
              <a:rPr lang="cs-CZ" dirty="0" smtClean="0"/>
              <a:t>Minimálně 30 000 znaků včetně mezer</a:t>
            </a:r>
          </a:p>
          <a:p>
            <a:pPr lvl="1"/>
            <a:r>
              <a:rPr lang="cs-CZ" dirty="0" smtClean="0"/>
              <a:t>Měla by obsahovat výzkum nebo s výzkumnými daty nějak pracovat</a:t>
            </a:r>
          </a:p>
          <a:p>
            <a:pPr lvl="1"/>
            <a:r>
              <a:rPr lang="cs-CZ" dirty="0" smtClean="0"/>
              <a:t>S literaturou se pracuje podle normy ČSN – ISO 690</a:t>
            </a:r>
          </a:p>
          <a:p>
            <a:pPr lvl="1"/>
            <a:r>
              <a:rPr lang="cs-CZ" dirty="0" smtClean="0"/>
              <a:t>Je třeba využívat i zahraničních zdrojů</a:t>
            </a:r>
          </a:p>
          <a:p>
            <a:r>
              <a:rPr lang="cs-CZ" dirty="0" smtClean="0"/>
              <a:t>Obhajoba práce a rozprava nad ní. Zkouška probíhá komisionálně.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57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Otázky, připomínky, náměty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23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Kdo, kdy, jak, proč,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Studenti </a:t>
            </a:r>
            <a:r>
              <a:rPr lang="cs-CZ" dirty="0" err="1" smtClean="0"/>
              <a:t>KISKu</a:t>
            </a:r>
            <a:endParaRPr lang="cs-CZ" dirty="0" smtClean="0"/>
          </a:p>
          <a:p>
            <a:r>
              <a:rPr lang="cs-CZ" dirty="0" smtClean="0"/>
              <a:t>Učitelé ze středních a základních škol</a:t>
            </a:r>
          </a:p>
          <a:p>
            <a:r>
              <a:rPr lang="cs-CZ" dirty="0" smtClean="0"/>
              <a:t>Zaměstnanci </a:t>
            </a:r>
            <a:r>
              <a:rPr lang="cs-CZ" dirty="0" err="1" smtClean="0"/>
              <a:t>KISKu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Dva semestry – Metodik ICT a Koordinátor ICT</a:t>
            </a:r>
          </a:p>
          <a:p>
            <a:r>
              <a:rPr lang="cs-CZ" dirty="0" smtClean="0"/>
              <a:t>Referenční rámec daný MŠMT</a:t>
            </a:r>
          </a:p>
          <a:p>
            <a:r>
              <a:rPr lang="cs-CZ" dirty="0" smtClean="0"/>
              <a:t>Kombinace e-</a:t>
            </a:r>
            <a:r>
              <a:rPr lang="cs-CZ" dirty="0" err="1" smtClean="0"/>
              <a:t>learningu</a:t>
            </a:r>
            <a:r>
              <a:rPr lang="cs-CZ" dirty="0" smtClean="0"/>
              <a:t>  praktických setkání</a:t>
            </a:r>
          </a:p>
          <a:p>
            <a:r>
              <a:rPr lang="cs-CZ" dirty="0" smtClean="0"/>
              <a:t>Specifická témata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822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Presenční setkání – metodik ICT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28. 2. ICT plán školy, kutikulární dokumenty</a:t>
            </a:r>
          </a:p>
          <a:p>
            <a:r>
              <a:rPr lang="cs-CZ" dirty="0" smtClean="0"/>
              <a:t>14. 3. Učitel 21, Škola21, Moderní technologie I.</a:t>
            </a:r>
          </a:p>
          <a:p>
            <a:r>
              <a:rPr lang="cs-CZ" dirty="0" smtClean="0"/>
              <a:t>28. 3. Moderní technologie II., Nástroje pro projektové řízení</a:t>
            </a:r>
          </a:p>
          <a:p>
            <a:r>
              <a:rPr lang="cs-CZ" b="1" dirty="0" smtClean="0"/>
              <a:t>11. 4. Hygiena práce s ICT,  zdravotní problémy. ICT a volný čas</a:t>
            </a:r>
          </a:p>
          <a:p>
            <a:r>
              <a:rPr lang="cs-CZ" dirty="0" smtClean="0"/>
              <a:t>25. 4. Distanční vzdělávání, </a:t>
            </a:r>
            <a:r>
              <a:rPr lang="cs-CZ" dirty="0" err="1" smtClean="0"/>
              <a:t>webináře</a:t>
            </a:r>
            <a:endParaRPr lang="cs-CZ" dirty="0"/>
          </a:p>
          <a:p>
            <a:r>
              <a:rPr lang="cs-CZ" b="1" dirty="0" smtClean="0"/>
              <a:t>16. 5. Počítačové sítě</a:t>
            </a:r>
          </a:p>
          <a:p>
            <a:endParaRPr lang="cs-CZ" b="1" dirty="0"/>
          </a:p>
          <a:p>
            <a:r>
              <a:rPr lang="cs-CZ" dirty="0" smtClean="0"/>
              <a:t>Povinná je 50% účast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117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e-</a:t>
            </a:r>
            <a:r>
              <a:rPr lang="cs-CZ" dirty="0" err="1" smtClean="0"/>
              <a:t>learningu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Pedagogika</a:t>
            </a:r>
          </a:p>
          <a:p>
            <a:r>
              <a:rPr lang="cs-CZ" dirty="0" smtClean="0"/>
              <a:t>ICT plán</a:t>
            </a:r>
          </a:p>
          <a:p>
            <a:r>
              <a:rPr lang="cs-CZ" dirty="0" smtClean="0"/>
              <a:t>Informační systémy</a:t>
            </a:r>
          </a:p>
          <a:p>
            <a:r>
              <a:rPr lang="cs-CZ" dirty="0" smtClean="0"/>
              <a:t>Projekty</a:t>
            </a:r>
          </a:p>
          <a:p>
            <a:r>
              <a:rPr lang="cs-CZ" dirty="0" smtClean="0"/>
              <a:t>Moderní technologie</a:t>
            </a:r>
          </a:p>
          <a:p>
            <a:r>
              <a:rPr lang="cs-CZ" dirty="0" smtClean="0"/>
              <a:t>Hygiena a ergonomie</a:t>
            </a:r>
          </a:p>
          <a:p>
            <a:r>
              <a:rPr lang="cs-CZ" dirty="0" smtClean="0"/>
              <a:t>Bezpečnost</a:t>
            </a:r>
          </a:p>
          <a:p>
            <a:r>
              <a:rPr lang="cs-CZ" dirty="0" smtClean="0"/>
              <a:t>Zdroje informací, digitální knihovny</a:t>
            </a:r>
          </a:p>
          <a:p>
            <a:r>
              <a:rPr lang="cs-CZ" dirty="0" smtClean="0"/>
              <a:t>Digitální kurátorství</a:t>
            </a:r>
          </a:p>
          <a:p>
            <a:r>
              <a:rPr lang="cs-CZ" dirty="0" smtClean="0"/>
              <a:t>Volný čas a ICT</a:t>
            </a:r>
          </a:p>
          <a:p>
            <a:r>
              <a:rPr lang="cs-CZ" dirty="0" smtClean="0"/>
              <a:t>Webináře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075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kompetenční vymezení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05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§9 vyhlášky č.317/2005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Minimálně 250 hodin studia</a:t>
            </a:r>
          </a:p>
          <a:p>
            <a:r>
              <a:rPr lang="cs-CZ" dirty="0" smtClean="0"/>
              <a:t>Specializační studium</a:t>
            </a:r>
          </a:p>
          <a:p>
            <a:r>
              <a:rPr lang="cs-CZ" dirty="0" smtClean="0"/>
              <a:t>Koordinátora není možné zaměňovat se správcem sítě</a:t>
            </a:r>
          </a:p>
          <a:p>
            <a:r>
              <a:rPr lang="cs-CZ" dirty="0" smtClean="0"/>
              <a:t>Dle MŠMT má být studium praktické</a:t>
            </a:r>
          </a:p>
          <a:p>
            <a:r>
              <a:rPr lang="cs-CZ" dirty="0" smtClean="0"/>
              <a:t>Znalost technologií je nezbytná, ale není jedinou kompetencí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097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Kompetence k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role, výhody a meze využití ICT v edukačním procesu, moderní didaktické metody </a:t>
            </a:r>
            <a:r>
              <a:rPr lang="cs-CZ" dirty="0" smtClean="0"/>
              <a:t>(Používá v praxi moderní didaktické metody, používá moderní techniku pro podporu výuky, zvládá </a:t>
            </a:r>
            <a:r>
              <a:rPr lang="cs-CZ" dirty="0" err="1" smtClean="0"/>
              <a:t>elearningové</a:t>
            </a:r>
            <a:r>
              <a:rPr lang="cs-CZ" dirty="0" smtClean="0"/>
              <a:t> systémy – LMS.) </a:t>
            </a:r>
          </a:p>
          <a:p>
            <a:r>
              <a:rPr lang="cs-CZ" b="1" dirty="0" smtClean="0"/>
              <a:t>využití počítače ve vzdělávacím procesu </a:t>
            </a:r>
            <a:r>
              <a:rPr lang="cs-CZ" dirty="0" smtClean="0"/>
              <a:t>(nad rámec vlastní odbornosti účastníka) (Radí kolegům ve využití ICT v „jejich“ předmětu, sleduje novinky ve všech oborech, předmětech.) </a:t>
            </a:r>
          </a:p>
          <a:p>
            <a:r>
              <a:rPr lang="cs-CZ" b="1" dirty="0" smtClean="0"/>
              <a:t>organizace vedení školních žákovských a studentských projektů </a:t>
            </a:r>
            <a:r>
              <a:rPr lang="cs-CZ" dirty="0" smtClean="0"/>
              <a:t>(Pomáhá kolegům organizovat školní žákovské projekty po stránce využití ICT, poskytuje jim IT podporu.) </a:t>
            </a:r>
          </a:p>
          <a:p>
            <a:r>
              <a:rPr lang="cs-CZ" b="1" dirty="0" smtClean="0"/>
              <a:t>vyhledávání a hodnocení výukových a informačních zdrojů na internetu </a:t>
            </a:r>
            <a:r>
              <a:rPr lang="cs-CZ" dirty="0" smtClean="0"/>
              <a:t>(Sleduje novinky v oblasti výukového software, informačních zdrojů a vybírá vhodné produkty pro splnění ŠVP nebo obdobného plánu.) </a:t>
            </a:r>
          </a:p>
          <a:p>
            <a:r>
              <a:rPr lang="cs-CZ" b="1" dirty="0" smtClean="0"/>
              <a:t>užití metod distančního a kombinovaného vzdělávání podporovaného ICT</a:t>
            </a:r>
            <a:r>
              <a:rPr lang="cs-CZ" dirty="0" smtClean="0"/>
              <a:t> (Propaguje používání LMS pro podporu distančního a kombinovaného studia, koordinuje a metodicky pomáhá využívání LMS při podpoře běžné výuky, „</a:t>
            </a:r>
            <a:r>
              <a:rPr lang="cs-CZ" dirty="0" err="1" smtClean="0"/>
              <a:t>blended</a:t>
            </a:r>
            <a:r>
              <a:rPr lang="cs-CZ" dirty="0" smtClean="0"/>
              <a:t> </a:t>
            </a:r>
            <a:r>
              <a:rPr lang="cs-CZ" dirty="0" err="1" smtClean="0"/>
              <a:t>learningu</a:t>
            </a:r>
            <a:r>
              <a:rPr lang="cs-CZ" dirty="0" smtClean="0"/>
              <a:t>“. 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96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Kompetence k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zpracování a realizace ICT plánu školy </a:t>
            </a:r>
            <a:r>
              <a:rPr lang="cs-CZ" dirty="0" smtClean="0"/>
              <a:t>(Ve spolupráci s ředitelem školy připravuje ICT plán, odborně garantuje zadávací podmínky nákupů zboží a služeb souvisejících s ICT, realizuje poptávková řízení, účastní se výběrových řízení.) </a:t>
            </a:r>
          </a:p>
          <a:p>
            <a:r>
              <a:rPr lang="cs-CZ" b="1" dirty="0" smtClean="0"/>
              <a:t>zpracování bezpečnostní politiky školy</a:t>
            </a:r>
            <a:r>
              <a:rPr lang="cs-CZ" dirty="0" smtClean="0"/>
              <a:t> (pravidla bezpečnosti, provozní a SW řád školy) (Ve spolupráci s vyučujícími IVT připravuje pravidla pro použití HW a SW ve škole, dbá na dodržování licenčních pravidel a smluv.) </a:t>
            </a:r>
          </a:p>
          <a:p>
            <a:r>
              <a:rPr lang="cs-CZ" b="1" dirty="0" smtClean="0"/>
              <a:t>organizace zapojení školy do regionálních (národních) projektů</a:t>
            </a:r>
            <a:r>
              <a:rPr lang="cs-CZ" dirty="0" smtClean="0"/>
              <a:t> (Organizuje a podporuje zapojení školy do projektů města, krajů ČR a EU, podílí se na jejich řešení. Nemysleme si, že napíše a zrealizuje několik projektů pro EU a přitom bude dělat i další práce. To nelze časově zvládnout.) </a:t>
            </a:r>
          </a:p>
          <a:p>
            <a:r>
              <a:rPr lang="cs-CZ" b="1" dirty="0" smtClean="0"/>
              <a:t>organizace a metodická pomoc při provozu školního vzdělávacího a organizačního informačního systému </a:t>
            </a:r>
            <a:r>
              <a:rPr lang="cs-CZ" dirty="0" smtClean="0"/>
              <a:t>(Organizuje provoz školního webu, matriky školy nebo jiných informačních systémů školy. Pomáhá kolegům s jejich využitím, psaním článků a metodicky je vede při zveřejňování informací.)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157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Kompetence ke správě ICT ve škole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základní orientace v nových trendech vývoje ICT pro vzdělávání </a:t>
            </a:r>
            <a:r>
              <a:rPr lang="cs-CZ" dirty="0" smtClean="0"/>
              <a:t>(Sleduje novinky na trhu LMS, projekční techniky, videokonferencí, digitálních učebnic, komunikačních programů a dalších technologií.) </a:t>
            </a:r>
          </a:p>
          <a:p>
            <a:r>
              <a:rPr lang="cs-CZ" b="1" dirty="0" smtClean="0"/>
              <a:t>základní orientace v právních předpisech souvisejících s ICT </a:t>
            </a:r>
            <a:r>
              <a:rPr lang="cs-CZ" dirty="0" smtClean="0"/>
              <a:t>(Zná bezpečnostní předpisy související s ICT, zákon o odpadech, doporučení BOZP týkající se použití dataprojektorů, nábytku a dalších zařízení.) </a:t>
            </a:r>
          </a:p>
          <a:p>
            <a:r>
              <a:rPr lang="cs-CZ" b="1" dirty="0" smtClean="0"/>
              <a:t>znalost principů a možností počítačových sítí </a:t>
            </a:r>
            <a:r>
              <a:rPr lang="cs-CZ" dirty="0" smtClean="0"/>
              <a:t>(Je partnerem pro firmy zajišťující realizaci sítí a jejich provoz, určuje, které služby bude poskytovat lokální síť a které „nakoupí“ škola odjinud. Připravuje vizi.) </a:t>
            </a:r>
          </a:p>
          <a:p>
            <a:r>
              <a:rPr lang="cs-CZ" b="1" dirty="0" smtClean="0"/>
              <a:t>znalost principů a možností moderních prezentačních technologií </a:t>
            </a:r>
            <a:r>
              <a:rPr lang="cs-CZ" dirty="0" smtClean="0"/>
              <a:t>(Navrhuje vhodná projekční zařízení, interaktivní tabule, plátna a další projekční zařízení pro konkrétní použití ve výuce. Jak je vidět z těchto kompetencí, tak ICT metodik NENÍ v žádném případě správce sítě. Pokud ICT metodik vykonává i práci správce sítě, tak to musí činit na základě jiné smlouvy.)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451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4f488361d563b16c93f2676a4401e5f78eb77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Pruhy">
      <a:dk1>
        <a:srgbClr val="2C2C2C"/>
      </a:dk1>
      <a:lt1>
        <a:srgbClr val="FFFFFF"/>
      </a:lt1>
      <a:dk2>
        <a:srgbClr val="606060"/>
      </a:dk2>
      <a:lt2>
        <a:srgbClr val="EDEDED"/>
      </a:lt2>
      <a:accent1>
        <a:srgbClr val="FFC000"/>
      </a:accent1>
      <a:accent2>
        <a:srgbClr val="A5D028"/>
      </a:accent2>
      <a:accent3>
        <a:srgbClr val="0CC978"/>
      </a:accent3>
      <a:accent4>
        <a:srgbClr val="099BDD"/>
      </a:accent4>
      <a:accent5>
        <a:srgbClr val="47BFCD"/>
      </a:accent5>
      <a:accent6>
        <a:srgbClr val="DD7C15"/>
      </a:accent6>
      <a:hlink>
        <a:srgbClr val="FF9933"/>
      </a:hlink>
      <a:folHlink>
        <a:srgbClr val="B2B2B2"/>
      </a:folHlink>
    </a:clrScheme>
    <a:fontScheme name="Pruhy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ruhy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1D2DA32-AC8B-4194-BF85-FF4A5B40EB5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Pruhovaný</Template>
  <TotalTime>51</TotalTime>
  <Words>754</Words>
  <Application>Microsoft Office PowerPoint</Application>
  <PresentationFormat>Širokoúhlá obrazovka</PresentationFormat>
  <Paragraphs>68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Corbel</vt:lpstr>
      <vt:lpstr>Wingdings</vt:lpstr>
      <vt:lpstr>Pruhy</vt:lpstr>
      <vt:lpstr>Organizační pokyny</vt:lpstr>
      <vt:lpstr>Kdo, kdy, jak, proč, …</vt:lpstr>
      <vt:lpstr>Presenční setkání – metodik ICT</vt:lpstr>
      <vt:lpstr>Osnova e-learningu</vt:lpstr>
      <vt:lpstr>Základní kompetenční vymezení</vt:lpstr>
      <vt:lpstr>§9 vyhlášky č.317/2005 Sb.</vt:lpstr>
      <vt:lpstr>Kompetence k učení</vt:lpstr>
      <vt:lpstr>Kompetence k řízení</vt:lpstr>
      <vt:lpstr>Kompetence ke správě ICT ve škole</vt:lpstr>
      <vt:lpstr>Podmínky ukončení</vt:lpstr>
      <vt:lpstr>1. semestr</vt:lpstr>
      <vt:lpstr>2. semestr</vt:lpstr>
      <vt:lpstr>Otázky, připomínky, náměty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Organizační pokyny</dc:title>
  <dc:creator>Michal Černý</dc:creator>
  <cp:lastModifiedBy>Michal Černý</cp:lastModifiedBy>
  <cp:revision>8</cp:revision>
  <dcterms:created xsi:type="dcterms:W3CDTF">2015-02-26T09:40:51Z</dcterms:created>
  <dcterms:modified xsi:type="dcterms:W3CDTF">2015-02-26T10:32:11Z</dcterms:modified>
</cp:coreProperties>
</file>