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2" r:id="rId4"/>
    <p:sldId id="270" r:id="rId5"/>
    <p:sldId id="271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60"/>
  </p:normalViewPr>
  <p:slideViewPr>
    <p:cSldViewPr>
      <p:cViewPr>
        <p:scale>
          <a:sx n="76" d="100"/>
          <a:sy n="76" d="100"/>
        </p:scale>
        <p:origin x="-3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8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05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4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6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2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2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088B-71FC-462E-B407-BC6AA24CA93E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961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ax.cz/hoax/netike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ntter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emberthemilk.com/" TargetMode="External"/><Relationship Id="rId2" Type="http://schemas.openxmlformats.org/officeDocument/2006/relationships/hyperlink" Target="https://www.wunderlist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paces.com/" TargetMode="External"/><Relationship Id="rId2" Type="http://schemas.openxmlformats.org/officeDocument/2006/relationships/hyperlink" Target="http://tiddlywiki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s.office.com/cs-cz/outlook/email-and-calendar-software-microsoft-outlook" TargetMode="External"/><Relationship Id="rId2" Type="http://schemas.openxmlformats.org/officeDocument/2006/relationships/hyperlink" Target="https://www.google.com/calenda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" TargetMode="External"/><Relationship Id="rId2" Type="http://schemas.openxmlformats.org/officeDocument/2006/relationships/hyperlink" Target="https://www.mobilize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ac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ai/" TargetMode="External"/><Relationship Id="rId3" Type="http://schemas.openxmlformats.org/officeDocument/2006/relationships/hyperlink" Target="https://smooch.io/" TargetMode="External"/><Relationship Id="rId7" Type="http://schemas.openxmlformats.org/officeDocument/2006/relationships/hyperlink" Target="https://wit.ai/" TargetMode="External"/><Relationship Id="rId2" Type="http://schemas.openxmlformats.org/officeDocument/2006/relationships/hyperlink" Target="https://www.motion.a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nychat.com/" TargetMode="External"/><Relationship Id="rId11" Type="http://schemas.openxmlformats.org/officeDocument/2006/relationships/hyperlink" Target="https://www.itsabot.org/" TargetMode="External"/><Relationship Id="rId5" Type="http://schemas.openxmlformats.org/officeDocument/2006/relationships/hyperlink" Target="https://www.sendsonar.com/" TargetMode="External"/><Relationship Id="rId10" Type="http://schemas.openxmlformats.org/officeDocument/2006/relationships/hyperlink" Target="https://dev.kik.com/#/home" TargetMode="External"/><Relationship Id="rId4" Type="http://schemas.openxmlformats.org/officeDocument/2006/relationships/hyperlink" Target="https://chatfuel.com/" TargetMode="External"/><Relationship Id="rId9" Type="http://schemas.openxmlformats.org/officeDocument/2006/relationships/hyperlink" Target="https://dev.botframework.com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 a spolupráce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Weby</a:t>
            </a:r>
          </a:p>
          <a:p>
            <a:r>
              <a:rPr lang="cs-CZ" dirty="0" smtClean="0"/>
              <a:t>Diskusní fóra</a:t>
            </a:r>
          </a:p>
          <a:p>
            <a:r>
              <a:rPr lang="cs-CZ" dirty="0" smtClean="0"/>
              <a:t>Sociální sítě</a:t>
            </a:r>
          </a:p>
          <a:p>
            <a:r>
              <a:rPr lang="cs-CZ" dirty="0" smtClean="0"/>
              <a:t>Videa</a:t>
            </a:r>
          </a:p>
          <a:p>
            <a:r>
              <a:rPr lang="cs-CZ" dirty="0" smtClean="0"/>
              <a:t>Velká část marketingových aktivit</a:t>
            </a:r>
          </a:p>
          <a:p>
            <a:r>
              <a:rPr lang="cs-CZ" dirty="0" smtClean="0"/>
              <a:t>...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VOIP</a:t>
            </a:r>
          </a:p>
          <a:p>
            <a:r>
              <a:rPr lang="cs-CZ" dirty="0" smtClean="0"/>
              <a:t>IM</a:t>
            </a:r>
          </a:p>
          <a:p>
            <a:r>
              <a:rPr lang="cs-CZ" dirty="0" smtClean="0"/>
              <a:t>Chaty</a:t>
            </a:r>
          </a:p>
          <a:p>
            <a:r>
              <a:rPr lang="cs-CZ" dirty="0" err="1" smtClean="0"/>
              <a:t>Webináře</a:t>
            </a:r>
            <a:endParaRPr lang="cs-CZ" dirty="0" smtClean="0"/>
          </a:p>
          <a:p>
            <a:r>
              <a:rPr lang="cs-CZ" dirty="0" err="1" smtClean="0"/>
              <a:t>Streamované</a:t>
            </a:r>
            <a:r>
              <a:rPr lang="cs-CZ" dirty="0" smtClean="0"/>
              <a:t> hry</a:t>
            </a:r>
          </a:p>
          <a:p>
            <a:r>
              <a:rPr lang="cs-CZ" dirty="0" err="1" smtClean="0"/>
              <a:t>Multiplayer</a:t>
            </a:r>
            <a:r>
              <a:rPr lang="cs-CZ" dirty="0" smtClean="0"/>
              <a:t> aktivity</a:t>
            </a:r>
          </a:p>
          <a:p>
            <a:endParaRPr lang="cs-CZ" dirty="0"/>
          </a:p>
          <a:p>
            <a:r>
              <a:rPr lang="cs-CZ" dirty="0" smtClean="0"/>
              <a:t>Nejcitlivější problém: nikoli špatná, ale žádná odpověď.</a:t>
            </a:r>
          </a:p>
          <a:p>
            <a:r>
              <a:rPr lang="cs-CZ" dirty="0" smtClean="0"/>
              <a:t>Umíme překlad jazyka v reálném čase (ale jak?)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Asynchronní x 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Jiné jazykové prostředky</a:t>
            </a:r>
          </a:p>
          <a:p>
            <a:r>
              <a:rPr lang="cs-CZ" dirty="0" smtClean="0"/>
              <a:t>Jiná míra interaktivity</a:t>
            </a:r>
          </a:p>
          <a:p>
            <a:r>
              <a:rPr lang="cs-CZ" dirty="0" smtClean="0"/>
              <a:t>Jiná práce s emocemi</a:t>
            </a:r>
          </a:p>
          <a:p>
            <a:r>
              <a:rPr lang="cs-CZ" dirty="0" smtClean="0"/>
              <a:t>Jiné formy komunikace</a:t>
            </a:r>
          </a:p>
          <a:p>
            <a:r>
              <a:rPr lang="cs-CZ" dirty="0" smtClean="0"/>
              <a:t>Jiné vše...</a:t>
            </a:r>
          </a:p>
          <a:p>
            <a:endParaRPr lang="cs-CZ" dirty="0"/>
          </a:p>
          <a:p>
            <a:r>
              <a:rPr lang="cs-CZ" dirty="0" smtClean="0"/>
              <a:t>Ani synchronní forma komunikace není identická s F2F – chybí sociální kontakt, je omezená neverbální část 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chovat v online prostředí?</a:t>
            </a:r>
          </a:p>
          <a:p>
            <a:r>
              <a:rPr lang="cs-CZ" dirty="0" smtClean="0"/>
              <a:t>Čím se liší online a </a:t>
            </a:r>
            <a:r>
              <a:rPr lang="cs-CZ" dirty="0" err="1" smtClean="0"/>
              <a:t>offline</a:t>
            </a:r>
            <a:r>
              <a:rPr lang="cs-CZ" dirty="0" smtClean="0"/>
              <a:t> ve způsobech chování a komunikaci?</a:t>
            </a:r>
          </a:p>
          <a:p>
            <a:r>
              <a:rPr lang="cs-CZ" dirty="0" smtClean="0"/>
              <a:t>Etika x etiketa</a:t>
            </a:r>
          </a:p>
          <a:p>
            <a:r>
              <a:rPr lang="cs-CZ" dirty="0" err="1" smtClean="0"/>
              <a:t>Netiketa</a:t>
            </a:r>
            <a:r>
              <a:rPr lang="cs-CZ" dirty="0" smtClean="0"/>
              <a:t> má především praktický význam – usnadňuje a zefektivňuje komunikaci</a:t>
            </a:r>
          </a:p>
          <a:p>
            <a:r>
              <a:rPr lang="cs-CZ" dirty="0" smtClean="0"/>
              <a:t>Její implementace záleží na každém jednotlivci</a:t>
            </a:r>
          </a:p>
          <a:p>
            <a:r>
              <a:rPr lang="cs-CZ" dirty="0" smtClean="0"/>
              <a:t>Obecně pracuje s konceptem </a:t>
            </a:r>
            <a:r>
              <a:rPr lang="cs-CZ" i="1" dirty="0" smtClean="0"/>
              <a:t>„na druhé straně sedí člověk“</a:t>
            </a:r>
          </a:p>
          <a:p>
            <a:r>
              <a:rPr lang="cs-CZ" dirty="0" smtClean="0"/>
              <a:t>Satrapům internetový imperativ: </a:t>
            </a:r>
            <a:r>
              <a:rPr lang="cs-CZ" i="1" dirty="0" smtClean="0"/>
              <a:t>„Buďme konzervativní v publikování a liberální v konzumaci zpráv.“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13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RFC 1855 </a:t>
            </a:r>
            <a:r>
              <a:rPr lang="cs-CZ" dirty="0" err="1" smtClean="0"/>
              <a:t>Netiquette</a:t>
            </a:r>
            <a:r>
              <a:rPr lang="cs-CZ" dirty="0" smtClean="0"/>
              <a:t> </a:t>
            </a:r>
            <a:r>
              <a:rPr lang="cs-CZ" dirty="0" err="1" smtClean="0"/>
              <a:t>Guidelines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roku 1995  - jistá tematická i obsahová zastaralost</a:t>
            </a:r>
          </a:p>
          <a:p>
            <a:r>
              <a:rPr lang="cs-CZ" dirty="0" smtClean="0"/>
              <a:t>Obsah:</a:t>
            </a:r>
          </a:p>
          <a:p>
            <a:pPr lvl="1"/>
            <a:r>
              <a:rPr lang="cs-CZ" dirty="0"/>
              <a:t>Úvod</a:t>
            </a:r>
          </a:p>
          <a:p>
            <a:pPr lvl="1"/>
            <a:r>
              <a:rPr lang="cs-CZ" dirty="0"/>
              <a:t>Komunikace "jednoho s jedním"</a:t>
            </a:r>
          </a:p>
          <a:p>
            <a:pPr lvl="1"/>
            <a:r>
              <a:rPr lang="cs-CZ" dirty="0"/>
              <a:t>Komunikace "jednoho s mnoha"</a:t>
            </a:r>
          </a:p>
          <a:p>
            <a:pPr lvl="1"/>
            <a:r>
              <a:rPr lang="cs-CZ" dirty="0"/>
              <a:t>Informační služby</a:t>
            </a:r>
          </a:p>
          <a:p>
            <a:pPr lvl="1"/>
            <a:r>
              <a:rPr lang="cs-CZ" dirty="0"/>
              <a:t>Seznam použité literatury</a:t>
            </a:r>
          </a:p>
          <a:p>
            <a:r>
              <a:rPr lang="cs-CZ" dirty="0" smtClean="0"/>
              <a:t>České znění na: </a:t>
            </a:r>
            <a:r>
              <a:rPr lang="cs-CZ" dirty="0" smtClean="0">
                <a:hlinkClick r:id="rId2"/>
              </a:rPr>
              <a:t>http://www.hoax.cz/hoax/netiketa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Netiquette</a:t>
            </a:r>
            <a:r>
              <a:rPr lang="cs-CZ" b="1" dirty="0"/>
              <a:t> – Virginie </a:t>
            </a:r>
            <a:r>
              <a:rPr lang="cs-CZ" b="1" dirty="0" err="1"/>
              <a:t>Shea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Pamatuj na člověka</a:t>
            </a:r>
          </a:p>
          <a:p>
            <a:r>
              <a:rPr lang="cs-CZ" dirty="0"/>
              <a:t>2. Drž se stejných standardů chování, jaké používáš v reálném životě</a:t>
            </a:r>
          </a:p>
          <a:p>
            <a:r>
              <a:rPr lang="cs-CZ" dirty="0"/>
              <a:t>3. Měl by jsi vědět, kde se nacházíš</a:t>
            </a:r>
          </a:p>
          <a:p>
            <a:r>
              <a:rPr lang="cs-CZ" dirty="0"/>
              <a:t>4. Respektuj čas ostatních lidí</a:t>
            </a:r>
          </a:p>
          <a:p>
            <a:r>
              <a:rPr lang="cs-CZ" dirty="0"/>
              <a:t>5. Vybuduj si dobrou online pověst</a:t>
            </a:r>
          </a:p>
          <a:p>
            <a:r>
              <a:rPr lang="cs-CZ" dirty="0"/>
              <a:t>6. Sdílej odborné znalosti</a:t>
            </a:r>
          </a:p>
          <a:p>
            <a:r>
              <a:rPr lang="cs-CZ" dirty="0"/>
              <a:t>7. Pomáhej držet pod kontrolou </a:t>
            </a:r>
            <a:r>
              <a:rPr lang="cs-CZ" dirty="0" err="1"/>
              <a:t>flamewars</a:t>
            </a:r>
            <a:endParaRPr lang="cs-CZ" dirty="0"/>
          </a:p>
          <a:p>
            <a:r>
              <a:rPr lang="cs-CZ" dirty="0"/>
              <a:t>8. Respektuj soukromí ostatních lidí</a:t>
            </a:r>
          </a:p>
          <a:p>
            <a:r>
              <a:rPr lang="cs-CZ" dirty="0"/>
              <a:t>9. Nezneužívej svou moc</a:t>
            </a:r>
          </a:p>
          <a:p>
            <a:r>
              <a:rPr lang="cs-CZ" dirty="0"/>
              <a:t>10. Buď smířlivý k chybám </a:t>
            </a:r>
            <a:r>
              <a:rPr lang="cs-CZ" dirty="0" smtClean="0"/>
              <a:t>jiných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„Deset přikázání“ Institutu pro počítačovou etiku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Nepoužiješ počítače k zraňování jiných lidí</a:t>
            </a:r>
          </a:p>
          <a:p>
            <a:r>
              <a:rPr lang="cs-CZ" dirty="0"/>
              <a:t>2. Nebudeš zasahovat do práce jiných lidí</a:t>
            </a:r>
          </a:p>
          <a:p>
            <a:r>
              <a:rPr lang="cs-CZ" dirty="0"/>
              <a:t>3. Nebudeš vyzvídat informace z počítačových souborů jiných lidí</a:t>
            </a:r>
          </a:p>
          <a:p>
            <a:r>
              <a:rPr lang="cs-CZ" dirty="0"/>
              <a:t>4. Nepoužiješ počítač ke krádeži</a:t>
            </a:r>
          </a:p>
          <a:p>
            <a:r>
              <a:rPr lang="cs-CZ" dirty="0"/>
              <a:t>5. Nepoužiješ počítač k tvorbě falešných informací</a:t>
            </a:r>
          </a:p>
          <a:p>
            <a:r>
              <a:rPr lang="cs-CZ" dirty="0"/>
              <a:t>6. Nebudeš kopírovat nebo používat software, za který jsi nezaplatil</a:t>
            </a:r>
          </a:p>
          <a:p>
            <a:r>
              <a:rPr lang="cs-CZ" dirty="0"/>
              <a:t>7. Nepoužiješ cizí počítač bez svolení či řádného vyrovnání</a:t>
            </a:r>
          </a:p>
          <a:p>
            <a:r>
              <a:rPr lang="cs-CZ" dirty="0"/>
              <a:t>8. Nepřivlastníš si cizí duševní výtvor</a:t>
            </a:r>
          </a:p>
          <a:p>
            <a:r>
              <a:rPr lang="cs-CZ" dirty="0"/>
              <a:t>9. Budeš přemýšlet nad společenskými dopady programů nebo systémů, které vytváříš</a:t>
            </a:r>
          </a:p>
          <a:p>
            <a:r>
              <a:rPr lang="cs-CZ" dirty="0"/>
              <a:t>10. Použiješ počítač jen z důvodu zajištění uznání a respektu </a:t>
            </a:r>
            <a:r>
              <a:rPr lang="cs-CZ" dirty="0" smtClean="0"/>
              <a:t>bližních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a </a:t>
            </a:r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Prakticky spolu těsně souvisí</a:t>
            </a:r>
          </a:p>
          <a:p>
            <a:r>
              <a:rPr lang="cs-CZ" dirty="0" smtClean="0"/>
              <a:t>Ale – podle RFC 1855 není jejím předmětem</a:t>
            </a:r>
          </a:p>
          <a:p>
            <a:r>
              <a:rPr lang="cs-CZ" dirty="0" smtClean="0"/>
              <a:t>Klíčová </a:t>
            </a:r>
            <a:r>
              <a:rPr lang="cs-CZ" dirty="0" smtClean="0"/>
              <a:t>je ale také třeba </a:t>
            </a:r>
            <a:r>
              <a:rPr lang="cs-CZ" dirty="0" err="1" smtClean="0"/>
              <a:t>netiketa</a:t>
            </a:r>
            <a:r>
              <a:rPr lang="cs-CZ" dirty="0" smtClean="0"/>
              <a:t> pro děti</a:t>
            </a:r>
          </a:p>
          <a:p>
            <a:r>
              <a:rPr lang="cs-CZ" dirty="0" smtClean="0"/>
              <a:t>V současné době se hodně mluví o </a:t>
            </a:r>
            <a:r>
              <a:rPr lang="cs-CZ" dirty="0" err="1" smtClean="0"/>
              <a:t>netiketě</a:t>
            </a:r>
            <a:r>
              <a:rPr lang="cs-CZ" dirty="0" smtClean="0"/>
              <a:t> v marketingu</a:t>
            </a:r>
          </a:p>
          <a:p>
            <a:r>
              <a:rPr lang="cs-CZ" dirty="0" smtClean="0"/>
              <a:t>Jde ale o různé formy chování, </a:t>
            </a:r>
            <a:r>
              <a:rPr lang="cs-CZ" dirty="0" err="1" smtClean="0"/>
              <a:t>netiketa</a:t>
            </a:r>
            <a:r>
              <a:rPr lang="cs-CZ" dirty="0" smtClean="0"/>
              <a:t> řeší jen „společenské rituály“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a kolaborace v online prostředí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2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Specifika komunikace v online prostředí</a:t>
            </a:r>
          </a:p>
          <a:p>
            <a:r>
              <a:rPr lang="cs-CZ" dirty="0" smtClean="0"/>
              <a:t>Synchronní x asynchronní komunikace</a:t>
            </a:r>
          </a:p>
          <a:p>
            <a:r>
              <a:rPr lang="cs-CZ" dirty="0" err="1" smtClean="0"/>
              <a:t>Netiketa</a:t>
            </a:r>
            <a:endParaRPr lang="cs-CZ" dirty="0" smtClean="0"/>
          </a:p>
          <a:p>
            <a:r>
              <a:rPr lang="cs-CZ" dirty="0" smtClean="0"/>
              <a:t>Nástroje na online spolupráci</a:t>
            </a:r>
          </a:p>
          <a:p>
            <a:r>
              <a:rPr lang="cs-CZ" dirty="0" smtClean="0"/>
              <a:t>Nástroje na online komunikaci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8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a kolaborace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Kooperace</a:t>
            </a:r>
            <a:r>
              <a:rPr lang="cs-CZ" dirty="0" smtClean="0"/>
              <a:t>:  každý účastník má svoji </a:t>
            </a:r>
            <a:r>
              <a:rPr lang="cs-CZ" dirty="0"/>
              <a:t>jedinečnou, jasně definovanou a nezastupitelnou roli. Absence jediného člena tak má obvykle fatální následky. Z hlediska organizace týmu je menší důraz kladen na interakci účastníků. Každý plní svůj úkol relativně nezávisle a interakce s okolím je dána jen přebíráním, respektive předáváním nějakých </a:t>
            </a:r>
            <a:r>
              <a:rPr lang="cs-CZ" dirty="0" smtClean="0"/>
              <a:t>výstupů.</a:t>
            </a:r>
          </a:p>
          <a:p>
            <a:r>
              <a:rPr lang="cs-CZ" b="1" dirty="0" smtClean="0"/>
              <a:t>Kolaborace: </a:t>
            </a:r>
            <a:r>
              <a:rPr lang="cs-CZ" dirty="0" smtClean="0"/>
              <a:t>vychází </a:t>
            </a:r>
            <a:r>
              <a:rPr lang="cs-CZ" dirty="0"/>
              <a:t>z myšlenky intenzivní týmové spolupráce. Autorem produktu zde nejsou jednotlivci, ale tým. Není ani tak podstatné, kdo vyrobil kterou část, jakým dílem se kdo zapojí. V takovém systému práce je možné hovořit o zodpovědnosti celé </a:t>
            </a:r>
            <a:r>
              <a:rPr lang="cs-CZ" dirty="0" err="1"/>
              <a:t>kolaborativní</a:t>
            </a:r>
            <a:r>
              <a:rPr lang="cs-CZ" dirty="0"/>
              <a:t> skupiny, ale nikoli o podílu jednotlivců – někdo může mít jen roli </a:t>
            </a:r>
            <a:r>
              <a:rPr lang="cs-CZ" dirty="0" err="1"/>
              <a:t>facilitátora</a:t>
            </a:r>
            <a:r>
              <a:rPr lang="cs-CZ" dirty="0"/>
              <a:t>, někdo může být </a:t>
            </a:r>
            <a:r>
              <a:rPr lang="cs-CZ" dirty="0" err="1" smtClean="0"/>
              <a:t>teororetický</a:t>
            </a:r>
            <a:r>
              <a:rPr lang="cs-CZ" dirty="0" smtClean="0"/>
              <a:t> </a:t>
            </a:r>
            <a:r>
              <a:rPr lang="cs-CZ" dirty="0"/>
              <a:t>odborník, který vše zasazuje do kontextů atp.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3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rozdílné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Autonomie</a:t>
            </a:r>
          </a:p>
          <a:p>
            <a:r>
              <a:rPr lang="cs-CZ" dirty="0" smtClean="0"/>
              <a:t>Homogenita</a:t>
            </a:r>
          </a:p>
          <a:p>
            <a:r>
              <a:rPr lang="cs-CZ" dirty="0" smtClean="0"/>
              <a:t>Identifikace se skupinou</a:t>
            </a:r>
          </a:p>
          <a:p>
            <a:r>
              <a:rPr lang="cs-CZ" dirty="0" smtClean="0"/>
              <a:t>Míra interakce se skupinou</a:t>
            </a:r>
          </a:p>
          <a:p>
            <a:endParaRPr lang="cs-CZ" dirty="0"/>
          </a:p>
          <a:p>
            <a:r>
              <a:rPr lang="cs-CZ" dirty="0" smtClean="0"/>
              <a:t>Je některá varianta lepší? Proč?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Kooperativní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 informačního systému podporujícího spolupráci, řízení projektů, správu zdrojů atp.</a:t>
            </a:r>
          </a:p>
          <a:p>
            <a:endParaRPr lang="cs-CZ" dirty="0"/>
          </a:p>
          <a:p>
            <a:r>
              <a:rPr lang="cs-CZ" dirty="0" smtClean="0"/>
              <a:t>Jaké požadavky byste na něj měli?</a:t>
            </a:r>
          </a:p>
          <a:p>
            <a:r>
              <a:rPr lang="cs-CZ" dirty="0" smtClean="0"/>
              <a:t>Jaké funkce lze u něj očekávat?</a:t>
            </a:r>
          </a:p>
        </p:txBody>
      </p:sp>
    </p:spTree>
    <p:extLst>
      <p:ext uri="{BB962C8B-B14F-4D97-AF65-F5344CB8AC3E}">
        <p14:creationId xmlns:p14="http://schemas.microsoft.com/office/powerpoint/2010/main" val="759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Ganttův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Grafická representace procesu plnění úkolů</a:t>
            </a:r>
          </a:p>
          <a:p>
            <a:r>
              <a:rPr lang="cs-CZ" dirty="0" smtClean="0"/>
              <a:t>Každý </a:t>
            </a:r>
            <a:r>
              <a:rPr lang="cs-CZ" dirty="0"/>
              <a:t>úkol má svůj začátek a konec, může obsahovat seznam nutných zdrojů (lidských, finančních, prostorových i jiných). Výhodu je, že lze mezi jednotlivými úkoly budovat vazby (X může začít, až když skončí Y), pracovat s mezníky atp.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http://www.gantter.com/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6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úkolů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navázaná na </a:t>
            </a:r>
            <a:r>
              <a:rPr lang="cs-CZ" dirty="0" err="1" smtClean="0"/>
              <a:t>Ganttův</a:t>
            </a:r>
            <a:r>
              <a:rPr lang="cs-CZ" dirty="0" smtClean="0"/>
              <a:t> diagram, ale může být i samostatná.</a:t>
            </a:r>
          </a:p>
          <a:p>
            <a:r>
              <a:rPr lang="cs-CZ" dirty="0" smtClean="0"/>
              <a:t>Většinou tři úrovně: </a:t>
            </a:r>
            <a:r>
              <a:rPr lang="cs-CZ" dirty="0"/>
              <a:t>list, </a:t>
            </a:r>
            <a:r>
              <a:rPr lang="cs-CZ" dirty="0" err="1"/>
              <a:t>task</a:t>
            </a:r>
            <a:r>
              <a:rPr lang="cs-CZ" dirty="0"/>
              <a:t> a </a:t>
            </a:r>
            <a:r>
              <a:rPr lang="cs-CZ" dirty="0" err="1" smtClean="0"/>
              <a:t>subtas</a:t>
            </a:r>
            <a:endParaRPr lang="cs-CZ" dirty="0" smtClean="0"/>
          </a:p>
          <a:p>
            <a:r>
              <a:rPr lang="cs-CZ" dirty="0" smtClean="0"/>
              <a:t>Různé fáze realizace: nová, čekající, v procesu, odložená, hotová,…</a:t>
            </a:r>
          </a:p>
          <a:p>
            <a:r>
              <a:rPr lang="cs-CZ" dirty="0" smtClean="0"/>
              <a:t>Podpora delegace a předávání úkolů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https://www.wunderlist.com/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https://www.rememberthemilk.com/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8" y="580176"/>
            <a:ext cx="10371083" cy="57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 pro psaní dokumentace, přípravu projektů atp. Hodí se pro popis složitějších úkolů, kde jsou přítomné vazby mezi jednotlivými prvky.</a:t>
            </a:r>
          </a:p>
          <a:p>
            <a:r>
              <a:rPr lang="cs-CZ" dirty="0" smtClean="0"/>
              <a:t>Podpora značkovacího jazyka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http://tiddlywiki.com/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http://www.wikispaces.com/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kontextu systémů pro kolaboraci jde obvykle o komponentu spojenou s předchozími nástroji. Cílem je rychlé a  přehledné znázornění úkolů v časovém rámci.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https://www.google.com/calendar/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https://products.office.com/cs-cz/outlook/email-and-calendar-software-microsoft-outlook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Dokumentový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Místo, kde se ukládají data nebo alespoň odkazy na ně.</a:t>
            </a:r>
          </a:p>
          <a:p>
            <a:r>
              <a:rPr lang="cs-CZ" dirty="0" smtClean="0"/>
              <a:t>Typicky se vyžaduje možnost snadného vyhledávání, filtrování výsledků a tvorba odkazů, se kterými je možné pracovat například ve Wiki.</a:t>
            </a:r>
          </a:p>
          <a:p>
            <a:r>
              <a:rPr lang="cs-CZ" dirty="0" smtClean="0"/>
              <a:t>Mezi klíčové parametry patří bezpečnost, kapacita, dostupnost dat z mobilních zařízení atp.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https://drive.google.com/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https://www.dropbox.com/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Diskusní platforma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Součástí systému je většinou také možnost určitým způsobem komunikovat, diskutovat, řešit určité problémy. Opět je vhodné, pokud systém podporuje určité pokročilé funkce, jako je </a:t>
            </a:r>
            <a:r>
              <a:rPr lang="cs-CZ" dirty="0" err="1" smtClean="0"/>
              <a:t>tagování</a:t>
            </a:r>
            <a:r>
              <a:rPr lang="cs-CZ" dirty="0" smtClean="0"/>
              <a:t>, vyhledávání, tvorba privátních skupin atp.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https://www.mobilize.io/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https://groups.google.com/</a:t>
            </a:r>
            <a:endParaRPr lang="cs-CZ" dirty="0" smtClean="0"/>
          </a:p>
          <a:p>
            <a:r>
              <a:rPr lang="cs-CZ" dirty="0"/>
              <a:t>Př.: </a:t>
            </a:r>
            <a:r>
              <a:rPr lang="cs-CZ" dirty="0">
                <a:hlinkClick r:id="rId4"/>
              </a:rPr>
              <a:t>https://slack.com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předehra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Kompetence ke spolupráci a komunikaci jsou v českém prostředí (a nejen v něm) vnímané jako klíčové.</a:t>
            </a:r>
          </a:p>
          <a:p>
            <a:r>
              <a:rPr lang="cs-CZ" dirty="0" err="1" smtClean="0"/>
              <a:t>Konenektivistické</a:t>
            </a:r>
            <a:r>
              <a:rPr lang="cs-CZ" dirty="0" smtClean="0"/>
              <a:t> konotace spolupráce:</a:t>
            </a:r>
          </a:p>
          <a:p>
            <a:pPr lvl="1"/>
            <a:r>
              <a:rPr lang="cs-CZ" dirty="0" smtClean="0"/>
              <a:t>Kooperace x kolaborace – viz dále</a:t>
            </a:r>
          </a:p>
          <a:p>
            <a:r>
              <a:rPr lang="cs-CZ" dirty="0" smtClean="0"/>
              <a:t>Mají návaznost na další schopnosti studentů</a:t>
            </a:r>
          </a:p>
          <a:p>
            <a:r>
              <a:rPr lang="cs-CZ" dirty="0" smtClean="0"/>
              <a:t>Je třeba je umět:</a:t>
            </a:r>
          </a:p>
          <a:p>
            <a:pPr lvl="1"/>
            <a:r>
              <a:rPr lang="cs-CZ" dirty="0" smtClean="0"/>
              <a:t>Evaluovat</a:t>
            </a:r>
          </a:p>
          <a:p>
            <a:pPr lvl="1"/>
            <a:r>
              <a:rPr lang="cs-CZ" dirty="0" smtClean="0"/>
              <a:t>Rozvíjet</a:t>
            </a:r>
          </a:p>
          <a:p>
            <a:pPr lvl="1"/>
            <a:r>
              <a:rPr lang="cs-CZ" dirty="0" smtClean="0"/>
              <a:t>Kriticky reflektovat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3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Trello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Apps</a:t>
            </a:r>
            <a:endParaRPr lang="cs-CZ" dirty="0" smtClean="0"/>
          </a:p>
          <a:p>
            <a:r>
              <a:rPr lang="cs-CZ" dirty="0" err="1" smtClean="0"/>
              <a:t>Basecamp</a:t>
            </a:r>
            <a:endParaRPr lang="cs-CZ" dirty="0" smtClean="0"/>
          </a:p>
          <a:p>
            <a:r>
              <a:rPr lang="cs-CZ" dirty="0" err="1" smtClean="0"/>
              <a:t>Wiggio</a:t>
            </a:r>
            <a:endParaRPr lang="cs-CZ" dirty="0" smtClean="0"/>
          </a:p>
          <a:p>
            <a:r>
              <a:rPr lang="cs-CZ" dirty="0" err="1" smtClean="0"/>
              <a:t>Redmine</a:t>
            </a:r>
            <a:endParaRPr lang="cs-CZ" dirty="0" smtClean="0"/>
          </a:p>
          <a:p>
            <a:r>
              <a:rPr lang="cs-CZ" dirty="0" err="1" smtClean="0"/>
              <a:t>ChiliProject</a:t>
            </a:r>
            <a:endParaRPr lang="cs-CZ" dirty="0" smtClean="0"/>
          </a:p>
          <a:p>
            <a:r>
              <a:rPr lang="cs-CZ" dirty="0" err="1" smtClean="0"/>
              <a:t>Redbooth</a:t>
            </a:r>
            <a:endParaRPr lang="cs-CZ" dirty="0" smtClean="0"/>
          </a:p>
          <a:p>
            <a:r>
              <a:rPr lang="cs-CZ" dirty="0" err="1" smtClean="0"/>
              <a:t>WorkMate</a:t>
            </a:r>
            <a:endParaRPr lang="cs-CZ" dirty="0" smtClean="0"/>
          </a:p>
          <a:p>
            <a:r>
              <a:rPr lang="cs-CZ" dirty="0" err="1" smtClean="0"/>
              <a:t>Edmodo</a:t>
            </a:r>
            <a:endParaRPr lang="cs-CZ" dirty="0" smtClean="0"/>
          </a:p>
          <a:p>
            <a:r>
              <a:rPr lang="cs-CZ" dirty="0" err="1" smtClean="0"/>
              <a:t>Mahara</a:t>
            </a:r>
            <a:endParaRPr lang="cs-CZ" dirty="0" smtClean="0"/>
          </a:p>
          <a:p>
            <a:r>
              <a:rPr lang="cs-CZ" smtClean="0"/>
              <a:t>Zoho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7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pro online komunikaci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Slack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 chatovací prostředí</a:t>
            </a:r>
          </a:p>
          <a:p>
            <a:r>
              <a:rPr lang="cs-CZ" dirty="0" smtClean="0"/>
              <a:t>Různé „skupiny“, témata, postupy</a:t>
            </a:r>
          </a:p>
          <a:p>
            <a:r>
              <a:rPr lang="cs-CZ" dirty="0" smtClean="0"/>
              <a:t>Dobrá integrace do dalších služeb</a:t>
            </a:r>
          </a:p>
          <a:p>
            <a:r>
              <a:rPr lang="cs-CZ" dirty="0" smtClean="0"/>
              <a:t>Podpora textových i video komentářů</a:t>
            </a:r>
          </a:p>
          <a:p>
            <a:r>
              <a:rPr lang="cs-CZ" dirty="0" smtClean="0"/>
              <a:t>Dobré vyhledávání</a:t>
            </a:r>
          </a:p>
          <a:p>
            <a:r>
              <a:rPr lang="cs-CZ" dirty="0" smtClean="0"/>
              <a:t>Dobrá integrace robotů</a:t>
            </a:r>
          </a:p>
          <a:p>
            <a:r>
              <a:rPr lang="cs-CZ" dirty="0" smtClean="0"/>
              <a:t>Aplikace na týmovou spolupráci</a:t>
            </a:r>
            <a:endParaRPr lang="cs-CZ" dirty="0"/>
          </a:p>
        </p:txBody>
      </p:sp>
      <p:pic>
        <p:nvPicPr>
          <p:cNvPr id="1026" name="Picture 2" descr="call-full-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02" y="0"/>
            <a:ext cx="425179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_IS_SLACK_Slack_over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053163"/>
            <a:ext cx="5808759" cy="39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Skype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/ audio / text</a:t>
            </a:r>
          </a:p>
          <a:p>
            <a:r>
              <a:rPr lang="cs-CZ" dirty="0" smtClean="0"/>
              <a:t>Přenos obrazovky a souborů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multihovorů</a:t>
            </a:r>
            <a:endParaRPr lang="cs-CZ" dirty="0" smtClean="0"/>
          </a:p>
          <a:p>
            <a:r>
              <a:rPr lang="cs-CZ" dirty="0" smtClean="0"/>
              <a:t>Automatický překlad</a:t>
            </a:r>
          </a:p>
          <a:p>
            <a:r>
              <a:rPr lang="cs-CZ" dirty="0" smtClean="0"/>
              <a:t>Silná integrace robotů</a:t>
            </a:r>
          </a:p>
          <a:p>
            <a:r>
              <a:rPr lang="cs-CZ" dirty="0" smtClean="0"/>
              <a:t>Má i online verzi</a:t>
            </a:r>
            <a:endParaRPr lang="cs-CZ" dirty="0"/>
          </a:p>
        </p:txBody>
      </p:sp>
      <p:pic>
        <p:nvPicPr>
          <p:cNvPr id="2050" name="Picture 2" descr="Výsledek obrázku pro sk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5702"/>
            <a:ext cx="3723549" cy="2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sk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090304"/>
            <a:ext cx="5013053" cy="30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Oddělení FB a Messenger</a:t>
            </a:r>
          </a:p>
          <a:p>
            <a:r>
              <a:rPr lang="cs-CZ" dirty="0" smtClean="0"/>
              <a:t>Podpora robotů</a:t>
            </a:r>
          </a:p>
          <a:p>
            <a:r>
              <a:rPr lang="cs-CZ" dirty="0" smtClean="0"/>
              <a:t>Vlastní API</a:t>
            </a:r>
            <a:endParaRPr lang="cs-CZ" dirty="0"/>
          </a:p>
        </p:txBody>
      </p:sp>
      <p:pic>
        <p:nvPicPr>
          <p:cNvPr id="3074" name="Picture 2" descr="Výsledek obrázku pro fb messe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65125"/>
            <a:ext cx="5535261" cy="31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fb messe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78678"/>
            <a:ext cx="4751146" cy="25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Chatboti</a:t>
            </a:r>
            <a:r>
              <a:rPr lang="cs-CZ" dirty="0" smtClean="0"/>
              <a:t> a </a:t>
            </a:r>
            <a:r>
              <a:rPr lang="cs-CZ" dirty="0" err="1" smtClean="0"/>
              <a:t>boti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Aplikace, která s uživatelem komunikuje prostřednictvím textového výstupu</a:t>
            </a:r>
          </a:p>
          <a:p>
            <a:r>
              <a:rPr lang="cs-CZ" dirty="0" smtClean="0"/>
              <a:t>Cílem je automatizovat procesy, snížit náklady na technickou obsluhu či uživatelskou podporu,...</a:t>
            </a:r>
          </a:p>
          <a:p>
            <a:r>
              <a:rPr lang="cs-CZ" dirty="0" smtClean="0"/>
              <a:t>Výhodou je </a:t>
            </a:r>
            <a:r>
              <a:rPr lang="cs-CZ" dirty="0" err="1" smtClean="0"/>
              <a:t>multiplatformita</a:t>
            </a:r>
            <a:r>
              <a:rPr lang="cs-CZ" dirty="0" smtClean="0"/>
              <a:t> (potenciální) a schopnost se učit (</a:t>
            </a:r>
            <a:r>
              <a:rPr lang="cs-CZ" dirty="0" err="1" smtClean="0"/>
              <a:t>chatbot</a:t>
            </a:r>
            <a:r>
              <a:rPr lang="cs-CZ" dirty="0" smtClean="0"/>
              <a:t> x Pokec)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Siri</a:t>
            </a:r>
            <a:r>
              <a:rPr lang="cs-CZ" dirty="0" smtClean="0"/>
              <a:t> (Apple)</a:t>
            </a:r>
          </a:p>
          <a:p>
            <a:r>
              <a:rPr lang="cs-CZ" dirty="0" err="1" smtClean="0"/>
              <a:t>Now</a:t>
            </a:r>
            <a:r>
              <a:rPr lang="cs-CZ" dirty="0" smtClean="0"/>
              <a:t> a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 (Google)</a:t>
            </a:r>
          </a:p>
          <a:p>
            <a:r>
              <a:rPr lang="cs-CZ" dirty="0" smtClean="0"/>
              <a:t>Alexa (Amazon)</a:t>
            </a:r>
          </a:p>
          <a:p>
            <a:r>
              <a:rPr lang="cs-CZ" dirty="0" err="1" smtClean="0"/>
              <a:t>Cortana</a:t>
            </a:r>
            <a:r>
              <a:rPr lang="cs-CZ" dirty="0" smtClean="0"/>
              <a:t> a LUISS(Microsoft)</a:t>
            </a:r>
          </a:p>
          <a:p>
            <a:r>
              <a:rPr lang="cs-CZ" dirty="0" smtClean="0"/>
              <a:t>Watson (IBM)</a:t>
            </a:r>
          </a:p>
          <a:p>
            <a:r>
              <a:rPr lang="cs-CZ" dirty="0" smtClean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Klíčem k úspěchu je modelování dialogů a design celého prostředí</a:t>
            </a:r>
          </a:p>
          <a:p>
            <a:r>
              <a:rPr lang="cs-CZ" dirty="0" smtClean="0"/>
              <a:t>Těsná spojitost s AI projekty</a:t>
            </a:r>
          </a:p>
          <a:p>
            <a:r>
              <a:rPr lang="cs-CZ" dirty="0" smtClean="0"/>
              <a:t>Mohou být specializované x obecné</a:t>
            </a:r>
          </a:p>
          <a:p>
            <a:r>
              <a:rPr lang="cs-CZ" dirty="0" smtClean="0"/>
              <a:t>Existuje řada aplikací, kde není třeba umět programovat a </a:t>
            </a:r>
            <a:r>
              <a:rPr lang="cs-CZ" dirty="0" err="1" smtClean="0"/>
              <a:t>chatbota</a:t>
            </a:r>
            <a:r>
              <a:rPr lang="cs-CZ" dirty="0" smtClean="0"/>
              <a:t> lze vytvořit</a:t>
            </a:r>
          </a:p>
          <a:p>
            <a:r>
              <a:rPr lang="cs-CZ" dirty="0" smtClean="0"/>
              <a:t>Možnosti využití?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0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otion.ai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5830"/>
            <a:ext cx="10972800" cy="38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Struktura pro definování kompetence </a:t>
            </a:r>
            <a:r>
              <a:rPr lang="cs-CZ" sz="3200" dirty="0" err="1"/>
              <a:t>kolaborativního</a:t>
            </a:r>
            <a:r>
              <a:rPr lang="cs-CZ" sz="3200" dirty="0"/>
              <a:t> řešení problémů projektu ATC21S</a:t>
            </a:r>
          </a:p>
        </p:txBody>
      </p:sp>
      <p:pic>
        <p:nvPicPr>
          <p:cNvPr id="1026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060848"/>
            <a:ext cx="6721391" cy="36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 služeb pro tvorbu </a:t>
            </a:r>
            <a:r>
              <a:rPr lang="cs-CZ" dirty="0" err="1" smtClean="0"/>
              <a:t>chatbotů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hlinkClick r:id="rId2"/>
              </a:rPr>
              <a:t>Motion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AI</a:t>
            </a:r>
            <a:endParaRPr lang="cs-CZ" dirty="0"/>
          </a:p>
          <a:p>
            <a:r>
              <a:rPr lang="cs-CZ" dirty="0" err="1" smtClean="0">
                <a:hlinkClick r:id="rId3"/>
              </a:rPr>
              <a:t>Smooch</a:t>
            </a:r>
            <a:endParaRPr lang="cs-CZ" dirty="0"/>
          </a:p>
          <a:p>
            <a:r>
              <a:rPr lang="cs-CZ" dirty="0" err="1" smtClean="0">
                <a:hlinkClick r:id="rId4"/>
              </a:rPr>
              <a:t>Chatfuel</a:t>
            </a:r>
            <a:endParaRPr lang="cs-CZ" dirty="0"/>
          </a:p>
          <a:p>
            <a:r>
              <a:rPr lang="cs-CZ" dirty="0" smtClean="0">
                <a:hlinkClick r:id="rId5"/>
              </a:rPr>
              <a:t>Sonar</a:t>
            </a:r>
            <a:endParaRPr lang="cs-CZ" dirty="0"/>
          </a:p>
          <a:p>
            <a:r>
              <a:rPr lang="cs-CZ" dirty="0" err="1" smtClean="0">
                <a:hlinkClick r:id="rId6"/>
              </a:rPr>
              <a:t>Manychat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7"/>
              </a:rPr>
              <a:t>wit.ai</a:t>
            </a:r>
            <a:endParaRPr lang="cs-CZ" dirty="0"/>
          </a:p>
          <a:p>
            <a:r>
              <a:rPr lang="cs-CZ" dirty="0" smtClean="0">
                <a:hlinkClick r:id="rId8"/>
              </a:rPr>
              <a:t>Api.ai</a:t>
            </a:r>
            <a:endParaRPr lang="cs-CZ" dirty="0"/>
          </a:p>
          <a:p>
            <a:r>
              <a:rPr lang="cs-CZ" dirty="0" smtClean="0">
                <a:hlinkClick r:id="rId9"/>
              </a:rPr>
              <a:t>Microsoft Bot Framework</a:t>
            </a:r>
            <a:endParaRPr lang="cs-CZ" dirty="0"/>
          </a:p>
          <a:p>
            <a:r>
              <a:rPr lang="cs-CZ" dirty="0" err="1" smtClean="0">
                <a:hlinkClick r:id="rId10"/>
              </a:rPr>
              <a:t>Kik</a:t>
            </a:r>
            <a:r>
              <a:rPr lang="cs-CZ" dirty="0" smtClean="0">
                <a:hlinkClick r:id="rId10"/>
              </a:rPr>
              <a:t> Bot </a:t>
            </a:r>
            <a:r>
              <a:rPr lang="cs-CZ" dirty="0" err="1" smtClean="0">
                <a:hlinkClick r:id="rId10"/>
              </a:rPr>
              <a:t>Kit</a:t>
            </a:r>
            <a:endParaRPr lang="cs-CZ" dirty="0"/>
          </a:p>
          <a:p>
            <a:r>
              <a:rPr lang="cs-CZ" dirty="0" err="1" smtClean="0">
                <a:hlinkClick r:id="rId11"/>
              </a:rPr>
              <a:t>Abot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2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Otazníky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třeba vědět, že mluvíme s robotem?</a:t>
            </a:r>
          </a:p>
          <a:p>
            <a:r>
              <a:rPr lang="cs-CZ" dirty="0" smtClean="0"/>
              <a:t>Co s daty?</a:t>
            </a:r>
          </a:p>
          <a:p>
            <a:r>
              <a:rPr lang="cs-CZ" dirty="0" smtClean="0"/>
              <a:t>Ochrana dat x učení se sítě</a:t>
            </a:r>
          </a:p>
          <a:p>
            <a:endParaRPr lang="cs-CZ" dirty="0"/>
          </a:p>
          <a:p>
            <a:r>
              <a:rPr lang="cs-CZ" dirty="0" smtClean="0"/>
              <a:t>K čemu vlastně potřebujeme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1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858844"/>
              </p:ext>
            </p:extLst>
          </p:nvPr>
        </p:nvGraphicFramePr>
        <p:xfrm>
          <a:off x="1524003" y="27740"/>
          <a:ext cx="9108503" cy="6758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4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1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0149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effectLst/>
                        </a:rPr>
                        <a:t>Kolaborativní</a:t>
                      </a:r>
                      <a:r>
                        <a:rPr lang="cs-CZ" sz="1200" b="1" dirty="0">
                          <a:effectLst/>
                        </a:rPr>
                        <a:t> řešení problémů</a:t>
                      </a:r>
                    </a:p>
                  </a:txBody>
                  <a:tcPr marL="21971" marR="21971" marT="10985" marB="1098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4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Úroveň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Popis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Charakteristika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1269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Strategický přístup k problému s maximálním využitím spolupráce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 řeší problém kolaborativně a chápe společnou zodpovědnost celého týmu. Práci řídí systematicky a efektivně s využitím relevantních zdrojů. Vhodně přizpůsobuje komunikaci, využívá zpětnou vazbu od partnera a snaží se odstraňovat konflikty.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6235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Efektivní funkční partnerství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Žákovy aktivity jsou dobře vymyšleny, naplánovány a jsou účinné. Žák rozumí smyslu toho, co dělá, a využívá své dříve získané poznatky k plánování svých akcí a cílů. Je schopen na základě nově zjištěných skutečností modifikovat svůj plán. Iniciuje spolupráci s partnerem a na jeho příspěvky reaguje. Má určité rezervy ve vnímání rozdílného postavení partnera.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933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Kooperativní plánování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 se snaží úkol splnit a zdá se, že má o spolupráci zájem. Sdílí zdroje a chápe, co je smyslem zadání. Systematicky plánuje postup a koordinuje ho s partnerem. Jednoduché úkoly dokáže vyřešit.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6155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Zájem o partnera a cílené úsilí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si uvědomuje roli partnera a důležitost společného postupu. Pozná, že nemá všechny potřebné informace a snaží se je od partnera získat. Sděluje mu, co dělá, sdílí s ním své zdroje a pomáhá mu pochopit podstatu úkolu.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8232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Hledání řešení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se aktivně zapojuje do činností, které zvládá, ale hlavně samostatně. S partnerem komunikuje jen ve zcela nezbytných případech. K ověření teoretických předpokladů řešení používá pouze snadno dostupné (vlastní) informace. Jeho závěry jsou příliš nekonkrétní.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1044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Samostatné neefektivní zkoumání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zkoumá problém nezávisle a komunikuje s partnerem pouze na počátku. Jeho přístup je nesystematický. Zajímá se pouze o izolované jednotlivé informace. Výsledkem je nesprávný postup řešení.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</a:t>
            </a:r>
            <a:endParaRPr lang="cs-CZ" dirty="0"/>
          </a:p>
        </p:txBody>
      </p:sp>
      <p:pic>
        <p:nvPicPr>
          <p:cNvPr id="3074" name="Picture 2" descr="C:\Users\user\Desktop\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1667280"/>
            <a:ext cx="4248472" cy="28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90688"/>
            <a:ext cx="33623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Věčná paměť:</a:t>
            </a:r>
          </a:p>
          <a:p>
            <a:pPr lvl="1"/>
            <a:r>
              <a:rPr lang="cs-CZ" dirty="0" smtClean="0"/>
              <a:t>Cokoli řekneme...</a:t>
            </a:r>
          </a:p>
          <a:p>
            <a:pPr lvl="1"/>
            <a:r>
              <a:rPr lang="cs-CZ" dirty="0" smtClean="0"/>
              <a:t>I mlčení je komunikací</a:t>
            </a:r>
          </a:p>
          <a:p>
            <a:pPr lvl="1"/>
            <a:r>
              <a:rPr lang="cs-CZ" dirty="0" smtClean="0"/>
              <a:t>Asynchronní komunikace (například skrze sociální sítě či blogy) je součástí osobního profilu</a:t>
            </a:r>
          </a:p>
          <a:p>
            <a:pPr lvl="1"/>
            <a:r>
              <a:rPr lang="cs-CZ" dirty="0" err="1" smtClean="0"/>
              <a:t>Dohledatelnost</a:t>
            </a:r>
            <a:r>
              <a:rPr lang="cs-CZ" dirty="0" smtClean="0"/>
              <a:t> čehokoli</a:t>
            </a:r>
          </a:p>
          <a:p>
            <a:pPr lvl="1"/>
            <a:r>
              <a:rPr lang="cs-CZ" dirty="0" smtClean="0"/>
              <a:t>Absence kontextu</a:t>
            </a:r>
          </a:p>
          <a:p>
            <a:pPr lvl="1"/>
            <a:r>
              <a:rPr lang="cs-CZ" dirty="0" err="1" smtClean="0"/>
              <a:t>Semiobjektivnost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88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závislá na konkrétním kulturním klimatu (webu)</a:t>
            </a:r>
          </a:p>
          <a:p>
            <a:r>
              <a:rPr lang="cs-CZ" dirty="0" smtClean="0"/>
              <a:t>Je spojená s řadou nových fenoménů (</a:t>
            </a:r>
            <a:r>
              <a:rPr lang="cs-CZ" dirty="0" err="1" smtClean="0"/>
              <a:t>trolové</a:t>
            </a:r>
            <a:r>
              <a:rPr lang="cs-CZ" dirty="0" smtClean="0"/>
              <a:t>, </a:t>
            </a:r>
            <a:r>
              <a:rPr lang="cs-CZ" dirty="0" err="1" smtClean="0"/>
              <a:t>flamewars</a:t>
            </a:r>
            <a:r>
              <a:rPr lang="cs-CZ" dirty="0" smtClean="0"/>
              <a:t>,...)</a:t>
            </a:r>
          </a:p>
          <a:p>
            <a:r>
              <a:rPr lang="cs-CZ" dirty="0" smtClean="0"/>
              <a:t>Nekopíruje přesně fyzický svět</a:t>
            </a:r>
          </a:p>
          <a:p>
            <a:r>
              <a:rPr lang="cs-CZ" dirty="0" smtClean="0"/>
              <a:t>Má často textovou podobu</a:t>
            </a:r>
          </a:p>
          <a:p>
            <a:r>
              <a:rPr lang="cs-CZ" dirty="0" smtClean="0"/>
              <a:t>Hůře se do ní převádí emoce (i když nové </a:t>
            </a:r>
            <a:r>
              <a:rPr lang="cs-CZ" dirty="0" err="1" smtClean="0"/>
              <a:t>iOS</a:t>
            </a:r>
            <a:r>
              <a:rPr lang="cs-CZ" dirty="0" smtClean="0"/>
              <a:t>...)</a:t>
            </a:r>
          </a:p>
          <a:p>
            <a:r>
              <a:rPr lang="cs-CZ" dirty="0" smtClean="0"/>
              <a:t>Má fragmentární i propojený charakter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4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Legislativní kontext:</a:t>
            </a:r>
          </a:p>
          <a:p>
            <a:pPr lvl="1"/>
            <a:r>
              <a:rPr lang="cs-CZ" dirty="0" smtClean="0"/>
              <a:t>Právo na zapomnění</a:t>
            </a:r>
          </a:p>
          <a:p>
            <a:pPr lvl="1"/>
            <a:r>
              <a:rPr lang="cs-CZ" dirty="0" smtClean="0"/>
              <a:t>Ochrana osobních údajů (je IP osobní údaj?)</a:t>
            </a:r>
          </a:p>
          <a:p>
            <a:pPr lvl="1"/>
            <a:r>
              <a:rPr lang="cs-CZ" dirty="0" smtClean="0"/>
              <a:t>Evropské směrnice (GDPR): můžeme uchovávat jen to, co nezbytně potřebujeme pro danou službu a uživatel o tom ví.</a:t>
            </a:r>
          </a:p>
          <a:p>
            <a:pPr lvl="1"/>
            <a:endParaRPr lang="cs-CZ" dirty="0"/>
          </a:p>
          <a:p>
            <a:r>
              <a:rPr lang="cs-CZ" dirty="0" smtClean="0"/>
              <a:t>Jak přenositelná je komunikace / online identita?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8c86a73466930bcb42094faaa77579f7677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1371</Words>
  <Application>Microsoft Office PowerPoint</Application>
  <PresentationFormat>Vlastní</PresentationFormat>
  <Paragraphs>256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Office Theme</vt:lpstr>
      <vt:lpstr>Komunikace a spolupráce</vt:lpstr>
      <vt:lpstr>Klíčová témata</vt:lpstr>
      <vt:lpstr>Pedagogická předehra</vt:lpstr>
      <vt:lpstr>Struktura pro definování kompetence kolaborativního řešení problémů projektu ATC21S</vt:lpstr>
      <vt:lpstr>Prezentace aplikace PowerPoint</vt:lpstr>
      <vt:lpstr>Taxonomie</vt:lpstr>
      <vt:lpstr>Specifika komunikace v online prostředí</vt:lpstr>
      <vt:lpstr>Specifika komunikace v online prostředí</vt:lpstr>
      <vt:lpstr>Specifika komunikace v online prostředí</vt:lpstr>
      <vt:lpstr>Asynchronní komunikace</vt:lpstr>
      <vt:lpstr>Synchronní komunikace</vt:lpstr>
      <vt:lpstr>Asynchronní x synchronní komunikace</vt:lpstr>
      <vt:lpstr>Netiketa</vt:lpstr>
      <vt:lpstr>Netiketa</vt:lpstr>
      <vt:lpstr>RFC 1855 Netiquette Guidelines</vt:lpstr>
      <vt:lpstr>Netiquette – Virginie Shea</vt:lpstr>
      <vt:lpstr> „Deset přikázání“ Institutu pro počítačovou etiku</vt:lpstr>
      <vt:lpstr>Bezpečnost a netiketa</vt:lpstr>
      <vt:lpstr>Kooperace a kolaborace v online prostředí</vt:lpstr>
      <vt:lpstr>Kooperace a kolaborace</vt:lpstr>
      <vt:lpstr>Čtyři rozdílné oblasti</vt:lpstr>
      <vt:lpstr>Kooperativní systémy</vt:lpstr>
      <vt:lpstr>Ganttův diagram</vt:lpstr>
      <vt:lpstr>Správa úkolů</vt:lpstr>
      <vt:lpstr>Prezentace aplikace PowerPoint</vt:lpstr>
      <vt:lpstr>Wiki</vt:lpstr>
      <vt:lpstr>Kalendář</vt:lpstr>
      <vt:lpstr>Dokumentový server</vt:lpstr>
      <vt:lpstr>Diskusní platforma</vt:lpstr>
      <vt:lpstr>Seznam</vt:lpstr>
      <vt:lpstr>Aplikace pro online komunikaci</vt:lpstr>
      <vt:lpstr>Slack</vt:lpstr>
      <vt:lpstr>Skype</vt:lpstr>
      <vt:lpstr>Facebook</vt:lpstr>
      <vt:lpstr>Chatboti a boti</vt:lpstr>
      <vt:lpstr>Chatbot</vt:lpstr>
      <vt:lpstr>Příklady</vt:lpstr>
      <vt:lpstr>Chatbot</vt:lpstr>
      <vt:lpstr>Motion.ai</vt:lpstr>
      <vt:lpstr>Příklady služeb pro tvorbu chatbotů</vt:lpstr>
      <vt:lpstr>Otazníky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a spolupráce</dc:title>
  <dc:creator>user</dc:creator>
  <cp:lastModifiedBy>user</cp:lastModifiedBy>
  <cp:revision>12</cp:revision>
  <dcterms:created xsi:type="dcterms:W3CDTF">2017-10-09T08:12:15Z</dcterms:created>
  <dcterms:modified xsi:type="dcterms:W3CDTF">2017-10-26T13:32:09Z</dcterms:modified>
</cp:coreProperties>
</file>