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256" r:id="rId2"/>
    <p:sldId id="262" r:id="rId3"/>
    <p:sldId id="269" r:id="rId4"/>
    <p:sldId id="257" r:id="rId5"/>
    <p:sldId id="270" r:id="rId6"/>
    <p:sldId id="264" r:id="rId7"/>
    <p:sldId id="26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79" r:id="rId18"/>
    <p:sldId id="280" r:id="rId19"/>
    <p:sldId id="283" r:id="rId20"/>
    <p:sldId id="284" r:id="rId21"/>
    <p:sldId id="287" r:id="rId22"/>
    <p:sldId id="288" r:id="rId23"/>
    <p:sldId id="289" r:id="rId24"/>
    <p:sldId id="29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-18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851"/>
    <a:srgbClr val="082F3A"/>
    <a:srgbClr val="21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33" autoAdjust="0"/>
  </p:normalViewPr>
  <p:slideViewPr>
    <p:cSldViewPr>
      <p:cViewPr varScale="1">
        <p:scale>
          <a:sx n="111" d="100"/>
          <a:sy n="111" d="100"/>
        </p:scale>
        <p:origin x="77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1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3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504950"/>
            <a:ext cx="7391401" cy="327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4" y="819150"/>
            <a:ext cx="7391401" cy="5334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2">
                    <a:lumMod val="50000"/>
                  </a:schemeClr>
                </a:solidFill>
                <a:latin typeface="Source Sans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7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menš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504950"/>
            <a:ext cx="7391401" cy="3276600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rgbClr val="074851"/>
                </a:solidFill>
              </a:defRPr>
            </a:lvl2pPr>
            <a:lvl3pPr>
              <a:defRPr sz="2000">
                <a:solidFill>
                  <a:srgbClr val="074851"/>
                </a:solidFill>
              </a:defRPr>
            </a:lvl3pPr>
            <a:lvl4pPr>
              <a:defRPr sz="1600">
                <a:solidFill>
                  <a:srgbClr val="074851"/>
                </a:solidFill>
              </a:defRPr>
            </a:lvl4pPr>
            <a:lvl5pPr>
              <a:defRPr sz="1600">
                <a:solidFill>
                  <a:srgbClr val="07485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4" y="819150"/>
            <a:ext cx="7391401" cy="5334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74851"/>
                </a:solidFill>
                <a:latin typeface="Source Sans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971550"/>
            <a:ext cx="7391401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š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971550"/>
            <a:ext cx="7391401" cy="381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971550"/>
            <a:ext cx="3962401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5800" y="971550"/>
            <a:ext cx="3352800" cy="36576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3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ální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3638550"/>
            <a:ext cx="7391401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" y="76200"/>
            <a:ext cx="1918254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5" y="2006315"/>
            <a:ext cx="1066799" cy="1022637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5800" y="971550"/>
            <a:ext cx="7391400" cy="2667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celou strá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3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7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0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51" r:id="rId14"/>
    <p:sldLayoutId id="2147483656" r:id="rId15"/>
    <p:sldLayoutId id="2147483650" r:id="rId16"/>
    <p:sldLayoutId id="2147483652" r:id="rId17"/>
    <p:sldLayoutId id="2147483654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19200" y="1276350"/>
            <a:ext cx="5638800" cy="1200329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074851"/>
                </a:solidFill>
                <a:latin typeface="Source Sans Pro" pitchFamily="34" charset="0"/>
              </a:rPr>
              <a:t>Od školy 1.0 ke škole </a:t>
            </a:r>
            <a:r>
              <a:rPr lang="cs-CZ" sz="4400" b="1" dirty="0">
                <a:solidFill>
                  <a:srgbClr val="074851"/>
                </a:solidFill>
                <a:latin typeface="Source Sans Pro" pitchFamily="34" charset="0"/>
              </a:rPr>
              <a:t>2.0</a:t>
            </a:r>
            <a:endParaRPr lang="en-US" sz="4400" b="1" dirty="0">
              <a:solidFill>
                <a:srgbClr val="074851"/>
              </a:solidFill>
              <a:latin typeface="Source Sans Pro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2952754"/>
            <a:ext cx="5410200" cy="535531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  <a:ea typeface="+mj-ea"/>
                <a:cs typeface="+mj-cs"/>
              </a:rPr>
              <a:t>Škola21</a:t>
            </a:r>
            <a:endParaRPr lang="en-US" sz="3200" b="1" dirty="0">
              <a:solidFill>
                <a:srgbClr val="074851"/>
              </a:solidFill>
              <a:latin typeface="Source Sans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29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„Umíme měřit efektivitu vzdělávání? Víme jak posouvat školu technicky dopředu? Kde může být problém?“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Motivace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Systematické formální měření kvality vzdělávání.</a:t>
            </a:r>
          </a:p>
          <a:p>
            <a:r>
              <a:rPr lang="cs-CZ" dirty="0" smtClean="0"/>
              <a:t>Periodické měření týž parametrů umožňuje sledovat pokrok.</a:t>
            </a:r>
          </a:p>
          <a:p>
            <a:r>
              <a:rPr lang="cs-CZ" dirty="0" smtClean="0"/>
              <a:t>Je nutné provádět metodologicky přesné výzkumy.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Evaluace</a:t>
            </a:r>
            <a:endParaRPr lang="en-US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Identifikovat slabá a silná místa školy.</a:t>
            </a:r>
          </a:p>
          <a:p>
            <a:r>
              <a:rPr lang="cs-CZ" dirty="0" smtClean="0"/>
              <a:t>Nastavit strategii rozvoje školy, nákupu technologií, vzdělávání zaměstnanců.</a:t>
            </a:r>
          </a:p>
          <a:p>
            <a:r>
              <a:rPr lang="cs-CZ" dirty="0" smtClean="0"/>
              <a:t>Měření kvality je obecně zásadní pedagogický trend.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Cíle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2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Čtyři definované úrovně škol.</a:t>
            </a:r>
          </a:p>
          <a:p>
            <a:r>
              <a:rPr lang="cs-CZ" dirty="0" smtClean="0"/>
              <a:t>Pět oblastí, ve kterých sledujeme.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Škola21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Řízení a plánování</a:t>
            </a:r>
          </a:p>
          <a:p>
            <a:pPr lvl="0"/>
            <a:r>
              <a:rPr lang="cs-CZ" dirty="0"/>
              <a:t>ICT ve školním vzdělávacím programu</a:t>
            </a:r>
          </a:p>
          <a:p>
            <a:pPr lvl="0"/>
            <a:r>
              <a:rPr lang="cs-CZ" dirty="0"/>
              <a:t>Profesní rozvoj</a:t>
            </a:r>
          </a:p>
          <a:p>
            <a:pPr lvl="0"/>
            <a:r>
              <a:rPr lang="cs-CZ" dirty="0"/>
              <a:t>Integrace ICT do života školy </a:t>
            </a:r>
          </a:p>
          <a:p>
            <a:pPr lvl="0"/>
            <a:r>
              <a:rPr lang="cs-CZ" dirty="0"/>
              <a:t>ICT infrastruktura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hodnocení školy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Začínáme</a:t>
            </a:r>
          </a:p>
          <a:p>
            <a:pPr lvl="0"/>
            <a:r>
              <a:rPr lang="cs-CZ" dirty="0" smtClean="0"/>
              <a:t>Máme první zkušenosti</a:t>
            </a:r>
          </a:p>
          <a:p>
            <a:pPr lvl="0"/>
            <a:r>
              <a:rPr lang="cs-CZ" dirty="0" smtClean="0"/>
              <a:t>Nabýváme sebejistoty</a:t>
            </a:r>
          </a:p>
          <a:p>
            <a:pPr lvl="0"/>
            <a:r>
              <a:rPr lang="cs-CZ" dirty="0" smtClean="0"/>
              <a:t>Jdeme příkladem pro ostatní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Čtyři úrovně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Řízení a plánování</a:t>
            </a:r>
          </a:p>
          <a:p>
            <a:pPr lvl="0"/>
            <a:r>
              <a:rPr lang="cs-CZ" dirty="0"/>
              <a:t>ICT ve školním vzdělávacím programu</a:t>
            </a:r>
          </a:p>
          <a:p>
            <a:pPr lvl="0"/>
            <a:r>
              <a:rPr lang="cs-CZ" dirty="0"/>
              <a:t>Profesní rozvoj</a:t>
            </a:r>
          </a:p>
          <a:p>
            <a:pPr lvl="0"/>
            <a:r>
              <a:rPr lang="cs-CZ" dirty="0"/>
              <a:t>Integrace ICT do života školy </a:t>
            </a:r>
          </a:p>
          <a:p>
            <a:pPr lvl="0"/>
            <a:r>
              <a:rPr lang="cs-CZ" dirty="0"/>
              <a:t>ICT infrastruktura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Pět oblastí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744" y="1504950"/>
            <a:ext cx="3749511" cy="32766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Škola21 na RVP.cz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Smysluplnost vyžaduje pravidelnost a výzkumnou relevanci</a:t>
            </a:r>
          </a:p>
          <a:p>
            <a:r>
              <a:rPr lang="cs-CZ" dirty="0" smtClean="0"/>
              <a:t>Různé modely zapojení – celá škola &lt;-&gt; ředitel</a:t>
            </a:r>
          </a:p>
          <a:p>
            <a:r>
              <a:rPr lang="cs-CZ" dirty="0" smtClean="0"/>
              <a:t>Různé modely práce na zlepšení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Evaluace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1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Učitel21</a:t>
            </a:r>
            <a:endParaRPr lang="cs-CZ" sz="3200" b="1" dirty="0">
              <a:solidFill>
                <a:srgbClr val="074851"/>
              </a:solidFill>
              <a:latin typeface="Source Sans Pro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2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V Evropě představuje internet a s ním spojené technologie hlavní naději ekonomického růstu. Podle OECD, on-line svět tvoří až 13 procent ekonomického výkonu. Představuje tedy hnací silu při vytváření nových podniků, pracovních míst a nových podnikatelských příležitostí. Zatímco mnoho tradičních průmyslových odvětví zažívá těžké časy, internetové společnosti investují miliardy do nových kanceláří, vývojových center a výzkumných laboratoří.“</a:t>
            </a:r>
            <a:endParaRPr lang="cs-CZ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Motivace: </a:t>
            </a:r>
            <a:r>
              <a:rPr lang="cs-CZ" sz="3200" dirty="0" err="1">
                <a:solidFill>
                  <a:srgbClr val="074851"/>
                </a:solidFill>
              </a:rPr>
              <a:t>Eric</a:t>
            </a:r>
            <a:r>
              <a:rPr lang="cs-CZ" sz="3200" dirty="0">
                <a:solidFill>
                  <a:srgbClr val="074851"/>
                </a:solidFill>
              </a:rPr>
              <a:t> Schmid (Google)</a:t>
            </a:r>
            <a:endParaRPr lang="en-US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Učitel21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by měl být učitel ve 21. století?</a:t>
            </a:r>
          </a:p>
          <a:p>
            <a:r>
              <a:rPr lang="cs-CZ" dirty="0" smtClean="0"/>
              <a:t>Co by měl dělat?</a:t>
            </a:r>
          </a:p>
          <a:p>
            <a:r>
              <a:rPr lang="cs-CZ" dirty="0" smtClean="0"/>
              <a:t>Jak by měl učit?</a:t>
            </a:r>
          </a:p>
          <a:p>
            <a:r>
              <a:rPr lang="cs-CZ" dirty="0" smtClean="0"/>
              <a:t>Existuje pro něj nějaký kompetenční model?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ISSA kompetence</a:t>
            </a:r>
            <a:endParaRPr lang="cs-CZ" sz="3200" b="1" dirty="0">
              <a:solidFill>
                <a:srgbClr val="074851"/>
              </a:solidFill>
              <a:latin typeface="Source Sans Pro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Komunikace</a:t>
            </a:r>
          </a:p>
          <a:p>
            <a:pPr lvl="0"/>
            <a:r>
              <a:rPr lang="cs-CZ" dirty="0"/>
              <a:t>Rodina a komunita</a:t>
            </a:r>
          </a:p>
          <a:p>
            <a:pPr lvl="0"/>
            <a:r>
              <a:rPr lang="cs-CZ" dirty="0"/>
              <a:t>Inkluze, rozmanitost a demokratické hodnoty</a:t>
            </a:r>
          </a:p>
          <a:p>
            <a:pPr lvl="0"/>
            <a:r>
              <a:rPr lang="cs-CZ" dirty="0"/>
              <a:t>Plánování a hodnocení</a:t>
            </a:r>
          </a:p>
          <a:p>
            <a:pPr lvl="0"/>
            <a:r>
              <a:rPr lang="cs-CZ" dirty="0"/>
              <a:t>Výchovně vzdělávací strategie ukázka</a:t>
            </a:r>
          </a:p>
          <a:p>
            <a:pPr lvl="0"/>
            <a:r>
              <a:rPr lang="cs-CZ" dirty="0"/>
              <a:t>Učební prostředí</a:t>
            </a:r>
          </a:p>
          <a:p>
            <a:pPr lvl="0"/>
            <a:r>
              <a:rPr lang="cs-CZ" dirty="0"/>
              <a:t>Profesní rozvoj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2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Rámec </a:t>
            </a:r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profesních kvalit učitele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Plánování výuky</a:t>
            </a:r>
          </a:p>
          <a:p>
            <a:pPr lvl="0"/>
            <a:r>
              <a:rPr lang="cs-CZ" dirty="0"/>
              <a:t>Prostředí pro učení</a:t>
            </a:r>
          </a:p>
          <a:p>
            <a:pPr lvl="0"/>
            <a:r>
              <a:rPr lang="cs-CZ" dirty="0"/>
              <a:t>Procesy učení</a:t>
            </a:r>
          </a:p>
          <a:p>
            <a:pPr lvl="0"/>
            <a:r>
              <a:rPr lang="cs-CZ" dirty="0"/>
              <a:t>Hodnocení práce žáků</a:t>
            </a:r>
          </a:p>
          <a:p>
            <a:pPr lvl="0"/>
            <a:r>
              <a:rPr lang="cs-CZ" dirty="0"/>
              <a:t>Reflexe výuky</a:t>
            </a:r>
          </a:p>
          <a:p>
            <a:pPr lvl="0"/>
            <a:r>
              <a:rPr lang="cs-CZ" dirty="0"/>
              <a:t>Rozvoj školy a spolupráce s kolegy</a:t>
            </a:r>
          </a:p>
          <a:p>
            <a:pPr lvl="0"/>
            <a:r>
              <a:rPr lang="cs-CZ" dirty="0"/>
              <a:t>Spolupráce s rodiči a širší veřejností</a:t>
            </a:r>
          </a:p>
          <a:p>
            <a:pPr lvl="0"/>
            <a:r>
              <a:rPr lang="cs-CZ" dirty="0"/>
              <a:t>Profesní rozvoj učitele</a:t>
            </a:r>
          </a:p>
        </p:txBody>
      </p:sp>
    </p:spTree>
    <p:extLst>
      <p:ext uri="{BB962C8B-B14F-4D97-AF65-F5344CB8AC3E}">
        <p14:creationId xmlns:p14="http://schemas.microsoft.com/office/powerpoint/2010/main" val="4249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Holandský standard profese učitele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kompetence </a:t>
            </a:r>
            <a:r>
              <a:rPr lang="cs-CZ" dirty="0" smtClean="0"/>
              <a:t>interpersonální,</a:t>
            </a:r>
          </a:p>
          <a:p>
            <a:r>
              <a:rPr lang="cs-CZ" dirty="0" smtClean="0"/>
              <a:t>kompetence </a:t>
            </a:r>
            <a:r>
              <a:rPr lang="cs-CZ" dirty="0"/>
              <a:t>pedagogická, </a:t>
            </a:r>
            <a:endParaRPr lang="cs-CZ" dirty="0" smtClean="0"/>
          </a:p>
          <a:p>
            <a:r>
              <a:rPr lang="cs-CZ" dirty="0" smtClean="0"/>
              <a:t>kompetence </a:t>
            </a:r>
            <a:r>
              <a:rPr lang="cs-CZ" dirty="0"/>
              <a:t>odborná a didaktická, </a:t>
            </a:r>
            <a:endParaRPr lang="cs-CZ" dirty="0" smtClean="0"/>
          </a:p>
          <a:p>
            <a:r>
              <a:rPr lang="cs-CZ" dirty="0" smtClean="0"/>
              <a:t>kompetence </a:t>
            </a:r>
            <a:r>
              <a:rPr lang="cs-CZ" dirty="0"/>
              <a:t>organizační, </a:t>
            </a:r>
            <a:endParaRPr lang="cs-CZ" dirty="0" smtClean="0"/>
          </a:p>
          <a:p>
            <a:r>
              <a:rPr lang="cs-CZ" dirty="0" smtClean="0"/>
              <a:t>kompetence </a:t>
            </a:r>
            <a:r>
              <a:rPr lang="cs-CZ" dirty="0"/>
              <a:t>pro spolupráci s kolegy, </a:t>
            </a:r>
            <a:endParaRPr lang="cs-CZ" dirty="0" smtClean="0"/>
          </a:p>
          <a:p>
            <a:r>
              <a:rPr lang="cs-CZ" dirty="0" smtClean="0"/>
              <a:t>kompetence </a:t>
            </a:r>
            <a:r>
              <a:rPr lang="cs-CZ" dirty="0"/>
              <a:t>pro spolupráci s </a:t>
            </a:r>
            <a:r>
              <a:rPr lang="cs-CZ" dirty="0" smtClean="0"/>
              <a:t>okolím, </a:t>
            </a:r>
            <a:endParaRPr lang="cs-CZ" dirty="0"/>
          </a:p>
          <a:p>
            <a:r>
              <a:rPr lang="cs-CZ" dirty="0" smtClean="0"/>
              <a:t>kompetence </a:t>
            </a:r>
            <a:r>
              <a:rPr lang="cs-CZ" dirty="0"/>
              <a:t>k reflexi a sebezdokonalování</a:t>
            </a:r>
          </a:p>
        </p:txBody>
      </p:sp>
    </p:spTree>
    <p:extLst>
      <p:ext uri="{BB962C8B-B14F-4D97-AF65-F5344CB8AC3E}">
        <p14:creationId xmlns:p14="http://schemas.microsoft.com/office/powerpoint/2010/main" val="21283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74851"/>
                </a:solidFill>
                <a:latin typeface="Source Sans Pro" pitchFamily="34" charset="0"/>
              </a:rPr>
              <a:t>TPCK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3432"/>
            <a:ext cx="4572000" cy="2627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1138"/>
            <a:ext cx="3276600" cy="33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Vzdělávací aktivity mají nějaký herní prvek, cesta vzděláváním může být individualizovaná. Nejčastěji:</a:t>
            </a:r>
          </a:p>
          <a:p>
            <a:pPr lvl="1"/>
            <a:r>
              <a:rPr lang="cs-CZ" dirty="0" smtClean="0"/>
              <a:t>Odznaky</a:t>
            </a:r>
          </a:p>
          <a:p>
            <a:pPr lvl="1"/>
            <a:r>
              <a:rPr lang="cs-CZ" dirty="0" smtClean="0"/>
              <a:t>Žebříčky</a:t>
            </a:r>
          </a:p>
          <a:p>
            <a:pPr lvl="1"/>
            <a:r>
              <a:rPr lang="cs-CZ" dirty="0" smtClean="0"/>
              <a:t>Certifikáty</a:t>
            </a:r>
          </a:p>
          <a:p>
            <a:pPr lvl="1"/>
            <a:r>
              <a:rPr lang="cs-CZ" dirty="0" smtClean="0"/>
              <a:t>Virtuální měna</a:t>
            </a:r>
          </a:p>
          <a:p>
            <a:pPr lvl="1"/>
            <a:r>
              <a:rPr lang="cs-CZ" dirty="0" smtClean="0"/>
              <a:t>Vylepšování profilů </a:t>
            </a:r>
            <a:r>
              <a:rPr lang="cs-CZ" dirty="0" err="1" smtClean="0"/>
              <a:t>avatarů</a:t>
            </a:r>
            <a:endParaRPr lang="cs-CZ" dirty="0" smtClean="0"/>
          </a:p>
          <a:p>
            <a:pPr lvl="1"/>
            <a:r>
              <a:rPr lang="cs-CZ" dirty="0" smtClean="0"/>
              <a:t>Podpora veřejného dobra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074851"/>
                </a:solidFill>
              </a:rPr>
              <a:t>Gamifikac</a:t>
            </a:r>
            <a:r>
              <a:rPr lang="cs-CZ" sz="3200" dirty="0" err="1">
                <a:solidFill>
                  <a:srgbClr val="074851"/>
                </a:solidFill>
              </a:rPr>
              <a:t>e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5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K</a:t>
            </a:r>
            <a:r>
              <a:rPr lang="cs-CZ" dirty="0" smtClean="0"/>
              <a:t>aždých </a:t>
            </a:r>
            <a:r>
              <a:rPr lang="cs-CZ" dirty="0"/>
              <a:t>osmnáct měsíců </a:t>
            </a:r>
            <a:r>
              <a:rPr lang="cs-CZ" dirty="0" smtClean="0"/>
              <a:t>dochází k</a:t>
            </a:r>
            <a:r>
              <a:rPr lang="cs-CZ" dirty="0"/>
              <a:t> nárůstu výpočetního výkonu zařízení za konstantní cenu na dvojnásobek. 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Exponenciální růst výkonu, informací, změn.</a:t>
            </a:r>
          </a:p>
          <a:p>
            <a:r>
              <a:rPr lang="cs-CZ" dirty="0" smtClean="0"/>
              <a:t>Obtížně předpověditelný výkon.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074851"/>
                </a:solidFill>
              </a:rPr>
              <a:t>Moorův</a:t>
            </a:r>
            <a:r>
              <a:rPr lang="cs-CZ" sz="3200" dirty="0">
                <a:solidFill>
                  <a:srgbClr val="074851"/>
                </a:solidFill>
              </a:rPr>
              <a:t> zákon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 miliónů fotografií na </a:t>
            </a:r>
            <a:r>
              <a:rPr lang="cs-CZ" dirty="0" err="1" smtClean="0"/>
              <a:t>Flickr</a:t>
            </a:r>
            <a:r>
              <a:rPr lang="cs-CZ" dirty="0" smtClean="0"/>
              <a:t>,</a:t>
            </a:r>
          </a:p>
          <a:p>
            <a:r>
              <a:rPr lang="cs-CZ" dirty="0" smtClean="0"/>
              <a:t>72 </a:t>
            </a:r>
            <a:r>
              <a:rPr lang="cs-CZ" dirty="0"/>
              <a:t>hodin videí na </a:t>
            </a:r>
            <a:r>
              <a:rPr lang="cs-CZ" dirty="0" err="1" smtClean="0"/>
              <a:t>YouTube</a:t>
            </a:r>
            <a:r>
              <a:rPr lang="cs-CZ" dirty="0" smtClean="0"/>
              <a:t>,</a:t>
            </a:r>
          </a:p>
          <a:p>
            <a:r>
              <a:rPr lang="cs-CZ" dirty="0" smtClean="0"/>
              <a:t>2 </a:t>
            </a:r>
            <a:r>
              <a:rPr lang="cs-CZ" dirty="0"/>
              <a:t>milióny realizovaných vyhledávání na </a:t>
            </a:r>
            <a:r>
              <a:rPr lang="cs-CZ" dirty="0" smtClean="0"/>
              <a:t>Google,</a:t>
            </a:r>
          </a:p>
          <a:p>
            <a:r>
              <a:rPr lang="cs-CZ" dirty="0" smtClean="0"/>
              <a:t>1,8 </a:t>
            </a:r>
            <a:r>
              <a:rPr lang="cs-CZ" dirty="0"/>
              <a:t>miliónů líbí se mi na </a:t>
            </a:r>
            <a:r>
              <a:rPr lang="cs-CZ" dirty="0" err="1"/>
              <a:t>Facebooku</a:t>
            </a:r>
            <a:r>
              <a:rPr lang="cs-CZ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74851"/>
                </a:solidFill>
              </a:rPr>
              <a:t>Každou</a:t>
            </a:r>
            <a:r>
              <a:rPr lang="cs-CZ" dirty="0" smtClean="0"/>
              <a:t> </a:t>
            </a:r>
            <a:r>
              <a:rPr lang="cs-CZ" dirty="0">
                <a:solidFill>
                  <a:srgbClr val="074851"/>
                </a:solidFill>
              </a:rPr>
              <a:t>minutu</a:t>
            </a:r>
            <a:endParaRPr lang="cs-CZ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Statický obsah</a:t>
            </a:r>
          </a:p>
          <a:p>
            <a:r>
              <a:rPr lang="cs-CZ" dirty="0" smtClean="0"/>
              <a:t>Jednoznačný garant obsahu</a:t>
            </a:r>
          </a:p>
          <a:p>
            <a:r>
              <a:rPr lang="cs-CZ" dirty="0" smtClean="0"/>
              <a:t>Čtenář je pasivním příjemcem</a:t>
            </a:r>
          </a:p>
          <a:p>
            <a:r>
              <a:rPr lang="cs-CZ" dirty="0" smtClean="0"/>
              <a:t>Přesně daný výsledek činnosti i obsah</a:t>
            </a:r>
          </a:p>
          <a:p>
            <a:r>
              <a:rPr lang="cs-CZ" dirty="0" smtClean="0"/>
              <a:t>Komunita nehraje žádnou roli</a:t>
            </a:r>
          </a:p>
          <a:p>
            <a:r>
              <a:rPr lang="cs-CZ" dirty="0" smtClean="0"/>
              <a:t>Obsah tvoří profesionálové</a:t>
            </a:r>
          </a:p>
          <a:p>
            <a:r>
              <a:rPr lang="cs-CZ" dirty="0" smtClean="0"/>
              <a:t>Př. zpravodajské servery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74851"/>
                </a:solidFill>
              </a:rPr>
              <a:t>Web</a:t>
            </a:r>
            <a:r>
              <a:rPr lang="cs-CZ" sz="3200" dirty="0">
                <a:solidFill>
                  <a:srgbClr val="074851"/>
                </a:solidFill>
              </a:rPr>
              <a:t> 1.0</a:t>
            </a:r>
            <a:endParaRPr lang="cs-CZ" sz="3200" dirty="0">
              <a:solidFill>
                <a:srgbClr val="074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 tvorbě se podílí také čtenář</a:t>
            </a:r>
          </a:p>
          <a:p>
            <a:r>
              <a:rPr lang="cs-CZ" sz="2800" dirty="0" smtClean="0"/>
              <a:t>Dynamicky se měnící obsah</a:t>
            </a:r>
          </a:p>
          <a:p>
            <a:r>
              <a:rPr lang="cs-CZ" sz="2800" dirty="0" smtClean="0"/>
              <a:t>Velká role komunity</a:t>
            </a:r>
          </a:p>
          <a:p>
            <a:r>
              <a:rPr lang="cs-CZ" sz="2800" dirty="0" smtClean="0"/>
              <a:t>Není předem definovaný výsledek</a:t>
            </a:r>
          </a:p>
          <a:p>
            <a:r>
              <a:rPr lang="cs-CZ" sz="2800" dirty="0" smtClean="0"/>
              <a:t>Demokratický model</a:t>
            </a:r>
            <a:r>
              <a:rPr lang="cs-CZ" sz="2800" dirty="0"/>
              <a:t> </a:t>
            </a:r>
            <a:r>
              <a:rPr lang="cs-CZ" sz="2800" dirty="0" smtClean="0"/>
              <a:t>fungování</a:t>
            </a:r>
          </a:p>
          <a:p>
            <a:r>
              <a:rPr lang="cs-CZ" sz="2800" dirty="0" smtClean="0"/>
              <a:t>Př. </a:t>
            </a:r>
            <a:r>
              <a:rPr lang="cs-CZ" sz="2800" dirty="0" err="1" smtClean="0"/>
              <a:t>Wikipedia</a:t>
            </a:r>
            <a:endParaRPr lang="cs-CZ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Web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Kolaborativní</a:t>
            </a:r>
            <a:r>
              <a:rPr lang="cs-CZ" dirty="0" smtClean="0"/>
              <a:t> model učení</a:t>
            </a:r>
          </a:p>
          <a:p>
            <a:r>
              <a:rPr lang="cs-CZ" dirty="0" smtClean="0"/>
              <a:t>Obsah i forma se přizpůsobuje žákům</a:t>
            </a:r>
          </a:p>
          <a:p>
            <a:r>
              <a:rPr lang="cs-CZ" dirty="0" smtClean="0"/>
              <a:t>Učitel je více mentorem, kurátorem či motivátorem než </a:t>
            </a:r>
            <a:r>
              <a:rPr lang="cs-CZ" dirty="0" err="1" smtClean="0"/>
              <a:t>předavatelem</a:t>
            </a:r>
            <a:r>
              <a:rPr lang="cs-CZ" dirty="0" smtClean="0"/>
              <a:t> informací</a:t>
            </a:r>
          </a:p>
          <a:p>
            <a:r>
              <a:rPr lang="cs-CZ" dirty="0" smtClean="0"/>
              <a:t>Důraz kladen na schopnost informace najít, posoudit a využít</a:t>
            </a:r>
          </a:p>
          <a:p>
            <a:r>
              <a:rPr lang="cs-CZ" dirty="0" smtClean="0"/>
              <a:t>Škola není uzavřená do sebe, interaguje s okolím</a:t>
            </a:r>
          </a:p>
          <a:p>
            <a:r>
              <a:rPr lang="cs-CZ" dirty="0" smtClean="0"/>
              <a:t>Důležité je také sdílení</a:t>
            </a:r>
          </a:p>
          <a:p>
            <a:r>
              <a:rPr lang="cs-CZ" dirty="0" smtClean="0"/>
              <a:t>Budování </a:t>
            </a:r>
            <a:r>
              <a:rPr lang="cs-CZ" dirty="0" err="1" smtClean="0"/>
              <a:t>offline</a:t>
            </a:r>
            <a:r>
              <a:rPr lang="cs-CZ" dirty="0" smtClean="0"/>
              <a:t> i online komunit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Škola 2.0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2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19200" y="1276350"/>
            <a:ext cx="5410200" cy="6463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Škola21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2952754"/>
            <a:ext cx="5410200" cy="397032"/>
          </a:xfrm>
        </p:spPr>
        <p:txBody>
          <a:bodyPr wrap="square">
            <a:sp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92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b1bab2161d96c550d49e8cd2668c3fc3f6818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508</Words>
  <Application>Microsoft Office PowerPoint</Application>
  <PresentationFormat>Předvádění na obrazovce (16:9)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Calibri</vt:lpstr>
      <vt:lpstr>Source Sans Pro</vt:lpstr>
      <vt:lpstr>Calibri Light</vt:lpstr>
      <vt:lpstr>Arial</vt:lpstr>
      <vt:lpstr>Motiv Office</vt:lpstr>
      <vt:lpstr>Od školy 1.0 ke škole 2.0</vt:lpstr>
      <vt:lpstr>Motivace: Eric Schmid (Google)</vt:lpstr>
      <vt:lpstr>Gamifikace</vt:lpstr>
      <vt:lpstr>Moorův zákon</vt:lpstr>
      <vt:lpstr>Každou minutu</vt:lpstr>
      <vt:lpstr>Web 1.0</vt:lpstr>
      <vt:lpstr>Web 2.0</vt:lpstr>
      <vt:lpstr>Škola 2.0</vt:lpstr>
      <vt:lpstr>Škola21</vt:lpstr>
      <vt:lpstr>Motivace</vt:lpstr>
      <vt:lpstr>Evaluace</vt:lpstr>
      <vt:lpstr>Cíle</vt:lpstr>
      <vt:lpstr>Škola21</vt:lpstr>
      <vt:lpstr>Oblasti hodnocení školy</vt:lpstr>
      <vt:lpstr>Čtyři úrovně</vt:lpstr>
      <vt:lpstr>Pět oblastí</vt:lpstr>
      <vt:lpstr>Škola21 na RVP.cz</vt:lpstr>
      <vt:lpstr>Evaluace</vt:lpstr>
      <vt:lpstr>Učitel21</vt:lpstr>
      <vt:lpstr>Učitel21</vt:lpstr>
      <vt:lpstr>ISSA kompetence</vt:lpstr>
      <vt:lpstr>Rámec profesních kvalit učitele</vt:lpstr>
      <vt:lpstr>Holandský standard profese učitele</vt:lpstr>
      <vt:lpstr>TPCK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sane@rozmetal.net</dc:creator>
  <cp:lastModifiedBy>Michal Černý</cp:lastModifiedBy>
  <cp:revision>36</cp:revision>
  <dcterms:created xsi:type="dcterms:W3CDTF">2014-10-03T09:46:00Z</dcterms:created>
  <dcterms:modified xsi:type="dcterms:W3CDTF">2015-03-13T10:17:00Z</dcterms:modified>
</cp:coreProperties>
</file>