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59" r:id="rId7"/>
    <p:sldId id="260" r:id="rId8"/>
    <p:sldId id="261" r:id="rId9"/>
    <p:sldId id="262" r:id="rId10"/>
    <p:sldId id="263" r:id="rId11"/>
  </p:sldIdLst>
  <p:sldSz cx="12192000" cy="6858000"/>
  <p:notesSz cx="6858000" cy="9144000"/>
  <p:custDataLst>
    <p:tags r:id="rId12"/>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6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cs-CZ" smtClean="0"/>
              <a:t>Kliknutím lze upravit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BF09D66-78BB-4908-84F0-5FBEB30F990E}" type="datetimeFigureOut">
              <a:rPr lang="cs-CZ" smtClean="0"/>
              <a:t>5.11.2016</a:t>
            </a:fld>
            <a:endParaRPr lang="cs-CZ"/>
          </a:p>
        </p:txBody>
      </p:sp>
      <p:sp>
        <p:nvSpPr>
          <p:cNvPr id="5" name="Footer Placeholder 4"/>
          <p:cNvSpPr>
            <a:spLocks noGrp="1"/>
          </p:cNvSpPr>
          <p:nvPr>
            <p:ph type="ftr" sz="quarter" idx="11"/>
          </p:nvPr>
        </p:nvSpPr>
        <p:spPr>
          <a:xfrm>
            <a:off x="1876424" y="5410201"/>
            <a:ext cx="5124886" cy="365125"/>
          </a:xfrm>
        </p:spPr>
        <p:txBody>
          <a:bodyPr/>
          <a:lstStyle/>
          <a:p>
            <a:endParaRPr lang="cs-CZ"/>
          </a:p>
        </p:txBody>
      </p:sp>
      <p:sp>
        <p:nvSpPr>
          <p:cNvPr id="6" name="Slide Number Placeholder 5"/>
          <p:cNvSpPr>
            <a:spLocks noGrp="1"/>
          </p:cNvSpPr>
          <p:nvPr>
            <p:ph type="sldNum" sz="quarter" idx="12"/>
          </p:nvPr>
        </p:nvSpPr>
        <p:spPr>
          <a:xfrm>
            <a:off x="9896911" y="5410199"/>
            <a:ext cx="771089" cy="365125"/>
          </a:xfrm>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40822130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cs-CZ" smtClean="0"/>
              <a:t>Kliknutím na ikonu přidáte obrázek.</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BF09D66-78BB-4908-84F0-5FBEB30F990E}" type="datetimeFigureOut">
              <a:rPr lang="cs-CZ" smtClean="0"/>
              <a:t>5.11.2016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368917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cs-CZ" smtClean="0"/>
              <a:t>Kliknutím lze upravit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BF09D66-78BB-4908-84F0-5FBEB30F990E}" type="datetimeFigureOut">
              <a:rPr lang="cs-CZ" smtClean="0"/>
              <a:t>5.11.2016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2080713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cs-CZ" smtClean="0"/>
              <a:t>Kliknutím lze upravit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BF09D66-78BB-4908-84F0-5FBEB30F990E}" type="datetimeFigureOut">
              <a:rPr lang="cs-CZ" smtClean="0"/>
              <a:t>5.11.2016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D1F5E8-8F25-4312-943A-16F8BBD72569}" type="slidenum">
              <a:rPr lang="cs-CZ" smtClean="0"/>
              <a:t>‹#›</a:t>
            </a:fld>
            <a:endParaRPr lang="cs-CZ"/>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51577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cs-CZ" smtClean="0"/>
              <a:t>Kliknutím lze upravit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BF09D66-78BB-4908-84F0-5FBEB30F990E}" type="datetimeFigureOut">
              <a:rPr lang="cs-CZ" smtClean="0"/>
              <a:t>5.11.2016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1014295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ABF09D66-78BB-4908-84F0-5FBEB30F990E}" type="datetimeFigureOut">
              <a:rPr lang="cs-CZ" smtClean="0"/>
              <a:t>5.11.2016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1242826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smtClean="0"/>
              <a:t>Kliknutím na ikonu přidáte obrázek.</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smtClean="0"/>
              <a:t>Kliknutím na ikonu přidáte obrázek.</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smtClean="0"/>
              <a:t>Kliknutím na ikonu přidáte obrázek.</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ABF09D66-78BB-4908-84F0-5FBEB30F990E}" type="datetimeFigureOut">
              <a:rPr lang="cs-CZ" smtClean="0"/>
              <a:t>5.11.2016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3433893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BF09D66-78BB-4908-84F0-5FBEB30F990E}" type="datetimeFigureOut">
              <a:rPr lang="cs-CZ" smtClean="0"/>
              <a:t>5.11.2016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3223182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BF09D66-78BB-4908-84F0-5FBEB30F990E}" type="datetimeFigureOut">
              <a:rPr lang="cs-CZ" smtClean="0"/>
              <a:t>5.11.2016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122999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BF09D66-78BB-4908-84F0-5FBEB30F990E}" type="datetimeFigureOut">
              <a:rPr lang="cs-CZ" smtClean="0"/>
              <a:t>5.11.2016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1089673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BF09D66-78BB-4908-84F0-5FBEB30F990E}" type="datetimeFigureOut">
              <a:rPr lang="cs-CZ" smtClean="0"/>
              <a:t>5.11.2016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164584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BF09D66-78BB-4908-84F0-5FBEB30F990E}" type="datetimeFigureOut">
              <a:rPr lang="cs-CZ" smtClean="0"/>
              <a:t>5.11.2016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713100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41410" y="3073397"/>
            <a:ext cx="4878391" cy="271780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172200" y="3073397"/>
            <a:ext cx="4875210" cy="271780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BF09D66-78BB-4908-84F0-5FBEB30F990E}" type="datetimeFigureOut">
              <a:rPr lang="cs-CZ" smtClean="0"/>
              <a:t>5.11.2016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86586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BF09D66-78BB-4908-84F0-5FBEB30F990E}" type="datetimeFigureOut">
              <a:rPr lang="cs-CZ" smtClean="0"/>
              <a:t>5.11.2016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3784796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F09D66-78BB-4908-84F0-5FBEB30F990E}" type="datetimeFigureOut">
              <a:rPr lang="cs-CZ" smtClean="0"/>
              <a:t>5.11.2016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1021114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BF09D66-78BB-4908-84F0-5FBEB30F990E}" type="datetimeFigureOut">
              <a:rPr lang="cs-CZ" smtClean="0"/>
              <a:t>5.11.2016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420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BF09D66-78BB-4908-84F0-5FBEB30F990E}" type="datetimeFigureOut">
              <a:rPr lang="cs-CZ" smtClean="0"/>
              <a:t>5.11.2016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D1F5E8-8F25-4312-943A-16F8BBD72569}" type="slidenum">
              <a:rPr lang="cs-CZ" smtClean="0"/>
              <a:t>‹#›</a:t>
            </a:fld>
            <a:endParaRPr lang="cs-CZ"/>
          </a:p>
        </p:txBody>
      </p:sp>
    </p:spTree>
    <p:extLst>
      <p:ext uri="{BB962C8B-B14F-4D97-AF65-F5344CB8AC3E}">
        <p14:creationId xmlns:p14="http://schemas.microsoft.com/office/powerpoint/2010/main" val="2783079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BF09D66-78BB-4908-84F0-5FBEB30F990E}" type="datetimeFigureOut">
              <a:rPr lang="cs-CZ" smtClean="0"/>
              <a:t>5.11.2016</a:t>
            </a:fld>
            <a:endParaRPr lang="cs-CZ"/>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D1F5E8-8F25-4312-943A-16F8BBD72569}" type="slidenum">
              <a:rPr lang="cs-CZ" smtClean="0"/>
              <a:t>‹#›</a:t>
            </a:fld>
            <a:endParaRPr lang="cs-CZ"/>
          </a:p>
        </p:txBody>
      </p:sp>
    </p:spTree>
    <p:extLst>
      <p:ext uri="{BB962C8B-B14F-4D97-AF65-F5344CB8AC3E}">
        <p14:creationId xmlns:p14="http://schemas.microsoft.com/office/powerpoint/2010/main" val="35688997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Digitální vzdělávání 2020</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29067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Porozumění veřejnosti cílům a procesům integrace digitálních technologií do </a:t>
            </a:r>
            <a:r>
              <a:rPr lang="cs-CZ" b="1" dirty="0" smtClean="0"/>
              <a:t>vzdělávání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Komunikace s rodiči</a:t>
            </a:r>
          </a:p>
          <a:p>
            <a:r>
              <a:rPr lang="cs-CZ" dirty="0" smtClean="0"/>
              <a:t>Komunikace s veřejností</a:t>
            </a:r>
          </a:p>
          <a:p>
            <a:r>
              <a:rPr lang="cs-CZ" dirty="0" smtClean="0"/>
              <a:t>Komunikace s obcí</a:t>
            </a:r>
          </a:p>
          <a:p>
            <a:endParaRPr lang="cs-CZ" dirty="0"/>
          </a:p>
          <a:p>
            <a:r>
              <a:rPr lang="cs-CZ" dirty="0" smtClean="0"/>
              <a:t>Zodpovědnost za vzdělanost i v oblasti celoživotního učení? Problém sociální inkluse.</a:t>
            </a:r>
          </a:p>
          <a:p>
            <a:endParaRPr lang="cs-CZ" dirty="0"/>
          </a:p>
          <a:p>
            <a:r>
              <a:rPr lang="cs-CZ" dirty="0" smtClean="0"/>
              <a:t>Školní weby, wiki, sociální sítě, blogy, …</a:t>
            </a:r>
          </a:p>
          <a:p>
            <a:endParaRPr lang="cs-CZ" dirty="0" smtClean="0"/>
          </a:p>
        </p:txBody>
      </p:sp>
    </p:spTree>
    <p:extLst>
      <p:ext uri="{BB962C8B-B14F-4D97-AF65-F5344CB8AC3E}">
        <p14:creationId xmlns:p14="http://schemas.microsoft.com/office/powerpoint/2010/main" val="2723435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4" name="Obrázek 3"/>
          <p:cNvPicPr/>
          <p:nvPr/>
        </p:nvPicPr>
        <p:blipFill>
          <a:blip r:embed="rId2">
            <a:extLst>
              <a:ext uri="{28A0092B-C50C-407E-A947-70E740481C1C}">
                <a14:useLocalDpi xmlns:a14="http://schemas.microsoft.com/office/drawing/2010/main" val="0"/>
              </a:ext>
            </a:extLst>
          </a:blip>
          <a:stretch>
            <a:fillRect/>
          </a:stretch>
        </p:blipFill>
        <p:spPr>
          <a:xfrm>
            <a:off x="2518913" y="431321"/>
            <a:ext cx="7614939" cy="5653286"/>
          </a:xfrm>
          <a:prstGeom prst="rect">
            <a:avLst/>
          </a:prstGeom>
        </p:spPr>
      </p:pic>
    </p:spTree>
    <p:extLst>
      <p:ext uri="{BB962C8B-B14F-4D97-AF65-F5344CB8AC3E}">
        <p14:creationId xmlns:p14="http://schemas.microsoft.com/office/powerpoint/2010/main" val="3502780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Nediskriminační přístup k digitálním vzdělávacím </a:t>
            </a:r>
            <a:r>
              <a:rPr lang="cs-CZ" b="1" dirty="0" smtClean="0"/>
              <a:t>zdrojům</a:t>
            </a:r>
            <a:endParaRPr lang="cs-CZ" dirty="0"/>
          </a:p>
        </p:txBody>
      </p:sp>
      <p:sp>
        <p:nvSpPr>
          <p:cNvPr id="3" name="Zástupný symbol pro obsah 2"/>
          <p:cNvSpPr>
            <a:spLocks noGrp="1"/>
          </p:cNvSpPr>
          <p:nvPr>
            <p:ph idx="1"/>
          </p:nvPr>
        </p:nvSpPr>
        <p:spPr/>
        <p:txBody>
          <a:bodyPr/>
          <a:lstStyle/>
          <a:p>
            <a:r>
              <a:rPr lang="cs-CZ" dirty="0"/>
              <a:t>Klíčovým aspektem je akcentace otevřených licencí především </a:t>
            </a:r>
            <a:r>
              <a:rPr lang="cs-CZ" dirty="0" err="1"/>
              <a:t>Creative</a:t>
            </a:r>
            <a:r>
              <a:rPr lang="cs-CZ" dirty="0"/>
              <a:t> </a:t>
            </a:r>
            <a:r>
              <a:rPr lang="cs-CZ" dirty="0" err="1" smtClean="0"/>
              <a:t>Commons</a:t>
            </a:r>
            <a:r>
              <a:rPr lang="cs-CZ" dirty="0" smtClean="0"/>
              <a:t>.</a:t>
            </a:r>
          </a:p>
          <a:p>
            <a:r>
              <a:rPr lang="cs-CZ" dirty="0" smtClean="0"/>
              <a:t>Problematické řešení autorských práv.</a:t>
            </a:r>
          </a:p>
          <a:p>
            <a:r>
              <a:rPr lang="cs-CZ" dirty="0" smtClean="0"/>
              <a:t>DUMY.cz</a:t>
            </a:r>
          </a:p>
          <a:p>
            <a:r>
              <a:rPr lang="cs-CZ" dirty="0" smtClean="0"/>
              <a:t>RVP.cz</a:t>
            </a:r>
          </a:p>
          <a:p>
            <a:endParaRPr lang="cs-CZ" dirty="0"/>
          </a:p>
        </p:txBody>
      </p:sp>
    </p:spTree>
    <p:extLst>
      <p:ext uri="{BB962C8B-B14F-4D97-AF65-F5344CB8AC3E}">
        <p14:creationId xmlns:p14="http://schemas.microsoft.com/office/powerpoint/2010/main" val="1248622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Informatické myšlení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Formulace problému tak, aby k řešení bylo možné s výhodou použít technologie.</a:t>
            </a:r>
          </a:p>
          <a:p>
            <a:r>
              <a:rPr lang="cs-CZ" dirty="0"/>
              <a:t>Organizace dat do logické struktury.</a:t>
            </a:r>
          </a:p>
          <a:p>
            <a:r>
              <a:rPr lang="cs-CZ" dirty="0"/>
              <a:t>Reprezentace dat v abstraktní formě prostřednictvím modelů a simulací.</a:t>
            </a:r>
          </a:p>
          <a:p>
            <a:r>
              <a:rPr lang="cs-CZ" dirty="0"/>
              <a:t>Řešení realizované formou algoritmu (řada naplánovaných kroků).</a:t>
            </a:r>
          </a:p>
          <a:p>
            <a:r>
              <a:rPr lang="cs-CZ" dirty="0"/>
              <a:t>Hledání, analyzování a implementace možných řešení s cílem dospět k co možná nejúčinnějšímu a nejefektivnějšímu výsledku.</a:t>
            </a:r>
          </a:p>
          <a:p>
            <a:r>
              <a:rPr lang="cs-CZ" dirty="0"/>
              <a:t>Zevšeobecnění a přenesení způsobu řešení na širší škálu podobných problémů</a:t>
            </a:r>
            <a:r>
              <a:rPr lang="cs-CZ" dirty="0" smtClean="0"/>
              <a:t>.</a:t>
            </a:r>
            <a:endParaRPr lang="cs-CZ" dirty="0"/>
          </a:p>
          <a:p>
            <a:endParaRPr lang="cs-CZ" dirty="0"/>
          </a:p>
        </p:txBody>
      </p:sp>
    </p:spTree>
    <p:extLst>
      <p:ext uri="{BB962C8B-B14F-4D97-AF65-F5344CB8AC3E}">
        <p14:creationId xmlns:p14="http://schemas.microsoft.com/office/powerpoint/2010/main" val="1908640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Informatické myšlení</a:t>
            </a:r>
            <a:r>
              <a:rPr lang="cs-CZ" smtClean="0"/>
              <a:t>: kompetence</a:t>
            </a:r>
            <a:endParaRPr lang="cs-CZ" dirty="0"/>
          </a:p>
        </p:txBody>
      </p:sp>
      <p:sp>
        <p:nvSpPr>
          <p:cNvPr id="3" name="Zástupný symbol pro obsah 2"/>
          <p:cNvSpPr>
            <a:spLocks noGrp="1"/>
          </p:cNvSpPr>
          <p:nvPr>
            <p:ph idx="1"/>
          </p:nvPr>
        </p:nvSpPr>
        <p:spPr/>
        <p:txBody>
          <a:bodyPr/>
          <a:lstStyle/>
          <a:p>
            <a:r>
              <a:rPr lang="cs-CZ" dirty="0"/>
              <a:t>Vnímání souvislostí.</a:t>
            </a:r>
          </a:p>
          <a:p>
            <a:r>
              <a:rPr lang="cs-CZ" dirty="0"/>
              <a:t>Vytrvalost při hledání řešení složitých problémů.</a:t>
            </a:r>
          </a:p>
          <a:p>
            <a:r>
              <a:rPr lang="cs-CZ" dirty="0"/>
              <a:t>Tolerování nejednoznačností.</a:t>
            </a:r>
          </a:p>
          <a:p>
            <a:r>
              <a:rPr lang="cs-CZ" dirty="0"/>
              <a:t>Schopnost pracovat na problémech s otevřeným koncem.</a:t>
            </a:r>
          </a:p>
          <a:p>
            <a:r>
              <a:rPr lang="cs-CZ" dirty="0"/>
              <a:t>Schopnost komunikovat a spolupracovat s někým na dosažení společných </a:t>
            </a:r>
            <a:r>
              <a:rPr lang="cs-CZ" dirty="0" smtClean="0"/>
              <a:t>cílů</a:t>
            </a:r>
            <a:endParaRPr lang="cs-CZ" dirty="0"/>
          </a:p>
        </p:txBody>
      </p:sp>
    </p:spTree>
    <p:extLst>
      <p:ext uri="{BB962C8B-B14F-4D97-AF65-F5344CB8AC3E}">
        <p14:creationId xmlns:p14="http://schemas.microsoft.com/office/powerpoint/2010/main" val="1028290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Podmínky pro rozvoj digitální gramotnosti a informatického myšlení </a:t>
            </a:r>
            <a:r>
              <a:rPr lang="cs-CZ" b="1" dirty="0" smtClean="0"/>
              <a:t>žáků</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a:t>První úkolem je připravit takovou koncepci inovace ŠVP, která bude reflektovat skutečnost, že ICT není primárně vyučovaným předmětem, ale nástrojem, který se projevuje ve všech oblastech lidského života. Od matematických modelů a analýzy dat, přes grafiku, až po vyhledávání informací, natáčení uměleckých snímků nebo </a:t>
            </a:r>
            <a:r>
              <a:rPr lang="cs-CZ" dirty="0">
                <a:solidFill>
                  <a:srgbClr val="FF0000"/>
                </a:solidFill>
              </a:rPr>
              <a:t>publikování vlastních děl v online </a:t>
            </a:r>
            <a:r>
              <a:rPr lang="cs-CZ" dirty="0" smtClean="0">
                <a:solidFill>
                  <a:srgbClr val="FF0000"/>
                </a:solidFill>
              </a:rPr>
              <a:t>prostředí</a:t>
            </a:r>
            <a:r>
              <a:rPr lang="cs-CZ" dirty="0" smtClean="0"/>
              <a:t>.</a:t>
            </a:r>
          </a:p>
          <a:p>
            <a:r>
              <a:rPr lang="cs-CZ" dirty="0" smtClean="0"/>
              <a:t>Škola </a:t>
            </a:r>
            <a:r>
              <a:rPr lang="cs-CZ" dirty="0"/>
              <a:t>by měla rozvíjet kompetence k samostatnému učení a sebevzdělávání, k hledání samostatného přístupu k učení se. Mimo formální vzdělání se má podporovat využívání online zdrojů jako je </a:t>
            </a:r>
            <a:r>
              <a:rPr lang="cs-CZ" dirty="0" err="1"/>
              <a:t>Khanova</a:t>
            </a:r>
            <a:r>
              <a:rPr lang="cs-CZ" dirty="0"/>
              <a:t> škola, </a:t>
            </a:r>
            <a:r>
              <a:rPr lang="cs-CZ" dirty="0" err="1"/>
              <a:t>Wikipedia</a:t>
            </a:r>
            <a:r>
              <a:rPr lang="cs-CZ" dirty="0"/>
              <a:t>, </a:t>
            </a:r>
            <a:r>
              <a:rPr lang="cs-CZ" dirty="0" err="1"/>
              <a:t>CodeAcademy</a:t>
            </a:r>
            <a:r>
              <a:rPr lang="cs-CZ" dirty="0"/>
              <a:t>, ale také </a:t>
            </a:r>
            <a:r>
              <a:rPr lang="cs-CZ" dirty="0" err="1"/>
              <a:t>Coursera</a:t>
            </a:r>
            <a:r>
              <a:rPr lang="cs-CZ" dirty="0"/>
              <a:t> a další MOOC platformy.</a:t>
            </a:r>
          </a:p>
          <a:p>
            <a:endParaRPr lang="cs-CZ" dirty="0"/>
          </a:p>
        </p:txBody>
      </p:sp>
    </p:spTree>
    <p:extLst>
      <p:ext uri="{BB962C8B-B14F-4D97-AF65-F5344CB8AC3E}">
        <p14:creationId xmlns:p14="http://schemas.microsoft.com/office/powerpoint/2010/main" val="227732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Podmínky pro rozvoj digitální gramotnosti a informatického myšlení </a:t>
            </a:r>
            <a:r>
              <a:rPr lang="cs-CZ" b="1" dirty="0" smtClean="0"/>
              <a:t>učitelů</a:t>
            </a:r>
            <a:endParaRPr lang="cs-CZ" dirty="0"/>
          </a:p>
        </p:txBody>
      </p:sp>
      <p:sp>
        <p:nvSpPr>
          <p:cNvPr id="3" name="Zástupný symbol pro obsah 2"/>
          <p:cNvSpPr>
            <a:spLocks noGrp="1"/>
          </p:cNvSpPr>
          <p:nvPr>
            <p:ph idx="1"/>
          </p:nvPr>
        </p:nvSpPr>
        <p:spPr>
          <a:xfrm>
            <a:off x="838200" y="1825625"/>
            <a:ext cx="5247290" cy="4351338"/>
          </a:xfrm>
        </p:spPr>
        <p:txBody>
          <a:bodyPr/>
          <a:lstStyle/>
          <a:p>
            <a:r>
              <a:rPr lang="cs-CZ" dirty="0" smtClean="0"/>
              <a:t>Standardy učitele a digitální gramotnost.</a:t>
            </a:r>
          </a:p>
          <a:p>
            <a:r>
              <a:rPr lang="cs-CZ" dirty="0" smtClean="0"/>
              <a:t>Informatické myšlení nebo programování?</a:t>
            </a:r>
          </a:p>
          <a:p>
            <a:endParaRPr lang="cs-CZ" dirty="0"/>
          </a:p>
        </p:txBody>
      </p:sp>
      <p:pic>
        <p:nvPicPr>
          <p:cNvPr id="1028" name="Picture 4" descr="https://kristinahollis.files.wordpress.com/2013/04/colourful-tpck-mod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0" y="1825625"/>
            <a:ext cx="6367523" cy="4780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28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Budování a obnova digitální vzdělávací </a:t>
            </a:r>
            <a:r>
              <a:rPr lang="cs-CZ" b="1" dirty="0" smtClean="0"/>
              <a:t>infrastruktury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Indoš</a:t>
            </a:r>
            <a:r>
              <a:rPr lang="cs-CZ" dirty="0" smtClean="0"/>
              <a:t> II? Tablety do škol II?</a:t>
            </a:r>
          </a:p>
          <a:p>
            <a:r>
              <a:rPr lang="cs-CZ" dirty="0" smtClean="0"/>
              <a:t>1:1 nebo BYOD (co to znamená?)</a:t>
            </a:r>
          </a:p>
          <a:p>
            <a:r>
              <a:rPr lang="cs-CZ" dirty="0"/>
              <a:t>Koordinátor v této oblasti bude především aktivně participovat na projektech, které se budou výstavby této technologické infrastruktury týkat v rovině přípravné, koordinační i implementační. Neméně důležitá bude jeho role průvodce a pomocníka pedagogům, kteří dostanou zařízení, ale nebudou s ním schopni pracovat nebo jej efektivně využívat</a:t>
            </a:r>
            <a:r>
              <a:rPr lang="cs-CZ" dirty="0" smtClean="0"/>
              <a:t>.</a:t>
            </a:r>
          </a:p>
          <a:p>
            <a:r>
              <a:rPr lang="cs-CZ" dirty="0" smtClean="0"/>
              <a:t>Učící se komunita ve škole</a:t>
            </a:r>
            <a:endParaRPr lang="cs-CZ" dirty="0"/>
          </a:p>
        </p:txBody>
      </p:sp>
    </p:spTree>
    <p:extLst>
      <p:ext uri="{BB962C8B-B14F-4D97-AF65-F5344CB8AC3E}">
        <p14:creationId xmlns:p14="http://schemas.microsoft.com/office/powerpoint/2010/main" val="1459658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Systém podporující rozvoj škol v oblasti integrace digitálních technologií do výuky a do života </a:t>
            </a:r>
            <a:r>
              <a:rPr lang="cs-CZ" b="1" dirty="0" smtClean="0"/>
              <a:t>školy</a:t>
            </a:r>
            <a:endParaRPr lang="cs-CZ" dirty="0"/>
          </a:p>
        </p:txBody>
      </p:sp>
      <p:sp>
        <p:nvSpPr>
          <p:cNvPr id="3" name="Zástupný symbol pro obsah 2"/>
          <p:cNvSpPr>
            <a:spLocks noGrp="1"/>
          </p:cNvSpPr>
          <p:nvPr>
            <p:ph idx="1"/>
          </p:nvPr>
        </p:nvSpPr>
        <p:spPr/>
        <p:txBody>
          <a:bodyPr/>
          <a:lstStyle/>
          <a:p>
            <a:r>
              <a:rPr lang="cs-CZ" i="1" dirty="0"/>
              <a:t>Dle zjištění ČŠI působí ale osoba pověřená touto funkcí </a:t>
            </a:r>
            <a:r>
              <a:rPr lang="cs-CZ" dirty="0"/>
              <a:t>[koordinátora ICT] </a:t>
            </a:r>
            <a:r>
              <a:rPr lang="cs-CZ" i="1" dirty="0"/>
              <a:t>pouze na 66,5 % ZŠ a 78 % SŠ, kvalifikační studium absolvovalo pouze 15 % učitelů na ZŠ, resp. 21 % na SŠ</a:t>
            </a:r>
            <a:r>
              <a:rPr lang="cs-CZ" i="1" dirty="0" smtClean="0"/>
              <a:t>.“</a:t>
            </a:r>
            <a:endParaRPr lang="cs-CZ" dirty="0" smtClean="0"/>
          </a:p>
          <a:p>
            <a:r>
              <a:rPr lang="cs-CZ" dirty="0" smtClean="0"/>
              <a:t>Podpora profilu Škola21</a:t>
            </a:r>
          </a:p>
          <a:p>
            <a:r>
              <a:rPr lang="cs-CZ" dirty="0" smtClean="0"/>
              <a:t>Krajští metodici</a:t>
            </a:r>
          </a:p>
          <a:p>
            <a:r>
              <a:rPr lang="cs-CZ" dirty="0" smtClean="0"/>
              <a:t>Online komunity</a:t>
            </a:r>
          </a:p>
          <a:p>
            <a:endParaRPr lang="cs-CZ" dirty="0" smtClean="0"/>
          </a:p>
          <a:p>
            <a:endParaRPr lang="cs-CZ" dirty="0"/>
          </a:p>
        </p:txBody>
      </p:sp>
    </p:spTree>
    <p:extLst>
      <p:ext uri="{BB962C8B-B14F-4D97-AF65-F5344CB8AC3E}">
        <p14:creationId xmlns:p14="http://schemas.microsoft.com/office/powerpoint/2010/main" val="19309960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9c263b0c9f231894c0bf6fe853527477c0f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Obvod">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Obvod">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bvod">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Obvod</Template>
  <TotalTime>4</TotalTime>
  <Words>270</Words>
  <Application>Microsoft Office PowerPoint</Application>
  <PresentationFormat>Širokoúhlá obrazovka</PresentationFormat>
  <Paragraphs>43</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Trebuchet MS</vt:lpstr>
      <vt:lpstr>Tw Cen MT</vt:lpstr>
      <vt:lpstr>Obvod</vt:lpstr>
      <vt:lpstr>Digitální vzdělávání 2020</vt:lpstr>
      <vt:lpstr>Prezentace aplikace PowerPoint</vt:lpstr>
      <vt:lpstr>Nediskriminační přístup k digitálním vzdělávacím zdrojům</vt:lpstr>
      <vt:lpstr>Informatické myšlení</vt:lpstr>
      <vt:lpstr>Informatické myšlení: kompetence</vt:lpstr>
      <vt:lpstr>Podmínky pro rozvoj digitální gramotnosti a informatického myšlení žáků</vt:lpstr>
      <vt:lpstr>Podmínky pro rozvoj digitální gramotnosti a informatického myšlení učitelů</vt:lpstr>
      <vt:lpstr>Budování a obnova digitální vzdělávací infrastruktury</vt:lpstr>
      <vt:lpstr>Systém podporující rozvoj škol v oblasti integrace digitálních technologií do výuky a do života školy</vt:lpstr>
      <vt:lpstr>Porozumění veřejnosti cílům a procesům integrace digitálních technologií do vzdělávání</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Digitální vzdělávání 2020</dc:title>
  <dc:creator>Michal Černý</dc:creator>
  <cp:lastModifiedBy>Michal Černý</cp:lastModifiedBy>
  <cp:revision>4</cp:revision>
  <dcterms:created xsi:type="dcterms:W3CDTF">2015-11-20T13:49:28Z</dcterms:created>
  <dcterms:modified xsi:type="dcterms:W3CDTF">2016-11-05T07:56:41Z</dcterms:modified>
</cp:coreProperties>
</file>