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custDataLst>
    <p:tags r:id="rId14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6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622C7-8687-403F-B92F-B1A41740D1F2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161FC30E-407B-49D5-81F8-DFB277945BD5}">
      <dgm:prSet phldrT="[Text]"/>
      <dgm:spPr/>
      <dgm:t>
        <a:bodyPr/>
        <a:lstStyle/>
        <a:p>
          <a:r>
            <a:rPr lang="cs-CZ"/>
            <a:t>Tvorba</a:t>
          </a:r>
        </a:p>
      </dgm:t>
    </dgm:pt>
    <dgm:pt modelId="{3662C017-C3D9-4675-B47D-4C7FBD1759D8}" type="parTrans" cxnId="{621614A2-4AF7-43B8-9127-CE10CB63E695}">
      <dgm:prSet/>
      <dgm:spPr/>
      <dgm:t>
        <a:bodyPr/>
        <a:lstStyle/>
        <a:p>
          <a:endParaRPr lang="cs-CZ"/>
        </a:p>
      </dgm:t>
    </dgm:pt>
    <dgm:pt modelId="{6326BC9F-CF26-4BF6-8392-410B902D1909}" type="sibTrans" cxnId="{621614A2-4AF7-43B8-9127-CE10CB63E695}">
      <dgm:prSet/>
      <dgm:spPr/>
      <dgm:t>
        <a:bodyPr/>
        <a:lstStyle/>
        <a:p>
          <a:endParaRPr lang="cs-CZ"/>
        </a:p>
      </dgm:t>
    </dgm:pt>
    <dgm:pt modelId="{EBF7BD89-64BC-464A-B68A-FBA0FA9E20C4}">
      <dgm:prSet phldrT="[Text]"/>
      <dgm:spPr/>
      <dgm:t>
        <a:bodyPr/>
        <a:lstStyle/>
        <a:p>
          <a:r>
            <a:rPr lang="cs-CZ"/>
            <a:t>Transparentnost</a:t>
          </a:r>
        </a:p>
      </dgm:t>
    </dgm:pt>
    <dgm:pt modelId="{C4052E88-FBE3-4677-8F88-4BC9EEA56727}" type="parTrans" cxnId="{4BB2BA7B-AA65-4715-A70D-C878628D9ECC}">
      <dgm:prSet/>
      <dgm:spPr/>
      <dgm:t>
        <a:bodyPr/>
        <a:lstStyle/>
        <a:p>
          <a:endParaRPr lang="cs-CZ"/>
        </a:p>
      </dgm:t>
    </dgm:pt>
    <dgm:pt modelId="{9327DC85-0C41-4A86-8E7A-EB6EAB9EB870}" type="sibTrans" cxnId="{4BB2BA7B-AA65-4715-A70D-C878628D9ECC}">
      <dgm:prSet/>
      <dgm:spPr/>
      <dgm:t>
        <a:bodyPr/>
        <a:lstStyle/>
        <a:p>
          <a:endParaRPr lang="cs-CZ"/>
        </a:p>
      </dgm:t>
    </dgm:pt>
    <dgm:pt modelId="{B5C69135-C677-4496-A35C-FD4A3919D3A5}">
      <dgm:prSet/>
      <dgm:spPr/>
      <dgm:t>
        <a:bodyPr/>
        <a:lstStyle/>
        <a:p>
          <a:r>
            <a:rPr lang="cs-CZ"/>
            <a:t>Spolupráce</a:t>
          </a:r>
        </a:p>
      </dgm:t>
    </dgm:pt>
    <dgm:pt modelId="{5472DBFB-67BE-4FF2-9A66-7D6347D82593}" type="parTrans" cxnId="{778E3585-6403-404E-A1E4-DF61178B5768}">
      <dgm:prSet/>
      <dgm:spPr/>
      <dgm:t>
        <a:bodyPr/>
        <a:lstStyle/>
        <a:p>
          <a:endParaRPr lang="cs-CZ"/>
        </a:p>
      </dgm:t>
    </dgm:pt>
    <dgm:pt modelId="{971222BA-2986-4D44-918E-5D49A3FD0959}" type="sibTrans" cxnId="{778E3585-6403-404E-A1E4-DF61178B5768}">
      <dgm:prSet/>
      <dgm:spPr/>
      <dgm:t>
        <a:bodyPr/>
        <a:lstStyle/>
        <a:p>
          <a:endParaRPr lang="cs-CZ"/>
        </a:p>
      </dgm:t>
    </dgm:pt>
    <dgm:pt modelId="{7BE4DB03-D906-421C-B0B5-9630685A97CA}">
      <dgm:prSet/>
      <dgm:spPr/>
      <dgm:t>
        <a:bodyPr/>
        <a:lstStyle/>
        <a:p>
          <a:r>
            <a:rPr lang="cs-CZ"/>
            <a:t>Zapojení se</a:t>
          </a:r>
        </a:p>
      </dgm:t>
    </dgm:pt>
    <dgm:pt modelId="{7FAADBB9-48DD-48C6-AD38-761B09E4ED50}" type="parTrans" cxnId="{61638733-928E-4D13-91CB-22F65A85C3CB}">
      <dgm:prSet/>
      <dgm:spPr/>
      <dgm:t>
        <a:bodyPr/>
        <a:lstStyle/>
        <a:p>
          <a:endParaRPr lang="cs-CZ"/>
        </a:p>
      </dgm:t>
    </dgm:pt>
    <dgm:pt modelId="{8B28FFA3-5646-445A-AFA9-B3958C8B33D9}" type="sibTrans" cxnId="{61638733-928E-4D13-91CB-22F65A85C3CB}">
      <dgm:prSet/>
      <dgm:spPr/>
      <dgm:t>
        <a:bodyPr/>
        <a:lstStyle/>
        <a:p>
          <a:endParaRPr lang="cs-CZ"/>
        </a:p>
      </dgm:t>
    </dgm:pt>
    <dgm:pt modelId="{CB0AD863-5C56-40C5-9D83-4E86B93F5A15}" type="pres">
      <dgm:prSet presAssocID="{3B4622C7-8687-403F-B92F-B1A41740D1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1E88AA9-AB12-49EC-8CCB-DCB28FD1AC06}" type="pres">
      <dgm:prSet presAssocID="{B5C69135-C677-4496-A35C-FD4A3919D3A5}" presName="Name8" presStyleCnt="0"/>
      <dgm:spPr/>
    </dgm:pt>
    <dgm:pt modelId="{7A85E3DE-9ED3-4350-BA8A-946D82BF85FB}" type="pres">
      <dgm:prSet presAssocID="{B5C69135-C677-4496-A35C-FD4A3919D3A5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56A74CC-8310-42D2-986A-64594450F685}" type="pres">
      <dgm:prSet presAssocID="{B5C69135-C677-4496-A35C-FD4A3919D3A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C9E856-0889-4C53-B53E-CC2E609A28D1}" type="pres">
      <dgm:prSet presAssocID="{7BE4DB03-D906-421C-B0B5-9630685A97CA}" presName="Name8" presStyleCnt="0"/>
      <dgm:spPr/>
    </dgm:pt>
    <dgm:pt modelId="{EF9AE041-EDA3-4261-BE76-04A8EACCF3F2}" type="pres">
      <dgm:prSet presAssocID="{7BE4DB03-D906-421C-B0B5-9630685A97CA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D5E9A7B-31F9-41BE-9202-02250DE6B6C2}" type="pres">
      <dgm:prSet presAssocID="{7BE4DB03-D906-421C-B0B5-9630685A97C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C1ADDF0-28B8-494E-818E-3BE04CD279CB}" type="pres">
      <dgm:prSet presAssocID="{161FC30E-407B-49D5-81F8-DFB277945BD5}" presName="Name8" presStyleCnt="0"/>
      <dgm:spPr/>
    </dgm:pt>
    <dgm:pt modelId="{42D8D629-C882-4610-B3C7-C6E73F8D933D}" type="pres">
      <dgm:prSet presAssocID="{161FC30E-407B-49D5-81F8-DFB277945BD5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F27E24B-B27A-4671-BDB8-A317E88C347C}" type="pres">
      <dgm:prSet presAssocID="{161FC30E-407B-49D5-81F8-DFB277945BD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CAA8FB-9091-4111-AD22-F0CE795123F1}" type="pres">
      <dgm:prSet presAssocID="{EBF7BD89-64BC-464A-B68A-FBA0FA9E20C4}" presName="Name8" presStyleCnt="0"/>
      <dgm:spPr/>
    </dgm:pt>
    <dgm:pt modelId="{9A8D55F2-345F-4D2B-834B-D38F94B16037}" type="pres">
      <dgm:prSet presAssocID="{EBF7BD89-64BC-464A-B68A-FBA0FA9E20C4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AF7427D-5604-4EB2-AC50-E5B905A0C7A6}" type="pres">
      <dgm:prSet presAssocID="{EBF7BD89-64BC-464A-B68A-FBA0FA9E20C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CA04191-8369-400F-94F3-01A34FD8F434}" type="presOf" srcId="{7BE4DB03-D906-421C-B0B5-9630685A97CA}" destId="{EF9AE041-EDA3-4261-BE76-04A8EACCF3F2}" srcOrd="0" destOrd="0" presId="urn:microsoft.com/office/officeart/2005/8/layout/pyramid1"/>
    <dgm:cxn modelId="{565AC92B-BDEE-47DE-AB53-B2BA9E24FAB4}" type="presOf" srcId="{161FC30E-407B-49D5-81F8-DFB277945BD5}" destId="{9F27E24B-B27A-4671-BDB8-A317E88C347C}" srcOrd="1" destOrd="0" presId="urn:microsoft.com/office/officeart/2005/8/layout/pyramid1"/>
    <dgm:cxn modelId="{61638733-928E-4D13-91CB-22F65A85C3CB}" srcId="{3B4622C7-8687-403F-B92F-B1A41740D1F2}" destId="{7BE4DB03-D906-421C-B0B5-9630685A97CA}" srcOrd="1" destOrd="0" parTransId="{7FAADBB9-48DD-48C6-AD38-761B09E4ED50}" sibTransId="{8B28FFA3-5646-445A-AFA9-B3958C8B33D9}"/>
    <dgm:cxn modelId="{D8BDEDA8-B41F-462F-BDF1-7A9FE001E4AE}" type="presOf" srcId="{B5C69135-C677-4496-A35C-FD4A3919D3A5}" destId="{7A85E3DE-9ED3-4350-BA8A-946D82BF85FB}" srcOrd="0" destOrd="0" presId="urn:microsoft.com/office/officeart/2005/8/layout/pyramid1"/>
    <dgm:cxn modelId="{701E459C-6F88-4752-8EFD-5C4CFCCD80D6}" type="presOf" srcId="{B5C69135-C677-4496-A35C-FD4A3919D3A5}" destId="{156A74CC-8310-42D2-986A-64594450F685}" srcOrd="1" destOrd="0" presId="urn:microsoft.com/office/officeart/2005/8/layout/pyramid1"/>
    <dgm:cxn modelId="{5F36EA7E-C383-4309-AA6F-602D97498163}" type="presOf" srcId="{EBF7BD89-64BC-464A-B68A-FBA0FA9E20C4}" destId="{9A8D55F2-345F-4D2B-834B-D38F94B16037}" srcOrd="0" destOrd="0" presId="urn:microsoft.com/office/officeart/2005/8/layout/pyramid1"/>
    <dgm:cxn modelId="{7463A8C7-4CF9-4AE4-A053-8738FA417F78}" type="presOf" srcId="{EBF7BD89-64BC-464A-B68A-FBA0FA9E20C4}" destId="{2AF7427D-5604-4EB2-AC50-E5B905A0C7A6}" srcOrd="1" destOrd="0" presId="urn:microsoft.com/office/officeart/2005/8/layout/pyramid1"/>
    <dgm:cxn modelId="{8AA67A91-EE97-4136-9E49-BCF1E48B6F4B}" type="presOf" srcId="{161FC30E-407B-49D5-81F8-DFB277945BD5}" destId="{42D8D629-C882-4610-B3C7-C6E73F8D933D}" srcOrd="0" destOrd="0" presId="urn:microsoft.com/office/officeart/2005/8/layout/pyramid1"/>
    <dgm:cxn modelId="{B418DD03-6D79-4309-9214-F6C9EE7304CA}" type="presOf" srcId="{7BE4DB03-D906-421C-B0B5-9630685A97CA}" destId="{2D5E9A7B-31F9-41BE-9202-02250DE6B6C2}" srcOrd="1" destOrd="0" presId="urn:microsoft.com/office/officeart/2005/8/layout/pyramid1"/>
    <dgm:cxn modelId="{472A246E-DA59-4480-8FF8-7D3846EB105B}" type="presOf" srcId="{3B4622C7-8687-403F-B92F-B1A41740D1F2}" destId="{CB0AD863-5C56-40C5-9D83-4E86B93F5A15}" srcOrd="0" destOrd="0" presId="urn:microsoft.com/office/officeart/2005/8/layout/pyramid1"/>
    <dgm:cxn modelId="{621614A2-4AF7-43B8-9127-CE10CB63E695}" srcId="{3B4622C7-8687-403F-B92F-B1A41740D1F2}" destId="{161FC30E-407B-49D5-81F8-DFB277945BD5}" srcOrd="2" destOrd="0" parTransId="{3662C017-C3D9-4675-B47D-4C7FBD1759D8}" sibTransId="{6326BC9F-CF26-4BF6-8392-410B902D1909}"/>
    <dgm:cxn modelId="{778E3585-6403-404E-A1E4-DF61178B5768}" srcId="{3B4622C7-8687-403F-B92F-B1A41740D1F2}" destId="{B5C69135-C677-4496-A35C-FD4A3919D3A5}" srcOrd="0" destOrd="0" parTransId="{5472DBFB-67BE-4FF2-9A66-7D6347D82593}" sibTransId="{971222BA-2986-4D44-918E-5D49A3FD0959}"/>
    <dgm:cxn modelId="{4BB2BA7B-AA65-4715-A70D-C878628D9ECC}" srcId="{3B4622C7-8687-403F-B92F-B1A41740D1F2}" destId="{EBF7BD89-64BC-464A-B68A-FBA0FA9E20C4}" srcOrd="3" destOrd="0" parTransId="{C4052E88-FBE3-4677-8F88-4BC9EEA56727}" sibTransId="{9327DC85-0C41-4A86-8E7A-EB6EAB9EB870}"/>
    <dgm:cxn modelId="{83118E16-B17B-4D8E-B9EE-A4B40C625FCD}" type="presParOf" srcId="{CB0AD863-5C56-40C5-9D83-4E86B93F5A15}" destId="{51E88AA9-AB12-49EC-8CCB-DCB28FD1AC06}" srcOrd="0" destOrd="0" presId="urn:microsoft.com/office/officeart/2005/8/layout/pyramid1"/>
    <dgm:cxn modelId="{291EB824-6414-4AB1-BFAF-AFED3CB6EBFB}" type="presParOf" srcId="{51E88AA9-AB12-49EC-8CCB-DCB28FD1AC06}" destId="{7A85E3DE-9ED3-4350-BA8A-946D82BF85FB}" srcOrd="0" destOrd="0" presId="urn:microsoft.com/office/officeart/2005/8/layout/pyramid1"/>
    <dgm:cxn modelId="{D02E9E51-D1C5-4AC8-98DF-3AEC9F30CB56}" type="presParOf" srcId="{51E88AA9-AB12-49EC-8CCB-DCB28FD1AC06}" destId="{156A74CC-8310-42D2-986A-64594450F685}" srcOrd="1" destOrd="0" presId="urn:microsoft.com/office/officeart/2005/8/layout/pyramid1"/>
    <dgm:cxn modelId="{8D9FD4B8-31D5-46B7-AB33-867821B7C08A}" type="presParOf" srcId="{CB0AD863-5C56-40C5-9D83-4E86B93F5A15}" destId="{30C9E856-0889-4C53-B53E-CC2E609A28D1}" srcOrd="1" destOrd="0" presId="urn:microsoft.com/office/officeart/2005/8/layout/pyramid1"/>
    <dgm:cxn modelId="{8C0517A1-9B09-4508-B3AA-2AB4511B725D}" type="presParOf" srcId="{30C9E856-0889-4C53-B53E-CC2E609A28D1}" destId="{EF9AE041-EDA3-4261-BE76-04A8EACCF3F2}" srcOrd="0" destOrd="0" presId="urn:microsoft.com/office/officeart/2005/8/layout/pyramid1"/>
    <dgm:cxn modelId="{6978733D-62F5-418E-90E2-0934404E4A8B}" type="presParOf" srcId="{30C9E856-0889-4C53-B53E-CC2E609A28D1}" destId="{2D5E9A7B-31F9-41BE-9202-02250DE6B6C2}" srcOrd="1" destOrd="0" presId="urn:microsoft.com/office/officeart/2005/8/layout/pyramid1"/>
    <dgm:cxn modelId="{F5DFACE3-04D1-4203-823C-5579F43045C7}" type="presParOf" srcId="{CB0AD863-5C56-40C5-9D83-4E86B93F5A15}" destId="{DC1ADDF0-28B8-494E-818E-3BE04CD279CB}" srcOrd="2" destOrd="0" presId="urn:microsoft.com/office/officeart/2005/8/layout/pyramid1"/>
    <dgm:cxn modelId="{869314FF-88B5-4FA1-97AD-6DB4F489FED1}" type="presParOf" srcId="{DC1ADDF0-28B8-494E-818E-3BE04CD279CB}" destId="{42D8D629-C882-4610-B3C7-C6E73F8D933D}" srcOrd="0" destOrd="0" presId="urn:microsoft.com/office/officeart/2005/8/layout/pyramid1"/>
    <dgm:cxn modelId="{575D4F59-AB0C-4875-8B5E-63A0233EDA84}" type="presParOf" srcId="{DC1ADDF0-28B8-494E-818E-3BE04CD279CB}" destId="{9F27E24B-B27A-4671-BDB8-A317E88C347C}" srcOrd="1" destOrd="0" presId="urn:microsoft.com/office/officeart/2005/8/layout/pyramid1"/>
    <dgm:cxn modelId="{F873C622-DE6A-4D90-8DC6-8AF1F2DE76CA}" type="presParOf" srcId="{CB0AD863-5C56-40C5-9D83-4E86B93F5A15}" destId="{BACAA8FB-9091-4111-AD22-F0CE795123F1}" srcOrd="3" destOrd="0" presId="urn:microsoft.com/office/officeart/2005/8/layout/pyramid1"/>
    <dgm:cxn modelId="{5C41F366-CC23-4C3D-93E3-BEBCCAE93707}" type="presParOf" srcId="{BACAA8FB-9091-4111-AD22-F0CE795123F1}" destId="{9A8D55F2-345F-4D2B-834B-D38F94B16037}" srcOrd="0" destOrd="0" presId="urn:microsoft.com/office/officeart/2005/8/layout/pyramid1"/>
    <dgm:cxn modelId="{14741920-8D24-481C-977F-A0F2E997B271}" type="presParOf" srcId="{BACAA8FB-9091-4111-AD22-F0CE795123F1}" destId="{2AF7427D-5604-4EB2-AC50-E5B905A0C7A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5E3DE-9ED3-4350-BA8A-946D82BF85FB}">
      <dsp:nvSpPr>
        <dsp:cNvPr id="0" name=""/>
        <dsp:cNvSpPr/>
      </dsp:nvSpPr>
      <dsp:spPr>
        <a:xfrm>
          <a:off x="3714750" y="0"/>
          <a:ext cx="2476500" cy="885428"/>
        </a:xfrm>
        <a:prstGeom prst="trapezoid">
          <a:avLst>
            <a:gd name="adj" fmla="val 13984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100" kern="1200"/>
            <a:t>Spolupráce</a:t>
          </a:r>
        </a:p>
      </dsp:txBody>
      <dsp:txXfrm>
        <a:off x="3714750" y="0"/>
        <a:ext cx="2476500" cy="885428"/>
      </dsp:txXfrm>
    </dsp:sp>
    <dsp:sp modelId="{EF9AE041-EDA3-4261-BE76-04A8EACCF3F2}">
      <dsp:nvSpPr>
        <dsp:cNvPr id="0" name=""/>
        <dsp:cNvSpPr/>
      </dsp:nvSpPr>
      <dsp:spPr>
        <a:xfrm>
          <a:off x="2476500" y="885428"/>
          <a:ext cx="4953000" cy="885428"/>
        </a:xfrm>
        <a:prstGeom prst="trapezoid">
          <a:avLst>
            <a:gd name="adj" fmla="val 13984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100" kern="1200"/>
            <a:t>Zapojení se</a:t>
          </a:r>
        </a:p>
      </dsp:txBody>
      <dsp:txXfrm>
        <a:off x="3343275" y="885428"/>
        <a:ext cx="3219450" cy="885428"/>
      </dsp:txXfrm>
    </dsp:sp>
    <dsp:sp modelId="{42D8D629-C882-4610-B3C7-C6E73F8D933D}">
      <dsp:nvSpPr>
        <dsp:cNvPr id="0" name=""/>
        <dsp:cNvSpPr/>
      </dsp:nvSpPr>
      <dsp:spPr>
        <a:xfrm>
          <a:off x="1238250" y="1770856"/>
          <a:ext cx="7429500" cy="885428"/>
        </a:xfrm>
        <a:prstGeom prst="trapezoid">
          <a:avLst>
            <a:gd name="adj" fmla="val 13984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100" kern="1200"/>
            <a:t>Tvorba</a:t>
          </a:r>
        </a:p>
      </dsp:txBody>
      <dsp:txXfrm>
        <a:off x="2538412" y="1770856"/>
        <a:ext cx="4829175" cy="885428"/>
      </dsp:txXfrm>
    </dsp:sp>
    <dsp:sp modelId="{9A8D55F2-345F-4D2B-834B-D38F94B16037}">
      <dsp:nvSpPr>
        <dsp:cNvPr id="0" name=""/>
        <dsp:cNvSpPr/>
      </dsp:nvSpPr>
      <dsp:spPr>
        <a:xfrm>
          <a:off x="0" y="2656284"/>
          <a:ext cx="9906000" cy="885428"/>
        </a:xfrm>
        <a:prstGeom prst="trapezoid">
          <a:avLst>
            <a:gd name="adj" fmla="val 13984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100" kern="1200"/>
            <a:t>Transparentnost</a:t>
          </a:r>
        </a:p>
      </dsp:txBody>
      <dsp:txXfrm>
        <a:off x="1733549" y="2656284"/>
        <a:ext cx="6438900" cy="885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B3FC327-BE95-4861-B715-AD9B7BE187CB}" type="datetimeFigureOut">
              <a:rPr lang="cs-CZ" smtClean="0"/>
              <a:t>20.11.2015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902B3DE-F649-4FA2-9404-EE50C9E0A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439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C327-BE95-4861-B715-AD9B7BE187CB}" type="datetimeFigureOut">
              <a:rPr lang="cs-CZ" smtClean="0"/>
              <a:t>20.11.2015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B3DE-F649-4FA2-9404-EE50C9E0A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43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C327-BE95-4861-B715-AD9B7BE187CB}" type="datetimeFigureOut">
              <a:rPr lang="cs-CZ" smtClean="0"/>
              <a:t>20.11.2015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B3DE-F649-4FA2-9404-EE50C9E0A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292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C327-BE95-4861-B715-AD9B7BE187CB}" type="datetimeFigureOut">
              <a:rPr lang="cs-CZ" smtClean="0"/>
              <a:t>20.11.2015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B3DE-F649-4FA2-9404-EE50C9E0AA9B}" type="slidenum">
              <a:rPr lang="cs-CZ" smtClean="0"/>
              <a:t>‹#›</a:t>
            </a:fld>
            <a:endParaRPr lang="cs-CZ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7090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C327-BE95-4861-B715-AD9B7BE187CB}" type="datetimeFigureOut">
              <a:rPr lang="cs-CZ" smtClean="0"/>
              <a:t>20.11.2015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B3DE-F649-4FA2-9404-EE50C9E0A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675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C327-BE95-4861-B715-AD9B7BE187CB}" type="datetimeFigureOut">
              <a:rPr lang="cs-CZ" smtClean="0"/>
              <a:t>20.11.2015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B3DE-F649-4FA2-9404-EE50C9E0A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643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C327-BE95-4861-B715-AD9B7BE187CB}" type="datetimeFigureOut">
              <a:rPr lang="cs-CZ" smtClean="0"/>
              <a:t>20.11.2015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B3DE-F649-4FA2-9404-EE50C9E0A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780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C327-BE95-4861-B715-AD9B7BE187CB}" type="datetimeFigureOut">
              <a:rPr lang="cs-CZ" smtClean="0"/>
              <a:t>20.11.2015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B3DE-F649-4FA2-9404-EE50C9E0A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0189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C327-BE95-4861-B715-AD9B7BE187CB}" type="datetimeFigureOut">
              <a:rPr lang="cs-CZ" smtClean="0"/>
              <a:t>20.11.2015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B3DE-F649-4FA2-9404-EE50C9E0A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830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C327-BE95-4861-B715-AD9B7BE187CB}" type="datetimeFigureOut">
              <a:rPr lang="cs-CZ" smtClean="0"/>
              <a:t>20.11.2015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B3DE-F649-4FA2-9404-EE50C9E0A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63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C327-BE95-4861-B715-AD9B7BE187CB}" type="datetimeFigureOut">
              <a:rPr lang="cs-CZ" smtClean="0"/>
              <a:t>20.11.2015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B3DE-F649-4FA2-9404-EE50C9E0A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404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C327-BE95-4861-B715-AD9B7BE187CB}" type="datetimeFigureOut">
              <a:rPr lang="cs-CZ" smtClean="0"/>
              <a:t>20.11.2015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B3DE-F649-4FA2-9404-EE50C9E0A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14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C327-BE95-4861-B715-AD9B7BE187CB}" type="datetimeFigureOut">
              <a:rPr lang="cs-CZ" smtClean="0"/>
              <a:t>20.11.2015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B3DE-F649-4FA2-9404-EE50C9E0A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116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C327-BE95-4861-B715-AD9B7BE187CB}" type="datetimeFigureOut">
              <a:rPr lang="cs-CZ" smtClean="0"/>
              <a:t>20.11.2015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B3DE-F649-4FA2-9404-EE50C9E0A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674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C327-BE95-4861-B715-AD9B7BE187CB}" type="datetimeFigureOut">
              <a:rPr lang="cs-CZ" smtClean="0"/>
              <a:t>20.11.2015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B3DE-F649-4FA2-9404-EE50C9E0A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855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C327-BE95-4861-B715-AD9B7BE187CB}" type="datetimeFigureOut">
              <a:rPr lang="cs-CZ" smtClean="0"/>
              <a:t>20.11.2015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B3DE-F649-4FA2-9404-EE50C9E0A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187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C327-BE95-4861-B715-AD9B7BE187CB}" type="datetimeFigureOut">
              <a:rPr lang="cs-CZ" smtClean="0"/>
              <a:t>20.11.2015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B3DE-F649-4FA2-9404-EE50C9E0A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66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FC327-BE95-4861-B715-AD9B7BE187CB}" type="datetimeFigureOut">
              <a:rPr lang="cs-CZ" smtClean="0"/>
              <a:t>20.11.2015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2B3DE-F649-4FA2-9404-EE50C9E0A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6134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l-network.com/#cs" TargetMode="External"/><Relationship Id="rId2" Type="http://schemas.openxmlformats.org/officeDocument/2006/relationships/hyperlink" Target="http://www.vzdelavameprobudoucnost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plus.google.com/u/2/+Michal%C4%8Cern%C3%BD/posts" TargetMode="External"/><Relationship Id="rId3" Type="http://schemas.openxmlformats.org/officeDocument/2006/relationships/hyperlink" Target="http://profil.rvp.cz/profil/2341" TargetMode="External"/><Relationship Id="rId7" Type="http://schemas.openxmlformats.org/officeDocument/2006/relationships/hyperlink" Target="https://cz.linkedin.com/in/cerny" TargetMode="External"/><Relationship Id="rId2" Type="http://schemas.openxmlformats.org/officeDocument/2006/relationships/hyperlink" Target="https://sites.google.com/site/cerny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witter.com/eduinteres" TargetMode="External"/><Relationship Id="rId5" Type="http://schemas.openxmlformats.org/officeDocument/2006/relationships/hyperlink" Target="http://slideshare.net/xcerny" TargetMode="External"/><Relationship Id="rId4" Type="http://schemas.openxmlformats.org/officeDocument/2006/relationships/hyperlink" Target="https://scholar.google.cz/citations?user=cuSvsBkAAAAJ&amp;hl=c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rvp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25600" y="1701803"/>
            <a:ext cx="8636000" cy="1272143"/>
          </a:xfrm>
        </p:spPr>
        <p:txBody>
          <a:bodyPr>
            <a:normAutofit/>
          </a:bodyPr>
          <a:lstStyle/>
          <a:p>
            <a:r>
              <a:rPr lang="cs-CZ" dirty="0" smtClean="0"/>
              <a:t>Online učitelské komunity</a:t>
            </a:r>
            <a:br>
              <a:rPr lang="cs-CZ" dirty="0" smtClean="0"/>
            </a:br>
            <a:r>
              <a:rPr lang="cs-CZ" sz="2667" dirty="0"/>
              <a:t>M</a:t>
            </a:r>
            <a:r>
              <a:rPr lang="cs-CZ" sz="2667" dirty="0"/>
              <a:t>otivace, příklady, budoucnost</a:t>
            </a:r>
            <a:endParaRPr lang="cs-CZ" sz="2667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61516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Microsoft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2" y="1825626"/>
            <a:ext cx="6886903" cy="4685535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Vzděláváme pro budoucnost</a:t>
            </a:r>
            <a:r>
              <a:rPr lang="cs-CZ" dirty="0"/>
              <a:t>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Program přináší širokou nabídku dotykových zařízení s operačním systémem Windows a bohatým vzdělávacím obsahem, ale i zásadní podporu s jejich zaváděním do výuky. Seznamte se s nabídkou zařízení, z které si vybere každá škola, nechte se inspirovat Referenčními školami, seznamte se s aplikacemi pro moderní výuku. </a:t>
            </a:r>
            <a:r>
              <a:rPr lang="cs-CZ" dirty="0" smtClean="0">
                <a:hlinkClick r:id="rId2"/>
              </a:rPr>
              <a:t>www.VzdelavameProBudoucnost.cz</a:t>
            </a:r>
            <a:endParaRPr lang="cs-CZ" dirty="0" smtClean="0"/>
          </a:p>
          <a:p>
            <a:r>
              <a:rPr lang="cs-CZ" b="1" dirty="0">
                <a:hlinkClick r:id="rId3"/>
              </a:rPr>
              <a:t>Komunitní web pro učitele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Cílem projektu </a:t>
            </a:r>
            <a:r>
              <a:rPr lang="cs-CZ" b="1" dirty="0" err="1"/>
              <a:t>Partners</a:t>
            </a:r>
            <a:r>
              <a:rPr lang="cs-CZ" b="1" dirty="0"/>
              <a:t> in </a:t>
            </a:r>
            <a:r>
              <a:rPr lang="cs-CZ" b="1" dirty="0" err="1"/>
              <a:t>Learning</a:t>
            </a:r>
            <a:r>
              <a:rPr lang="cs-CZ" b="1" dirty="0"/>
              <a:t> (</a:t>
            </a:r>
            <a:r>
              <a:rPr lang="cs-CZ" b="1" dirty="0" err="1"/>
              <a:t>PiL</a:t>
            </a:r>
            <a:r>
              <a:rPr lang="cs-CZ" b="1" dirty="0"/>
              <a:t>) Network</a:t>
            </a:r>
            <a:r>
              <a:rPr lang="cs-CZ" dirty="0"/>
              <a:t> je vytvoření komunity, která bude schopna vytvářet metodické materiály pro využívání výpočetní techniky ve výuce široké škály předmětů.</a:t>
            </a:r>
          </a:p>
          <a:p>
            <a:r>
              <a:rPr lang="cs-CZ" b="1" dirty="0" smtClean="0"/>
              <a:t>Odznaky</a:t>
            </a:r>
            <a:r>
              <a:rPr lang="cs-CZ" dirty="0" smtClean="0"/>
              <a:t>, soutěže, certifikace, letní škola, IT </a:t>
            </a:r>
            <a:r>
              <a:rPr lang="cs-CZ" dirty="0" err="1" smtClean="0"/>
              <a:t>Academy</a:t>
            </a:r>
            <a:r>
              <a:rPr lang="cs-CZ" dirty="0" smtClean="0"/>
              <a:t>, …</a:t>
            </a:r>
          </a:p>
          <a:p>
            <a:r>
              <a:rPr lang="cs-CZ" dirty="0" smtClean="0"/>
              <a:t>http://www.microsoft.com/cze/education/teachers/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103" y="161434"/>
            <a:ext cx="4286311" cy="442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6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Budoucnost?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Kariérní řád založený na portfoliu – tištěném, digitálním a online.</a:t>
            </a:r>
          </a:p>
          <a:p>
            <a:r>
              <a:rPr lang="cs-CZ" dirty="0" smtClean="0"/>
              <a:t>Potřeba komunikace s kolegy</a:t>
            </a:r>
          </a:p>
          <a:p>
            <a:r>
              <a:rPr lang="cs-CZ" dirty="0" smtClean="0"/>
              <a:t>Návaznost na DVPP</a:t>
            </a:r>
          </a:p>
          <a:p>
            <a:r>
              <a:rPr lang="cs-CZ" dirty="0" smtClean="0"/>
              <a:t>Součást PLE a VLE</a:t>
            </a:r>
          </a:p>
          <a:p>
            <a:r>
              <a:rPr lang="cs-CZ" dirty="0" err="1" smtClean="0"/>
              <a:t>Konektivismus</a:t>
            </a:r>
            <a:endParaRPr lang="cs-CZ" dirty="0" smtClean="0"/>
          </a:p>
          <a:p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752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dirty="0">
                <a:hlinkClick r:id="rId2"/>
              </a:rPr>
              <a:t>Osobní web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hlinkClick r:id="rId3"/>
              </a:rPr>
              <a:t>RVP.cz profil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hlinkClick r:id="rId4"/>
              </a:rPr>
              <a:t>Google </a:t>
            </a:r>
            <a:r>
              <a:rPr lang="cs-CZ" dirty="0" err="1">
                <a:hlinkClick r:id="rId4"/>
              </a:rPr>
              <a:t>Scholar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>
                <a:hlinkClick r:id="rId5"/>
              </a:rPr>
              <a:t>SlideShare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>
                <a:hlinkClick r:id="rId6"/>
              </a:rPr>
              <a:t>Twitter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>
                <a:hlinkClick r:id="rId7"/>
              </a:rPr>
              <a:t>LinkedIn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hlinkClick r:id="rId8"/>
              </a:rPr>
              <a:t>Google+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4800" dirty="0" smtClean="0"/>
              <a:t>Děkuji za pozornost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55541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Potřeba se propojovat</a:t>
            </a:r>
          </a:p>
          <a:p>
            <a:r>
              <a:rPr lang="cs-CZ" dirty="0" smtClean="0"/>
              <a:t>Kariérní růst</a:t>
            </a:r>
          </a:p>
          <a:p>
            <a:r>
              <a:rPr lang="cs-CZ" dirty="0" smtClean="0"/>
              <a:t>Inspirace</a:t>
            </a:r>
          </a:p>
          <a:p>
            <a:r>
              <a:rPr lang="cs-CZ" dirty="0" smtClean="0"/>
              <a:t>Spolupráce</a:t>
            </a:r>
          </a:p>
          <a:p>
            <a:r>
              <a:rPr lang="cs-CZ" dirty="0" smtClean="0"/>
              <a:t>Vzájemné hodnocení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903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virtuálního vzdělávacího prostředí u žáků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20002"/>
            <a:ext cx="10515600" cy="314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1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Vzdělávání českých učitelů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70363"/>
            <a:ext cx="10515600" cy="430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7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Online komunity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Typicky různé zaměření dle určitého tématu, českém prostředí asi nejvýraznější:</a:t>
            </a:r>
          </a:p>
          <a:p>
            <a:pPr lvl="1"/>
            <a:r>
              <a:rPr lang="cs-CZ" dirty="0" smtClean="0"/>
              <a:t>RVP.CZ</a:t>
            </a:r>
          </a:p>
          <a:p>
            <a:pPr lvl="1"/>
            <a:r>
              <a:rPr lang="cs-CZ" dirty="0" smtClean="0"/>
              <a:t>GUG</a:t>
            </a:r>
          </a:p>
          <a:p>
            <a:pPr lvl="1"/>
            <a:r>
              <a:rPr lang="cs-CZ" dirty="0" smtClean="0"/>
              <a:t>Microsoft učitelé</a:t>
            </a:r>
          </a:p>
          <a:p>
            <a:pPr lvl="1"/>
            <a:r>
              <a:rPr lang="cs-CZ" dirty="0" err="1" smtClean="0"/>
              <a:t>eTwinning</a:t>
            </a:r>
            <a:endParaRPr lang="cs-CZ" dirty="0" smtClean="0"/>
          </a:p>
          <a:p>
            <a:pPr lvl="1"/>
            <a:r>
              <a:rPr lang="cs-CZ" dirty="0" smtClean="0"/>
              <a:t>Scoop.it</a:t>
            </a:r>
          </a:p>
          <a:p>
            <a:pPr lvl="1"/>
            <a:r>
              <a:rPr lang="cs-CZ" dirty="0" smtClean="0"/>
              <a:t>…</a:t>
            </a:r>
          </a:p>
          <a:p>
            <a:pPr lvl="1"/>
            <a:endParaRPr lang="cs-CZ" dirty="0"/>
          </a:p>
          <a:p>
            <a:r>
              <a:rPr lang="cs-CZ" dirty="0" smtClean="0"/>
              <a:t>V dnešní době stále důležitější ale také blogy, </a:t>
            </a:r>
            <a:r>
              <a:rPr lang="cs-CZ" dirty="0" err="1" smtClean="0"/>
              <a:t>YouTube</a:t>
            </a:r>
            <a:r>
              <a:rPr lang="cs-CZ" dirty="0" smtClean="0"/>
              <a:t> kanály, skupiny a sociálních sítích.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73337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Různé přístupy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Pozorovatel</a:t>
            </a:r>
          </a:p>
          <a:p>
            <a:r>
              <a:rPr lang="cs-CZ" dirty="0" smtClean="0"/>
              <a:t>Začátečník</a:t>
            </a:r>
          </a:p>
          <a:p>
            <a:r>
              <a:rPr lang="cs-CZ" dirty="0" err="1" smtClean="0"/>
              <a:t>Socializátor</a:t>
            </a:r>
            <a:endParaRPr lang="cs-CZ" dirty="0" smtClean="0"/>
          </a:p>
          <a:p>
            <a:r>
              <a:rPr lang="cs-CZ" dirty="0" smtClean="0"/>
              <a:t>Ovlivňující</a:t>
            </a:r>
          </a:p>
          <a:p>
            <a:r>
              <a:rPr lang="cs-CZ" dirty="0" smtClean="0"/>
              <a:t>Odcházející</a:t>
            </a:r>
          </a:p>
          <a:p>
            <a:endParaRPr lang="cs-CZ" dirty="0"/>
          </a:p>
          <a:p>
            <a:r>
              <a:rPr lang="cs-CZ" dirty="0" smtClean="0"/>
              <a:t>… nic není špatně.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445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Beth</a:t>
            </a:r>
            <a:r>
              <a:rPr lang="cs-CZ" dirty="0"/>
              <a:t> </a:t>
            </a:r>
            <a:r>
              <a:rPr lang="cs-CZ" dirty="0" err="1" smtClean="0"/>
              <a:t>Kanter</a:t>
            </a:r>
            <a:r>
              <a:rPr lang="cs-CZ" dirty="0" smtClean="0"/>
              <a:t>: stupně zapojení</a:t>
            </a:r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125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Google EDU </a:t>
            </a:r>
            <a:r>
              <a:rPr lang="cs-CZ" dirty="0" err="1" smtClean="0"/>
              <a:t>Groups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Skupiny:</a:t>
            </a:r>
          </a:p>
          <a:p>
            <a:pPr lvl="1"/>
            <a:r>
              <a:rPr lang="cs-CZ" sz="2667" dirty="0"/>
              <a:t>GEG Děčín http://goo.gl/ueGkwh </a:t>
            </a:r>
          </a:p>
          <a:p>
            <a:pPr lvl="1"/>
            <a:r>
              <a:rPr lang="cs-CZ" sz="2667" dirty="0"/>
              <a:t>GEG Divy http://goo.gl/nmSAVi </a:t>
            </a:r>
          </a:p>
          <a:p>
            <a:pPr lvl="1"/>
            <a:r>
              <a:rPr lang="cs-CZ" sz="2667" dirty="0"/>
              <a:t>GEG Novojičínsko http://goo.gl/1bOju4 </a:t>
            </a:r>
          </a:p>
          <a:p>
            <a:pPr lvl="1"/>
            <a:r>
              <a:rPr lang="cs-CZ" sz="2667" dirty="0"/>
              <a:t>GEG Podřipsko http://goo.gl/Co4ZY9 </a:t>
            </a:r>
          </a:p>
          <a:p>
            <a:pPr lvl="1"/>
            <a:r>
              <a:rPr lang="cs-CZ" sz="2667" b="1" dirty="0"/>
              <a:t>GEG Učte s námi </a:t>
            </a:r>
            <a:r>
              <a:rPr lang="cs-CZ" sz="2667" dirty="0"/>
              <a:t>http://goo.gl/xuJzEk </a:t>
            </a:r>
          </a:p>
          <a:p>
            <a:pPr lvl="1"/>
            <a:r>
              <a:rPr lang="cs-CZ" sz="2667" dirty="0"/>
              <a:t>GEG UPOL http://goo.gl/TvwKBJ 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  <a:p>
            <a:r>
              <a:rPr lang="cs-CZ" dirty="0" smtClean="0"/>
              <a:t>Spojuje učitele okolo technologií Google, Android, ale i lidi pracující s dalšími technologiemi.</a:t>
            </a:r>
          </a:p>
          <a:p>
            <a:r>
              <a:rPr lang="cs-CZ" dirty="0" smtClean="0"/>
              <a:t>Typicky se pořádají </a:t>
            </a:r>
            <a:r>
              <a:rPr lang="cs-CZ" dirty="0" err="1" smtClean="0"/>
              <a:t>webináře</a:t>
            </a:r>
            <a:r>
              <a:rPr lang="cs-CZ" dirty="0" smtClean="0"/>
              <a:t> přes Google </a:t>
            </a:r>
            <a:r>
              <a:rPr lang="cs-CZ" dirty="0" err="1" smtClean="0"/>
              <a:t>Hangout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95403"/>
            <a:ext cx="5640851" cy="316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4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Metodický portál RVP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Odborné články</a:t>
            </a:r>
          </a:p>
          <a:p>
            <a:r>
              <a:rPr lang="cs-CZ" dirty="0" smtClean="0"/>
              <a:t>Blogy</a:t>
            </a:r>
          </a:p>
          <a:p>
            <a:r>
              <a:rPr lang="cs-CZ" dirty="0" err="1" smtClean="0"/>
              <a:t>Digifólia</a:t>
            </a:r>
            <a:endParaRPr lang="cs-CZ" dirty="0" smtClean="0"/>
          </a:p>
          <a:p>
            <a:r>
              <a:rPr lang="cs-CZ" dirty="0" smtClean="0"/>
              <a:t>Webináře</a:t>
            </a:r>
          </a:p>
          <a:p>
            <a:r>
              <a:rPr lang="cs-CZ" dirty="0" smtClean="0"/>
              <a:t>Diskuse</a:t>
            </a:r>
          </a:p>
          <a:p>
            <a:r>
              <a:rPr lang="cs-CZ" dirty="0" err="1" smtClean="0"/>
              <a:t>DUMy</a:t>
            </a:r>
            <a:endParaRPr lang="cs-CZ" dirty="0" smtClean="0"/>
          </a:p>
          <a:p>
            <a:r>
              <a:rPr lang="cs-CZ" dirty="0" smtClean="0"/>
              <a:t>Odkazy</a:t>
            </a:r>
          </a:p>
          <a:p>
            <a:r>
              <a:rPr lang="cs-CZ" dirty="0" smtClean="0"/>
              <a:t>E-</a:t>
            </a:r>
            <a:r>
              <a:rPr lang="cs-CZ" dirty="0" err="1" smtClean="0"/>
              <a:t>learning</a:t>
            </a:r>
            <a:endParaRPr lang="cs-CZ" dirty="0" smtClean="0"/>
          </a:p>
          <a:p>
            <a:r>
              <a:rPr lang="cs-CZ" dirty="0" smtClean="0"/>
              <a:t>…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http://rvp.cz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405" y="1295403"/>
            <a:ext cx="6127697" cy="538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1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9b285366e0f135f5a2b359e8cb4227aa3b4e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Obvo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vo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vo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Obvod</Template>
  <TotalTime>1</TotalTime>
  <Words>195</Words>
  <Application>Microsoft Office PowerPoint</Application>
  <PresentationFormat>Širokoúhlá obrazovka</PresentationFormat>
  <Paragraphs>71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Tw Cen MT</vt:lpstr>
      <vt:lpstr>Obvod</vt:lpstr>
      <vt:lpstr>Online učitelské komunity Motivace, příklady, budoucnost</vt:lpstr>
      <vt:lpstr>Motivace</vt:lpstr>
      <vt:lpstr>Využití virtuálního vzdělávacího prostředí u žáků</vt:lpstr>
      <vt:lpstr>Vzdělávání českých učitelů</vt:lpstr>
      <vt:lpstr>Online komunity</vt:lpstr>
      <vt:lpstr>Různé přístupy</vt:lpstr>
      <vt:lpstr>Beth Kanter: stupně zapojení</vt:lpstr>
      <vt:lpstr>Google EDU Groups</vt:lpstr>
      <vt:lpstr>Metodický portál RVP</vt:lpstr>
      <vt:lpstr>Microsoft</vt:lpstr>
      <vt:lpstr>Budoucnost?</vt:lpstr>
      <vt:lpstr>Osobní web RVP.cz profil Google Scholar SlideShare Twitter LinkedIn Google+ 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učitelské komunity Motivace, příklady, budoucnost</dc:title>
  <dc:creator>Michal Černý</dc:creator>
  <cp:lastModifiedBy>Michal Černý</cp:lastModifiedBy>
  <cp:revision>2</cp:revision>
  <dcterms:created xsi:type="dcterms:W3CDTF">2015-11-20T13:53:49Z</dcterms:created>
  <dcterms:modified xsi:type="dcterms:W3CDTF">2015-11-20T13:55:37Z</dcterms:modified>
</cp:coreProperties>
</file>