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Úvodní sníme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Nadpis a svislý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Svislý nadpis a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Nadpis a obsah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Záhlaví části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SzPct val="1000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ct val="100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ct val="100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ct val="1000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ct val="1000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ct val="1000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ct val="1000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ct val="1000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ct val="1000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Dva obsah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Porovnání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Pouze nadpi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Prázdný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Obsah s titulkem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54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08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Obrázek s titulkem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845389" y="1122363"/>
            <a:ext cx="10213675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-34290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Optimalizace pro vyhledávače (SEO) </a:t>
            </a:r>
            <a:br>
              <a:rPr b="0" i="0" lang="cs-CZ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PPC reklama ve vyhledávačích Zbožové srovnávače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5240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Typické cíle SEO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Získání co největší relevantní návštěvnosti…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…a díky tomu také co nejvyššího počtu konverzí…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…v relativně krátkém čase.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On-page SEO: úpravy přímo na našem webu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Technické kontroly a úpravy. Např. kontrola, zda nebráníme vyhledávačům   v přístupu na web, nebo zvyšování rychlosti načítání stránek.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Tvorba obsahu, tj. především psaní textu. Bez obsahu není web pro lidi zajímavý, a proto ho ani vyhledávače nezobrazují na prvních místech.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Doplňování klíčových slov do příslušných prvků stránek, tj. především do samotného textu, do titulků, meta popisu, nadpisů, položek v menu apod.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Navržení funkční informační architektury (tj. struktury/hierarchie uspořádání informací) a prolinkování mezi stránkami (tj. odkud kam povedou odkazy v rámci našeho webu)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40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Off-page SEO: aktivity mimo náš web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Především </a:t>
            </a: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budování zpětných odkazů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Zpětný odkaz = odkaz vedoucí </a:t>
            </a: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 jiného webu 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náš web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Většinou nejsložitější práce v SEO. Jak přesvědčíme ostatní lidi, aby na nás ze svých webů odkazovali?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Obecně platí, že čím zajímavější, přínosnější a známější web je (ať už obecně nebo v rámci určité komunity nebo oboru), tím spíše na něj budou ostatní odkazovat.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Odkazovat můžeme i sami, např. z komentářů pod články nebo z diskuzí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Pozor na placené odkazy (takové, za které musíte platit). Toto je proti pravidlům vyhled</a:t>
            </a:r>
            <a:r>
              <a:rPr lang="cs-CZ" sz="2590"/>
              <a:t>á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vačů a hrozí za to odstranění z výsledků vyhledávání.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838199" y="365125"/>
            <a:ext cx="1102312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Příklady typických chyb v SEO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838199" y="1825625"/>
            <a:ext cx="1068669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Malý důraz na tvorbu obsahu webu, stránky téměř bez obsahu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Volba příliš konkurenčních klíčových slov, s nimiž se firma s malým rozpočtem a malým webem nemůže umisťovat na dobrých pozicích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Příliš časté opakování několika málo klíčových slov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Měření pozic ve vyhledávačích namísto obchodních či jiných výsledků, ke kterým by měla návštěvnost vést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Snaha o první pozice na nevýznamná klíčová slova, ze kterých nepřichází relevantní návštěvnost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Očekávání, že výsledky přijdou rychle – většinou nepřijdou, SEO je běh na dlouhou trať (na rozdíl třeba od PPC ve vyhledávačích nebo zbožáků)</a:t>
            </a:r>
          </a:p>
          <a:p>
            <a:pPr indent="-164465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PPC reklama ve vyhledávačích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838199" y="1825625"/>
            <a:ext cx="1075570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PPC: pay-per-click, platba za klik (nebo také CPC: cost-per-click, cena za klik)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Odkazy v SERPu, za jejichž proklik se platí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Cena a pozice je ovlivněna konkurenčními firmami. Čím více konkurentů bojuje o placené pozice, tím více roste cena za proklik. Cena tedy není pevně dána.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 zobrazení reklamy se neplatí, vždy jen za klik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Většina lidí nerozlišuje placené výsledky (PPC) od neplacených (SEO); klikají na to, co považují za nejlepší odpověď na svůj dotaz</a:t>
            </a:r>
          </a:p>
          <a:p>
            <a:pPr indent="-17780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669983" y="356499"/>
            <a:ext cx="1102312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AdWords, Sklik: dva významné PPC systémy </a:t>
            </a:r>
            <a:r>
              <a:rPr lang="cs-CZ"/>
              <a:t>na českém trhu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838199" y="1825625"/>
            <a:ext cx="1068669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AdWords: systém od Googlu, lze přes něj zobrazovat reklamy ve výsledcích vyhledávání Googlu a v obsahové síti Googlu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Sklik: systém od Seznamu, lze přes něj zobrazovat reklamy ve výsledcích vyhledávání Seznamu a v obsahové síti Seznamu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Základní principy jsou stejné ve všech PPC systémech, které zobrazují reklamu ve vyhledávání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Přes AdWords nelze zobrazovat reklamy v Seznamu a naopak, oba systémy jsou vůči sobě konkurencí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838199" y="356499"/>
            <a:ext cx="10307129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Základní struktura PPC účtu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838199" y="1825625"/>
            <a:ext cx="1068669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Úroveň účtu jako takového (přístupy, fakturační údaje, propojení           s jinými nástroji apod.)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Kampaň (geografické zacílení, denní rozpočet, časové plánování apod.; kampaň obsahuje reklamní sestavy)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Reklamní sestava (spojení klíčových slov, případně jiných typů cílení a inzerátů)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838199" y="356499"/>
            <a:ext cx="10307129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Sledování dat a optimalizace výkonu</a:t>
            </a: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838199" y="1825625"/>
            <a:ext cx="1068669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78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Nikdy dopředu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přesně nevíme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jak se bude inzerce chovat, jaké peníze budeme platit za jaké pozice, jaká slova budou mít tržby vysoké a jaká slova nízké, jaké inzeráty budou přitahovat větší pozornost, menší pozornost apod.</a:t>
            </a:r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Nastavení kampaní je jen začátek. Poté následuje kontinuální optimalizace na základě dat. Optimalizace (správa) PPC kampaní je nekončící proces. Nikdy nemůžeme říci, že je „hotovo“.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Skóre kvality</a:t>
            </a: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Velmi důležitý údaj; ovlivňuje pozici i cenu za proklik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Škála 1-10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Vyhledávače nutí inzerenty k tomu, aby tvořili kvalitní reklamu, na kterou se bude klikat, a se kterou budou lidé spokojeni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 zkratce – co je to kvalitní PPC reklama: poté, co uživatel zadal svůj vyhledávací dotaz (klíčové slovo), se mu zobrazí reklama </a:t>
            </a: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obsahující toto slovo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 po prokliku této reklamy se dostane </a:t>
            </a: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přímo na stránku obsahující hledané téma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Pokud je dodržena tematická souvislost slovo – reklama – stránka, skóre kvality roste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skóre kvality se započítávají i jiné věci, např. CTR nebo rozšíření reklamy</a:t>
            </a:r>
          </a:p>
          <a:p>
            <a:pPr indent="-164465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Typické cíle PPC reklamy ve vyhledávání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Získání co nejvyššího počtu konverzí…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…v krátkém čase…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…s co nejmenšími náklady (ale zároveň pozor na to, že s poklesem investic do PPC klesá v určitých situacích jejich výkon!)</a:t>
            </a:r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Pokud se jedná o e-shop, kde je možné měřit nejen konverze, ale také tržby, přidáváme k cílům také určité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PNO – tedy udržení smysluplného poměru nákladů na reklamu a tržeb z reklamy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Obsah dnešního dne, 7. 11. 2017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838200" y="1825625"/>
            <a:ext cx="1064355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SEO – co to je, k čemu to je</a:t>
            </a:r>
            <a:r>
              <a:rPr lang="cs-CZ"/>
              <a:t>, základy k realizaci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PPC – </a:t>
            </a:r>
            <a:r>
              <a:rPr lang="cs-CZ"/>
              <a:t>co to je, k čemu to je, základy k realizaci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Zbožové srovnávače – kdo je využije, jaké jsou jejich principy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Příklady typických chyb v PPC reklamě</a:t>
            </a:r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Spuštění bez konkrétnějších představ nebo cílů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Inzerce na nesmyslná klíčová slova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Nedodržování souvislosti mezi klíčovým slovem, inzerátem a cílovou stránkou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Málo úprav na základě dat, např. kontrola stavu PPC jednou za měsíc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Zbožové srovnávače (srovnávače zboží, cenové srovnávače, zbožáky...)</a:t>
            </a: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CZ hlavně Heureka, Zboží, ale také množství menších srovnávačů (např. Glami pro oblečení)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Jeden z typů PPC reklamy. Cíle inzerce jsou velmi podobné cílům PPC reklamy ve vyhledávačích.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Někdy umožňují také neplacenou inzerci. Ta má ale oproti placené výrazně nižší výkon.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Zbožové srovnávače obsahují pouze menší, movité věci (tj. zboží), ne služby, nemovitosti apod.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Jde o službu pro eshopy.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Zbožové srovnávače: co ovlivňuje výkon</a:t>
            </a:r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první pohled zobrazují lidem ceny zboží. Pokud inzerujete ve zbožácích a nejste cenově konkurenceschopní, nebude to fungovat.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první pohled zobrazují lidem hodnocení obchodu i hodnocení zboží. Pokud je vaše hodnocení horší než hodnocení ostatních inzerentů, nebude to fungovat.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Lidé mohou přidávat hodnocení a komentáře</a:t>
            </a:r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=&gt; Pokud není eshop srovnatelný s konkurencí nebo lepší, neuspěje.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Tipy na nástroje, zdroje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Analytics… obviously. :)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Search Console: ukazuje nám různá data související                            s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neplacenými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pozicemi na Googlu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Seznam Webmaster: obdoba Search Console od Seznamu, zatím jen velmi základní funkce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Collabim: reportuje pozice na zadaná klíčová slova, v Googlu i Skliku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Webmaster Guidelines: základní text od Googlu k tématu SEO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AdWords Fundamentals: zkouška k základům PPC od Googlu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AdWords Search Advertising: zkouška k PPC ve vyhledávání Googlu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Příště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 reklama,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sociální sítě,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 marketing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SEO, PPC, zbožáky = výkonnostní mkt kanály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78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 je spojuje: obrací se na lidi, kteří něco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aktivně hledají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Buď jsou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malý krok od nákupu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(hledají např. značku a přesný název výrobku) nebo se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aspoň aktivně zajímají o určité téma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(hledají např. diskuze o tom, kam v zimě letět do exotiky, na zbožácích např. zimní bundy). </a:t>
            </a:r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 z toho plyne: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většiny webů následuje konverze rychle po návštěvě, nebo již během návštěvy z těchto mkt kanálů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Výkon těchto kanálů se měří poměrně dobře; při vyhodnocování můžeme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porovnávat náklady a obrat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resp.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náklady a počet konverzí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Hlavní přínos SEO, PPC, zbožáků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příznivých podmínkách (typ produktu/služby, kvalitní realizace mkt aktivit v těchto kanálech) jsou schopny firmě přinést majoritu tržeb.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Typicky generují velkou návštěvnost, kterou lze remarketovat nebo oslovovat pomocí emailingu.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Limity SEO, PPC, zbožáků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Nemají možnost oslovit lidi, kteří jsou na počátku nákupního procesu, respektive patří do cílovky, ale nic aktivně nehledají.</a:t>
            </a: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při sebelepší realizaci SEO a vedení PPC kampaní narážíme na limit návštěvnosti, resp. tržeb, které jsou schopny přinést. Možnosti těchto mkt kanálů jsou omezeny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počtem hledání relevantních slov ve vyhledávačích a ve zbožových srovnávačích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Tento limit nejčastěji pociťují firmy s omezenější nabídkou zboží či služeb (tj. souhrnný počet hledání je relativně nízký).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Klíčové slovo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838200" y="1825625"/>
            <a:ext cx="10857600" cy="47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Jakékoli slovo nebo víceslovná fráze, jehož hledání a následná návštěva  z něj je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relevantní pro dosažení cíle firmy/webu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Jednodušeji řečeno: jakékoli slovo nebo fráze, které hledá člověk, který chce v kratší či delší době nakoupit produkt či službu, které firma nabízí. Ještě jednodušeji: slovo =&gt; konverze.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To, zda je nějaký výraz klíčovým slovem, určují lidé ve firmě podle svých potřeb. Ne nějaká autorita, kniha či pravidlo.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Některá slova jsou relevantní pro mnoho firem. Proto se ve vyhled</a:t>
            </a:r>
            <a:r>
              <a:rPr lang="cs-CZ"/>
              <a:t>á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vačích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bojuje o placené (PPC) i neplacené (SEO) pozice na tato slova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Každý chce ukousnout co největší část potenciální návštěvnosti.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Analýza klíčových slov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78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Vyhledání slov, která mohou být relevantní k dosažení cílů firmy/webu.</a:t>
            </a:r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cs-CZ" sz="2800" u="none" cap="none" strike="noStrike">
                <a:solidFill>
                  <a:schemeClr val="dk1"/>
                </a:solidFill>
              </a:rPr>
              <a:t>Postup ve zkratce: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Sepsání slov „z hlavy“, v jednom či ve více lidech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Vložení těchto slov do nástrojů pro analýzu klíčových slov ve Skliku           a v  AdWords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Vypsání či hromadné stažení relevantních slov a případně dalších údajů do tabulky (Excel, Google Sheets…)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Rozdělení slov dle významu, kategorií apod.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838200" y="373752"/>
            <a:ext cx="1108494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Optimalizace pro vyhledávače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838200" y="1825625"/>
            <a:ext cx="10973400" cy="45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SERP: search engine results page - stránka výsledků zobrazená internetovým vyhledávačem jako odpověď na uživatelský dotaz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Optimalizace pro vyhledávače jsou aktivity na určitém webu či webové stránce, respektive na jiných webech, které mají vést k tomu, že vyhledávače považují určitou webovou stránku za nadprůměrně relevantní odpověď na určitý uživatelský dotaz (klíčové slovo) a mají tendenci ji zobrazovat na prvních místech v SERPu. Cílem SEO je tedy zobrazování stránek na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významná klíčová slova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vysokých pozicích         v SERPu, což vede ke </a:t>
            </a: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zvyšování relevantní návštěvnosti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tj. návštěvnosti, která s vysokou pravděpodobností udělá to, co po ní </a:t>
            </a:r>
            <a:r>
              <a:rPr lang="cs-CZ"/>
              <a:t>c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hceme.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838199" y="365125"/>
            <a:ext cx="1102312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Vyhledávače: základní skutečnosti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838200" y="1825625"/>
            <a:ext cx="1041064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28600" lvl="0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Vyhledávače se skutečně snaží nabídnout lidem co nejlepší výsledky vyhledávání. Jde jim o to, aby je používalo co nejvíce lidí.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Prostor v SERPu se dělí na placený a neplacený. 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SEO = snaha o dosažení dobrých obchodních výsledků z neplacených pozic. Tj. určité místo v neplacených výsledcích vyhledávání si nelze zaplatit</a:t>
            </a:r>
            <a:r>
              <a:rPr lang="cs-CZ" sz="2590"/>
              <a:t>.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PPC = snaha o dosažení dobrých obchodních výsledků z placených pozic. Tj. bez peněz na prokliky se na placené pozice nedostanete.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Pozice se mění, nejsou stálé a </a:t>
            </a: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nelze je garantovat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Mění se např. podle historie uživatele nebo podle místa, ze kterého člověk hledá (Brno, New York…). Mění se také podle našich aktivit i aktivit konkurence.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4465" lvl="0" marL="0" marR="0" rtl="0" algn="l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