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  <p:sldId id="270" r:id="rId14"/>
    <p:sldId id="269" r:id="rId15"/>
    <p:sldId id="271" r:id="rId16"/>
    <p:sldId id="272" r:id="rId17"/>
    <p:sldId id="273" r:id="rId18"/>
    <p:sldId id="275" r:id="rId19"/>
    <p:sldId id="277" r:id="rId20"/>
    <p:sldId id="279" r:id="rId21"/>
    <p:sldId id="278" r:id="rId22"/>
    <p:sldId id="282" r:id="rId23"/>
    <p:sldId id="281" r:id="rId24"/>
    <p:sldId id="276" r:id="rId25"/>
    <p:sldId id="283" r:id="rId2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68506-0200-4CF6-91CD-B233F6E5E201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64E8C-8323-41BE-AD45-2A77162A73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6095E-A445-47CC-9EAE-CA1F59296488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DEF52-88BC-412E-B04E-BC28DB16BD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3640D-9DF1-4610-B98B-CBD2E449D0DA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D5D85-A4E6-4C91-A8C3-3E8A1A3F3E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E13D0-5334-4A75-9209-88659FE8E618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AC96B-5DCD-4424-BA17-814580E777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741E5-EE5C-44A9-BC00-68587A1CE5F3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CB292-A54A-4FDE-AB6B-FC1A31989E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87F83-BA1A-4701-81DB-20FA16E51E7D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88810-A617-4EDE-B223-7E96CE91CA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8D70C-4021-4744-B4E6-3A59897557D2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76CC1-26F8-47D1-BC75-0463C4F84E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E18BD-5C04-465A-95B0-5ECDA3A2915E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B7617-9458-46FB-83D3-17A1BE9632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47B15-0FBC-4E0E-B88E-E32AC8F43B96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AB6C8-E0A0-4F39-98D6-1C6633469D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65EC2-61E2-4708-A333-3A2D874D2211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D42B1-FF72-4280-B3EC-7928E65FB3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D126F-8020-470D-A8F8-7367CD063645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6FDE2-7908-4065-A79C-FFF47CD666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GB" smtClean="0"/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 smtClean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6FAD68-873D-4C9B-9696-545091522262}" type="datetimeFigureOut">
              <a:rPr lang="en-GB"/>
              <a:pPr>
                <a:defRPr/>
              </a:pPr>
              <a:t>26/09/2013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2559E3-F0B7-4379-812D-C34334C999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ewaklim@uni.lodz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ytuł 1"/>
          <p:cNvSpPr>
            <a:spLocks noGrp="1"/>
          </p:cNvSpPr>
          <p:nvPr>
            <p:ph type="ctrTitle"/>
          </p:nvPr>
        </p:nvSpPr>
        <p:spPr>
          <a:xfrm>
            <a:off x="685800" y="981075"/>
            <a:ext cx="7772400" cy="3024188"/>
          </a:xfrm>
        </p:spPr>
        <p:txBody>
          <a:bodyPr/>
          <a:lstStyle/>
          <a:p>
            <a:r>
              <a:rPr lang="en-GB" smtClean="0"/>
              <a:t>English pronunciation across</a:t>
            </a:r>
            <a:r>
              <a:rPr lang="pl-PL" smtClean="0"/>
              <a:t> </a:t>
            </a:r>
            <a:br>
              <a:rPr lang="pl-PL" smtClean="0"/>
            </a:br>
            <a:r>
              <a:rPr lang="en-GB" smtClean="0"/>
              <a:t>time and space:</a:t>
            </a:r>
            <a:r>
              <a:rPr lang="pl-PL" smtClean="0"/>
              <a:t/>
            </a:r>
            <a:br>
              <a:rPr lang="pl-PL" smtClean="0"/>
            </a:br>
            <a:r>
              <a:rPr lang="pl-PL" smtClean="0"/>
              <a:t>f</a:t>
            </a:r>
            <a:r>
              <a:rPr lang="en-GB" smtClean="0"/>
              <a:t>rom Middle English to World Englishes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508500"/>
            <a:ext cx="6400800" cy="11303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Ewa Waniek-Klimczak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err="1" smtClean="0"/>
              <a:t>University</a:t>
            </a:r>
            <a:r>
              <a:rPr lang="pl-PL" dirty="0" smtClean="0"/>
              <a:t> of Łódź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Early Modern English re-modelling of words  </a:t>
            </a:r>
            <a:endParaRPr lang="en-GB" sz="32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	</a:t>
            </a:r>
            <a:r>
              <a:rPr lang="en-GB" dirty="0" smtClean="0"/>
              <a:t>The influence of Latin: new words borrowed, existing words re-shaped in accordance with their real or supposed etymology.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Spelling changes, pronunciation remains the same, e.g. </a:t>
            </a:r>
            <a:r>
              <a:rPr lang="en-GB" i="1" dirty="0" err="1" smtClean="0"/>
              <a:t>dette</a:t>
            </a:r>
            <a:r>
              <a:rPr lang="en-GB" i="1" dirty="0" smtClean="0"/>
              <a:t> – debt, </a:t>
            </a:r>
            <a:r>
              <a:rPr lang="en-GB" i="1" dirty="0" err="1" smtClean="0"/>
              <a:t>doute</a:t>
            </a:r>
            <a:r>
              <a:rPr lang="en-GB" i="1" dirty="0" smtClean="0"/>
              <a:t> – doubt,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</a:t>
            </a:r>
            <a:r>
              <a:rPr lang="en-GB" i="1" dirty="0" err="1" smtClean="0"/>
              <a:t>receit</a:t>
            </a:r>
            <a:r>
              <a:rPr lang="en-GB" i="1" dirty="0" smtClean="0"/>
              <a:t> – receipt, </a:t>
            </a:r>
            <a:r>
              <a:rPr lang="en-GB" i="1" dirty="0" err="1" smtClean="0"/>
              <a:t>indit</a:t>
            </a:r>
            <a:r>
              <a:rPr lang="en-GB" i="1" dirty="0" smtClean="0"/>
              <a:t>- indict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2. The change in spelling affects pronunciation, e.g.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</a:t>
            </a:r>
            <a:r>
              <a:rPr lang="en-GB" i="1" dirty="0" err="1" smtClean="0"/>
              <a:t>Assaut</a:t>
            </a:r>
            <a:r>
              <a:rPr lang="en-GB" i="1" dirty="0" smtClean="0"/>
              <a:t>- assault, </a:t>
            </a:r>
            <a:r>
              <a:rPr lang="en-GB" i="1" dirty="0" err="1" smtClean="0"/>
              <a:t>aventure</a:t>
            </a:r>
            <a:r>
              <a:rPr lang="en-GB" i="1" dirty="0" smtClean="0"/>
              <a:t> – adventure, </a:t>
            </a:r>
            <a:r>
              <a:rPr lang="en-GB" i="1" dirty="0" err="1" smtClean="0"/>
              <a:t>descrive</a:t>
            </a:r>
            <a:r>
              <a:rPr lang="en-GB" i="1" dirty="0" smtClean="0"/>
              <a:t> – describe, </a:t>
            </a:r>
            <a:r>
              <a:rPr lang="en-GB" i="1" dirty="0" err="1" smtClean="0"/>
              <a:t>verdit</a:t>
            </a:r>
            <a:r>
              <a:rPr lang="en-GB" i="1" dirty="0" smtClean="0"/>
              <a:t> – verdict.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3. False etymology, e.g. </a:t>
            </a:r>
            <a:r>
              <a:rPr lang="en-GB" i="1" dirty="0" err="1" smtClean="0"/>
              <a:t>avance</a:t>
            </a:r>
            <a:r>
              <a:rPr lang="en-GB" i="1" dirty="0" smtClean="0"/>
              <a:t>-advance, </a:t>
            </a:r>
            <a:r>
              <a:rPr lang="en-GB" i="1" dirty="0" err="1" smtClean="0"/>
              <a:t>avantage</a:t>
            </a:r>
            <a:r>
              <a:rPr lang="en-GB" i="1" dirty="0" smtClean="0"/>
              <a:t> – advantage, </a:t>
            </a:r>
            <a:r>
              <a:rPr lang="en-GB" i="1" dirty="0" err="1" smtClean="0"/>
              <a:t>amiral</a:t>
            </a:r>
            <a:r>
              <a:rPr lang="en-GB" i="1" dirty="0" smtClean="0"/>
              <a:t> – admiral, </a:t>
            </a:r>
            <a:r>
              <a:rPr lang="en-GB" dirty="0" smtClean="0"/>
              <a:t>(a- vs. ad- prefix confusion)</a:t>
            </a:r>
            <a:r>
              <a:rPr lang="en-GB" i="1" dirty="0" smtClean="0"/>
              <a:t> </a:t>
            </a:r>
            <a:r>
              <a:rPr lang="en-GB" dirty="0" smtClean="0"/>
              <a:t>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spread</a:t>
            </a:r>
            <a:r>
              <a:rPr lang="pl-PL" sz="3600" dirty="0" smtClean="0"/>
              <a:t> of </a:t>
            </a:r>
            <a:r>
              <a:rPr lang="pl-PL" sz="3600" dirty="0" err="1" smtClean="0"/>
              <a:t>English</a:t>
            </a:r>
            <a:r>
              <a:rPr lang="pl-PL" sz="3600" dirty="0" smtClean="0"/>
              <a:t> </a:t>
            </a:r>
            <a:r>
              <a:rPr lang="pl-PL" sz="3600" dirty="0" err="1" smtClean="0"/>
              <a:t>beyond</a:t>
            </a:r>
            <a:r>
              <a:rPr lang="pl-PL" sz="3600" dirty="0" smtClean="0"/>
              <a:t> </a:t>
            </a:r>
            <a:r>
              <a:rPr lang="pl-PL" sz="3600" dirty="0" err="1" smtClean="0"/>
              <a:t>the</a:t>
            </a:r>
            <a:r>
              <a:rPr lang="pl-PL" sz="3600" dirty="0" smtClean="0"/>
              <a:t> British </a:t>
            </a:r>
            <a:r>
              <a:rPr lang="pl-PL" sz="3600" dirty="0" err="1" smtClean="0"/>
              <a:t>Isles</a:t>
            </a:r>
            <a:r>
              <a:rPr lang="pl-PL" sz="3600" dirty="0" smtClean="0"/>
              <a:t> </a:t>
            </a:r>
            <a:r>
              <a:rPr lang="pl-PL" sz="3600" dirty="0" err="1" smtClean="0"/>
              <a:t>begins</a:t>
            </a:r>
            <a:r>
              <a:rPr lang="pl-PL" sz="3600" dirty="0" smtClean="0"/>
              <a:t> – </a:t>
            </a:r>
            <a:r>
              <a:rPr lang="pl-PL" sz="3600" dirty="0" err="1" smtClean="0"/>
              <a:t>Early</a:t>
            </a:r>
            <a:r>
              <a:rPr lang="pl-PL" sz="3600" dirty="0" smtClean="0"/>
              <a:t> Modern </a:t>
            </a:r>
            <a:r>
              <a:rPr lang="pl-PL" sz="3600" dirty="0" err="1" smtClean="0"/>
              <a:t>English</a:t>
            </a:r>
            <a:r>
              <a:rPr lang="pl-PL" sz="3600" dirty="0" smtClean="0"/>
              <a:t> </a:t>
            </a:r>
            <a:r>
              <a:rPr lang="pl-PL" sz="3600" dirty="0" err="1" smtClean="0"/>
              <a:t>is</a:t>
            </a:r>
            <a:r>
              <a:rPr lang="pl-PL" sz="3600" dirty="0" smtClean="0"/>
              <a:t> on </a:t>
            </a:r>
            <a:r>
              <a:rPr lang="pl-PL" sz="3600" dirty="0" err="1" smtClean="0"/>
              <a:t>travel</a:t>
            </a:r>
            <a:r>
              <a:rPr lang="pl-PL" sz="3600" dirty="0" smtClean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Early Modern English is a spoken and written language, with 20,000 books published in England in English between 1500 and 1640.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Early Modern English, the language of </a:t>
            </a:r>
            <a:r>
              <a:rPr lang="en-GB" sz="2800" dirty="0" err="1" smtClean="0"/>
              <a:t>Shakespear</a:t>
            </a:r>
            <a:r>
              <a:rPr lang="pl-PL" sz="2800" dirty="0" smtClean="0"/>
              <a:t>e</a:t>
            </a:r>
            <a:r>
              <a:rPr lang="en-GB" sz="2800" dirty="0" smtClean="0"/>
              <a:t>, is taken across the Atlantic Ocean to Jamestown (1607) and with the Pilgrim Fathers in 1620.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American English roots: with 30 different communities on the Mayflower, East Anglia was best represented.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In the next 30 years there about 250,000 residents in the no</a:t>
            </a:r>
            <a:r>
              <a:rPr lang="pl-PL" sz="2800" dirty="0" err="1" smtClean="0"/>
              <a:t>r</a:t>
            </a:r>
            <a:r>
              <a:rPr lang="en-GB" sz="2800" dirty="0" err="1" smtClean="0"/>
              <a:t>th</a:t>
            </a:r>
            <a:r>
              <a:rPr lang="en-GB" sz="2800" dirty="0" smtClean="0"/>
              <a:t>-east, mainly form London and East Anglia. Towards the south, Jamestown and other settlements flourished, with adventure</a:t>
            </a:r>
            <a:r>
              <a:rPr lang="pl-PL" sz="2800" smtClean="0"/>
              <a:t>r</a:t>
            </a:r>
            <a:r>
              <a:rPr lang="en-GB" sz="2800" smtClean="0"/>
              <a:t>s </a:t>
            </a:r>
            <a:r>
              <a:rPr lang="en-GB" sz="2800" dirty="0" err="1" smtClean="0"/>
              <a:t>fr</a:t>
            </a:r>
            <a:r>
              <a:rPr lang="pl-PL" sz="2800" dirty="0" smtClean="0"/>
              <a:t>o</a:t>
            </a:r>
            <a:r>
              <a:rPr lang="en-GB" sz="2800" dirty="0" smtClean="0"/>
              <a:t>m all over England (</a:t>
            </a:r>
            <a:r>
              <a:rPr lang="en-GB" sz="2800" dirty="0" err="1" smtClean="0"/>
              <a:t>McCrum</a:t>
            </a:r>
            <a:r>
              <a:rPr lang="en-GB" sz="2800" dirty="0" smtClean="0"/>
              <a:t> et al.1986:128)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Age</a:t>
            </a:r>
            <a:r>
              <a:rPr lang="pl-PL" sz="3600" dirty="0" smtClean="0"/>
              <a:t> of </a:t>
            </a:r>
            <a:r>
              <a:rPr lang="pl-PL" sz="3600" dirty="0" err="1" smtClean="0"/>
              <a:t>Enlightenment</a:t>
            </a:r>
            <a:r>
              <a:rPr lang="pl-PL" sz="3600" dirty="0" smtClean="0"/>
              <a:t> – </a:t>
            </a: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standardisation</a:t>
            </a:r>
            <a:r>
              <a:rPr lang="pl-PL" sz="3600" dirty="0" smtClean="0"/>
              <a:t> of </a:t>
            </a: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spelling</a:t>
            </a:r>
            <a:r>
              <a:rPr lang="pl-PL" sz="3600" dirty="0" smtClean="0"/>
              <a:t> system </a:t>
            </a:r>
            <a:br>
              <a:rPr lang="pl-PL" sz="3600" dirty="0" smtClean="0"/>
            </a:br>
            <a:r>
              <a:rPr lang="pl-PL" sz="3600" dirty="0" smtClean="0"/>
              <a:t>.</a:t>
            </a:r>
            <a:r>
              <a:rPr lang="pl-PL" dirty="0" smtClean="0"/>
              <a:t/>
            </a:r>
            <a:br>
              <a:rPr lang="pl-PL" dirty="0" smtClean="0"/>
            </a:b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The spelling system standardised by the beginning of the 18thc. but it reflected pronunciation from before the Great Vowel Shift: </a:t>
            </a:r>
            <a:endParaRPr lang="pl-PL" sz="28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400" dirty="0" smtClean="0"/>
              <a:t>spelling does not correspond to the quality of long vowels, </a:t>
            </a:r>
            <a:endParaRPr lang="pl-PL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400" dirty="0" smtClean="0"/>
              <a:t>no FOOT-STRUT split, </a:t>
            </a:r>
            <a:endParaRPr lang="pl-PL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sz="2400" dirty="0" smtClean="0"/>
              <a:t>no </a:t>
            </a:r>
            <a:r>
              <a:rPr lang="en-GB" sz="2400" dirty="0" smtClean="0"/>
              <a:t>consonant cluster simplification (</a:t>
            </a:r>
            <a:r>
              <a:rPr lang="en-GB" sz="2400" i="1" dirty="0" smtClean="0"/>
              <a:t>knight, night, knee etc.) </a:t>
            </a:r>
            <a:endParaRPr lang="pl-PL" sz="2400" i="1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sz="2400" dirty="0" smtClean="0"/>
              <a:t>no</a:t>
            </a:r>
            <a:r>
              <a:rPr lang="en-GB" sz="2400" dirty="0" smtClean="0"/>
              <a:t> </a:t>
            </a:r>
            <a:r>
              <a:rPr lang="en-GB" sz="2400" i="1" dirty="0" smtClean="0"/>
              <a:t>–</a:t>
            </a:r>
            <a:r>
              <a:rPr lang="en-GB" sz="2400" i="1" dirty="0" err="1" smtClean="0"/>
              <a:t>ng</a:t>
            </a:r>
            <a:r>
              <a:rPr lang="en-GB" sz="2400" i="1" dirty="0" smtClean="0"/>
              <a:t> </a:t>
            </a:r>
            <a:r>
              <a:rPr lang="en-GB" sz="2400" dirty="0" smtClean="0"/>
              <a:t>simplification, e.g. </a:t>
            </a:r>
            <a:r>
              <a:rPr lang="en-GB" sz="2400" i="1" dirty="0" smtClean="0"/>
              <a:t>singer vs. Finger</a:t>
            </a:r>
            <a:r>
              <a:rPr lang="pl-PL" sz="2400" i="1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8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The </a:t>
            </a:r>
            <a:r>
              <a:rPr lang="en-GB" sz="2800" dirty="0" err="1" smtClean="0"/>
              <a:t>Ren</a:t>
            </a:r>
            <a:r>
              <a:rPr lang="pl-PL" sz="2800" dirty="0" smtClean="0"/>
              <a:t>n</a:t>
            </a:r>
            <a:r>
              <a:rPr lang="en-GB" sz="2800" dirty="0" err="1" smtClean="0"/>
              <a:t>aisance</a:t>
            </a:r>
            <a:r>
              <a:rPr lang="en-GB" sz="2800" dirty="0" smtClean="0"/>
              <a:t> etymologising ‘silent letters’ in  </a:t>
            </a:r>
            <a:r>
              <a:rPr lang="en-GB" sz="2800" i="1" dirty="0" smtClean="0"/>
              <a:t>receipt, subtle</a:t>
            </a:r>
            <a:endParaRPr lang="en-GB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Science rules: writing reflects word origin, spelling pronunciations develop</a:t>
            </a:r>
            <a:endParaRPr lang="en-GB" sz="36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Introduction of initial ‘h’, e.g. </a:t>
            </a:r>
            <a:r>
              <a:rPr lang="en-GB" sz="2800" i="1" dirty="0" smtClean="0"/>
              <a:t>habit, harmony, hemisphere, herbs, heritage, host, humble, humour – </a:t>
            </a:r>
            <a:r>
              <a:rPr lang="en-GB" sz="2800" dirty="0" smtClean="0"/>
              <a:t>the spelling </a:t>
            </a:r>
            <a:r>
              <a:rPr lang="en-GB" sz="2800" dirty="0" err="1" smtClean="0"/>
              <a:t>pronunc</a:t>
            </a:r>
            <a:r>
              <a:rPr lang="pl-PL" sz="2800" dirty="0" err="1" smtClean="0"/>
              <a:t>ia</a:t>
            </a:r>
            <a:r>
              <a:rPr lang="en-GB" sz="2800" dirty="0" err="1" smtClean="0"/>
              <a:t>tion</a:t>
            </a:r>
            <a:r>
              <a:rPr lang="en-GB" sz="2800" dirty="0" smtClean="0"/>
              <a:t> of these words not common until 19th c (e.g.  American vs. British pronunciation of</a:t>
            </a:r>
            <a:r>
              <a:rPr lang="en-GB" sz="2800" i="1" dirty="0" smtClean="0"/>
              <a:t> herbs).</a:t>
            </a:r>
            <a:endParaRPr lang="pl-PL" sz="28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8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Re-introduction of consonants in </a:t>
            </a:r>
            <a:r>
              <a:rPr lang="en-GB" sz="2800" i="1" dirty="0" smtClean="0"/>
              <a:t>often, waistcoat, for</a:t>
            </a:r>
            <a:r>
              <a:rPr lang="pl-PL" sz="2800" i="1" dirty="0" smtClean="0"/>
              <a:t>e</a:t>
            </a:r>
            <a:r>
              <a:rPr lang="en-GB" sz="2800" i="1" dirty="0" smtClean="0"/>
              <a:t>head, clothes, Ralph, towards </a:t>
            </a:r>
            <a:r>
              <a:rPr lang="en-GB" sz="2800" dirty="0" smtClean="0"/>
              <a:t>(notice the difference between RP and GA in preferences). </a:t>
            </a:r>
            <a:r>
              <a:rPr lang="en-GB" sz="2800" i="1" dirty="0" smtClean="0"/>
              <a:t> </a:t>
            </a: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i="1" dirty="0" smtClean="0"/>
              <a:t>  </a:t>
            </a:r>
            <a:endParaRPr lang="en-GB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The consequences of the loss of ‘r’   </a:t>
            </a: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weakening of /r/ before a consonant and before a pause had started by the 16th c. but its loss was gradual, completed in most of England around mid 18th c.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loss of post-vocalic /r/ </a:t>
            </a:r>
            <a:r>
              <a:rPr lang="pl-PL" dirty="0" err="1" smtClean="0"/>
              <a:t>turns</a:t>
            </a:r>
            <a:r>
              <a:rPr lang="pl-PL" dirty="0" smtClean="0"/>
              <a:t> </a:t>
            </a:r>
            <a:r>
              <a:rPr lang="en-GB" dirty="0" smtClean="0"/>
              <a:t>English accents into </a:t>
            </a:r>
            <a:r>
              <a:rPr lang="en-GB" dirty="0" err="1" smtClean="0"/>
              <a:t>Rhotic</a:t>
            </a:r>
            <a:r>
              <a:rPr lang="en-GB" dirty="0" smtClean="0"/>
              <a:t> vs. Non-</a:t>
            </a:r>
            <a:r>
              <a:rPr lang="en-GB" dirty="0" err="1" smtClean="0"/>
              <a:t>rhotic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Before it disappeared, /r/ had some important consequences on the sound system: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(</a:t>
            </a:r>
            <a:r>
              <a:rPr lang="en-GB" dirty="0" err="1" smtClean="0"/>
              <a:t>i</a:t>
            </a:r>
            <a:r>
              <a:rPr lang="en-GB" dirty="0" smtClean="0"/>
              <a:t>) in short vowels, lengthening and change of quality of the preceding vowels, e.g.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arm, card, cord, storm;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 	bitch, herb, curse;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(ii) in long vowels – </a:t>
            </a:r>
            <a:r>
              <a:rPr lang="en-GB" dirty="0" err="1" smtClean="0"/>
              <a:t>centering</a:t>
            </a:r>
            <a:r>
              <a:rPr lang="en-GB" dirty="0" smtClean="0"/>
              <a:t> dip</a:t>
            </a:r>
            <a:r>
              <a:rPr lang="pl-PL" dirty="0" smtClean="0"/>
              <a:t>h</a:t>
            </a:r>
            <a:r>
              <a:rPr lang="en-GB" dirty="0" err="1" smtClean="0"/>
              <a:t>htongs</a:t>
            </a:r>
            <a:r>
              <a:rPr lang="en-GB" dirty="0" smtClean="0"/>
              <a:t> developed, as in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  <a:r>
              <a:rPr lang="en-GB" i="1" dirty="0" smtClean="0"/>
              <a:t>here, fire, pear, poor, more </a:t>
            </a:r>
            <a:r>
              <a:rPr lang="en-GB" dirty="0" smtClean="0"/>
              <a:t>(with a long vowel preference today)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RHOTICITY  - the main different</a:t>
            </a:r>
            <a:r>
              <a:rPr lang="pl-PL" dirty="0" smtClean="0"/>
              <a:t>i</a:t>
            </a:r>
            <a:r>
              <a:rPr lang="en-GB" dirty="0" err="1" smtClean="0"/>
              <a:t>ating</a:t>
            </a:r>
            <a:r>
              <a:rPr lang="en-GB" dirty="0" smtClean="0"/>
              <a:t> factor in accents </a:t>
            </a:r>
            <a:r>
              <a:rPr lang="en-GB" i="1" dirty="0" smtClean="0"/>
              <a:t>	</a:t>
            </a:r>
            <a:r>
              <a:rPr lang="en-GB" dirty="0" smtClean="0"/>
              <a:t>      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spread</a:t>
            </a:r>
            <a:r>
              <a:rPr lang="pl-PL" sz="3600" dirty="0" smtClean="0"/>
              <a:t> of </a:t>
            </a:r>
            <a:r>
              <a:rPr lang="pl-PL" sz="3600" dirty="0" err="1" smtClean="0"/>
              <a:t>English</a:t>
            </a:r>
            <a:r>
              <a:rPr lang="pl-PL" sz="3600" dirty="0" smtClean="0"/>
              <a:t> </a:t>
            </a:r>
            <a:r>
              <a:rPr lang="pl-PL" sz="3600" dirty="0" err="1" smtClean="0"/>
              <a:t>continues</a:t>
            </a:r>
            <a:r>
              <a:rPr lang="pl-PL" sz="3600" dirty="0" smtClean="0"/>
              <a:t> – </a:t>
            </a:r>
            <a:r>
              <a:rPr lang="pl-PL" sz="3600" dirty="0" err="1" smtClean="0"/>
              <a:t>more</a:t>
            </a:r>
            <a:r>
              <a:rPr lang="pl-PL" sz="3600" dirty="0" smtClean="0"/>
              <a:t> </a:t>
            </a:r>
            <a:r>
              <a:rPr lang="pl-PL" sz="3600" dirty="0" err="1" smtClean="0"/>
              <a:t>oceans</a:t>
            </a:r>
            <a:r>
              <a:rPr lang="pl-PL" sz="3600" dirty="0" smtClean="0"/>
              <a:t> </a:t>
            </a:r>
            <a:r>
              <a:rPr lang="pl-PL" sz="3600" dirty="0" err="1" smtClean="0"/>
              <a:t>are</a:t>
            </a:r>
            <a:r>
              <a:rPr lang="pl-PL" sz="3600" dirty="0" smtClean="0"/>
              <a:t> </a:t>
            </a:r>
            <a:r>
              <a:rPr lang="pl-PL" sz="3600" dirty="0" err="1" smtClean="0"/>
              <a:t>crossed</a:t>
            </a:r>
            <a:r>
              <a:rPr lang="pl-PL" sz="3600" dirty="0" smtClean="0"/>
              <a:t>: </a:t>
            </a: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second</a:t>
            </a:r>
            <a:r>
              <a:rPr lang="pl-PL" sz="3600" dirty="0" smtClean="0"/>
              <a:t> and third </a:t>
            </a:r>
            <a:r>
              <a:rPr lang="pl-PL" sz="3600" dirty="0" err="1" smtClean="0"/>
              <a:t>dispersion</a:t>
            </a:r>
            <a:r>
              <a:rPr lang="pl-PL" sz="3600" dirty="0" smtClean="0"/>
              <a:t>.  </a:t>
            </a:r>
            <a:r>
              <a:rPr lang="pl-PL" dirty="0" smtClean="0"/>
              <a:t/>
            </a:r>
            <a:br>
              <a:rPr lang="pl-PL" dirty="0" smtClean="0"/>
            </a:b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spread of English across the world in the 17th-18th c: the colonists take their language with them.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Second dispersal: other English-speaking countries emerge: Australia, New Zealand, Canada, South Africa.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Third dispersal: British rule in Singapore, Hong-Kong, the Falkland Islands, Africa, e. g. Nigeria, Kenya, Tanzania, Ghana , where the English do not settle.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result: English spoken as the first and second language.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National varieties emerge, speech clearly differentiates the Americans, Australians or South Africans from each other; the written</a:t>
            </a:r>
            <a:r>
              <a:rPr lang="pl-PL" dirty="0" smtClean="0"/>
              <a:t> </a:t>
            </a:r>
            <a:r>
              <a:rPr lang="en-GB" dirty="0" smtClean="0"/>
              <a:t>system remains stable.   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r>
              <a:rPr lang="pl-PL" sz="3200" smtClean="0"/>
              <a:t/>
            </a:r>
            <a:br>
              <a:rPr lang="pl-PL" sz="3200" smtClean="0"/>
            </a:br>
            <a:r>
              <a:rPr lang="pl-PL" sz="3600" smtClean="0"/>
              <a:t>The emergence and spread of a (super) standard in speech </a:t>
            </a:r>
            <a:br>
              <a:rPr lang="pl-PL" sz="3600" smtClean="0"/>
            </a:br>
            <a:endParaRPr lang="en-GB" sz="36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Education Act (1870) established the Public Schools system: they function as ‘melting pots’, preparing for civil service.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Received Pronunciation becomes one of the attributes of the professional middle class.    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‘The Queens English expected to be spoken with a specific </a:t>
            </a:r>
            <a:r>
              <a:rPr lang="en-GB" dirty="0" err="1" smtClean="0"/>
              <a:t>accen</a:t>
            </a:r>
            <a:r>
              <a:rPr lang="pl-PL" dirty="0" smtClean="0"/>
              <a:t>t</a:t>
            </a:r>
            <a:r>
              <a:rPr lang="en-GB" dirty="0" smtClean="0"/>
              <a:t> and intonation’ from undergraduates in Oxford.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300"/>
          </a:xfrm>
        </p:spPr>
        <p:txBody>
          <a:bodyPr/>
          <a:lstStyle/>
          <a:p>
            <a:r>
              <a:rPr lang="en-GB" sz="3200" smtClean="0"/>
              <a:t>Speech can be heard over the distance – standard pronunciation moves from Public Schools in England to the schools of English around the world.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35607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spread of English makes it used increasingly not only as L1, L2 but also as a for</a:t>
            </a:r>
            <a:r>
              <a:rPr lang="pl-PL" dirty="0" smtClean="0"/>
              <a:t>e</a:t>
            </a:r>
            <a:r>
              <a:rPr lang="en-GB" dirty="0" err="1" smtClean="0"/>
              <a:t>i</a:t>
            </a:r>
            <a:r>
              <a:rPr lang="pl-PL" dirty="0" err="1" smtClean="0"/>
              <a:t>gn</a:t>
            </a:r>
            <a:r>
              <a:rPr lang="en-GB" dirty="0" smtClean="0"/>
              <a:t> language, taught formally in schools in countries, where English has no internal function (EFL).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rapidly growing number of people from different languages and cultures who use English leads to the recognition of a global role of English and English as a Lingua Franca   (ELF).    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5937"/>
          </a:xfrm>
        </p:spPr>
        <p:txBody>
          <a:bodyPr/>
          <a:lstStyle/>
          <a:p>
            <a:r>
              <a:rPr lang="pl-PL" sz="3600" smtClean="0"/>
              <a:t>Non-native speakers of English have a say </a:t>
            </a:r>
            <a:r>
              <a:rPr lang="pl-PL" smtClean="0"/>
              <a:t/>
            </a:r>
            <a:br>
              <a:rPr lang="pl-PL" smtClean="0"/>
            </a:b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ESL / EFL / EIL / ELF ?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About 80% of English users are non-native speakers and they will have a growing impact on English (Jenkins 2008).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 Of this 80% the largest number is represented by speakers in the expanding circle.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These speakers use English to communicate with other non-native speakers more often than with native speakers, they use English as a Lingua Franca (ELF).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Point of reference: a native language and </a:t>
            </a:r>
            <a:r>
              <a:rPr lang="en-GB" dirty="0" err="1" smtClean="0"/>
              <a:t>cultur</a:t>
            </a:r>
            <a:r>
              <a:rPr lang="pl-PL" dirty="0" smtClean="0"/>
              <a:t>e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EFL for International Communication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main purpose for the use of the Lingua Franca is to ensure communication.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Across the English speaking world, we share writing, not speech.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Accents, language varieties are crucial for identity and make the English speaking world fascinating; non-native varieties add to the richness , but they may make communication ACROSS accents even more difficult.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intelligibility of a language variety IN SPEECH strongly depends on familiarity, e.g. Polish and Czech learners of English may have no problem with a strong Polish / Czech influence on English, but e.g. Turkish speakers of English may have a different view!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The aims of the lecture </a:t>
            </a: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discuss variability in the pronunciation of English around the world from the perspective of changes of English in England and the dispersion of English around the world. 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examine the relationship between speech and writing across time and space: how first speech affected writing, then writing affected speech, and now speech is affecting writing in a new way.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>Learning </a:t>
            </a:r>
            <a:r>
              <a:rPr lang="pl-PL" sz="3600" dirty="0" err="1" smtClean="0"/>
              <a:t>English</a:t>
            </a:r>
            <a:r>
              <a:rPr lang="pl-PL" sz="3600" dirty="0" smtClean="0"/>
              <a:t> for International </a:t>
            </a:r>
            <a:r>
              <a:rPr lang="pl-PL" sz="3600" dirty="0" err="1" smtClean="0"/>
              <a:t>Communication</a:t>
            </a:r>
            <a:r>
              <a:rPr lang="pl-PL" sz="3600" dirty="0" smtClean="0"/>
              <a:t>: </a:t>
            </a:r>
            <a:r>
              <a:rPr lang="pl-PL" sz="3600" dirty="0" err="1" smtClean="0"/>
              <a:t>problems</a:t>
            </a:r>
            <a:endParaRPr lang="pl-PL" sz="3600" dirty="0" smtClean="0"/>
          </a:p>
        </p:txBody>
      </p:sp>
      <p:sp>
        <p:nvSpPr>
          <p:cNvPr id="17411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pl-PL" sz="2400" smtClean="0"/>
              <a:t>EFL speakers (Jenkins):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use English in a creative  way, making use of multilingual resources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code switch, use accommodation strategies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prioritise communicative effectiveness over narrow (native-norm based) correcteness.  </a:t>
            </a:r>
          </a:p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pl-PL" sz="2400" smtClean="0"/>
              <a:t>BUT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The creativity and the extent to which langauges / cultures are mixed may lead to a different level of communicative effectiveness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Linguistic and cultural closeness may play an important role in solving intelligibility, comprehesibility and interpetability problems.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Aims in learning English for International Communication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aim: To be prepared to communicate using English in all contexts and through </a:t>
            </a:r>
            <a:r>
              <a:rPr lang="en-GB" dirty="0" err="1" smtClean="0"/>
              <a:t>di</a:t>
            </a:r>
            <a:r>
              <a:rPr lang="pl-PL" dirty="0" smtClean="0"/>
              <a:t>f</a:t>
            </a:r>
            <a:r>
              <a:rPr lang="en-GB" dirty="0" err="1" smtClean="0"/>
              <a:t>ferent</a:t>
            </a:r>
            <a:r>
              <a:rPr lang="en-GB" dirty="0" smtClean="0"/>
              <a:t> media: native and non-native, in speech and writing.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most likely context: communication with other non-native speakers.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most likely medium: Computer Mediated Communication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Speech and writing take a new dimension with CMC: as the new media create new reality, writing is transformed, 4U 2, BTW.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229600" cy="1498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err="1" smtClean="0"/>
              <a:t>English</a:t>
            </a:r>
            <a:r>
              <a:rPr lang="pl-PL" dirty="0" smtClean="0"/>
              <a:t> as a Lingua Franca: we </a:t>
            </a:r>
            <a:r>
              <a:rPr lang="pl-PL" dirty="0" err="1" smtClean="0"/>
              <a:t>share</a:t>
            </a:r>
            <a:r>
              <a:rPr lang="pl-PL" dirty="0" smtClean="0"/>
              <a:t> </a:t>
            </a:r>
            <a:r>
              <a:rPr lang="pl-PL" dirty="0" err="1" smtClean="0"/>
              <a:t>spelling</a:t>
            </a:r>
            <a:r>
              <a:rPr lang="pl-PL" dirty="0" smtClean="0"/>
              <a:t>, not </a:t>
            </a:r>
            <a:r>
              <a:rPr lang="pl-PL" dirty="0" err="1" smtClean="0"/>
              <a:t>sounds</a:t>
            </a:r>
            <a:r>
              <a:rPr lang="pl-PL" dirty="0" smtClean="0"/>
              <a:t>.</a:t>
            </a:r>
            <a:br>
              <a:rPr lang="pl-PL" dirty="0" smtClean="0"/>
            </a:b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Speaking remains crucial, and with speaking: PRONUNCIATION.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Pronunciation learning priorities: the elements crucial for communication in speech– intelligibility.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KEY Problem: HOW do we know which elements of our speech in English can interfere with being comfortably understood?????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Sounds in World Englishes </a:t>
            </a: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Pronunciation is important if English is to be used effectively for global, inter-cultural communication.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 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Prior</a:t>
            </a:r>
            <a:r>
              <a:rPr lang="pl-PL" dirty="0" smtClean="0"/>
              <a:t>i</a:t>
            </a:r>
            <a:r>
              <a:rPr lang="en-GB" dirty="0" smtClean="0"/>
              <a:t>ties need to be based on well-designed research into the way we, non-native speakers of English speak.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Sounds in World </a:t>
            </a:r>
            <a:r>
              <a:rPr lang="en-GB" dirty="0" err="1" smtClean="0"/>
              <a:t>Englishes</a:t>
            </a:r>
            <a:r>
              <a:rPr lang="en-GB" dirty="0" smtClean="0"/>
              <a:t>  – pronunciation is important if English is to be used effectively for global, inter-cultural communication.        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err="1" smtClean="0"/>
              <a:t>From</a:t>
            </a:r>
            <a:r>
              <a:rPr lang="pl-PL" dirty="0" smtClean="0"/>
              <a:t> Middle </a:t>
            </a:r>
            <a:r>
              <a:rPr lang="pl-PL" dirty="0" err="1" smtClean="0"/>
              <a:t>English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to </a:t>
            </a:r>
            <a:r>
              <a:rPr lang="pl-PL" dirty="0" err="1" smtClean="0"/>
              <a:t>World</a:t>
            </a:r>
            <a:r>
              <a:rPr lang="pl-PL" dirty="0" smtClean="0"/>
              <a:t> </a:t>
            </a:r>
            <a:r>
              <a:rPr lang="pl-PL" dirty="0" err="1" smtClean="0"/>
              <a:t>Englishes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Middle English (1100-1500): the time of dialects, speech matters, writing follows.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Early Modern English (1500-1650): the time of creativity – the spread of English begins, speech flourishes, writing slows down and does not catch up with speech.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Age of </a:t>
            </a:r>
            <a:r>
              <a:rPr lang="en-GB" dirty="0" err="1" smtClean="0"/>
              <a:t>Enlig</a:t>
            </a:r>
            <a:r>
              <a:rPr lang="pl-PL" dirty="0" smtClean="0"/>
              <a:t>h</a:t>
            </a:r>
            <a:r>
              <a:rPr lang="en-GB" dirty="0" err="1" smtClean="0"/>
              <a:t>te</a:t>
            </a:r>
            <a:r>
              <a:rPr lang="pl-PL" dirty="0" smtClean="0"/>
              <a:t>n</a:t>
            </a:r>
            <a:r>
              <a:rPr lang="en-GB" dirty="0" err="1" smtClean="0"/>
              <a:t>ment</a:t>
            </a:r>
            <a:r>
              <a:rPr lang="en-GB" dirty="0" smtClean="0"/>
              <a:t> (1650-1800): science rules, writing matters, speech follows, standard spelling and grammar, the spread of English continues.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Modern English (1800-1990): writing matters, standard spelling, standard speech, the spread of English speeds up.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21st century: the time of dialects, speech matters writing follows; the unprecedented opportunities for direct contact and </a:t>
            </a:r>
            <a:r>
              <a:rPr lang="en-GB" dirty="0" err="1" smtClean="0"/>
              <a:t>communic</a:t>
            </a:r>
            <a:r>
              <a:rPr lang="pl-PL" dirty="0" smtClean="0"/>
              <a:t>a</a:t>
            </a:r>
            <a:r>
              <a:rPr lang="en-GB" dirty="0" err="1" smtClean="0"/>
              <a:t>tion</a:t>
            </a:r>
            <a:r>
              <a:rPr lang="en-GB" dirty="0" smtClean="0"/>
              <a:t> with speech and writing reflecting the wealth of our language and culture experience.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time of creativity….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time of standardisation</a:t>
            </a:r>
            <a:r>
              <a:rPr lang="pl-PL" dirty="0" smtClean="0"/>
              <a:t>…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378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pl-PL" sz="6600" smtClean="0"/>
              <a:t>Thank you </a:t>
            </a:r>
            <a:r>
              <a:rPr lang="pl-PL" sz="6600" smtClean="0">
                <a:sym typeface="Wingdings" pitchFamily="2" charset="2"/>
              </a:rPr>
              <a:t></a:t>
            </a:r>
          </a:p>
          <a:p>
            <a:pPr algn="ctr">
              <a:buFont typeface="Arial" charset="0"/>
              <a:buNone/>
            </a:pPr>
            <a:endParaRPr lang="pl-PL" smtClean="0">
              <a:sym typeface="Wingdings" pitchFamily="2" charset="2"/>
            </a:endParaRPr>
          </a:p>
          <a:p>
            <a:pPr algn="ctr">
              <a:buFont typeface="Arial" charset="0"/>
              <a:buNone/>
            </a:pPr>
            <a:r>
              <a:rPr lang="pl-PL" smtClean="0">
                <a:sym typeface="Wingdings" pitchFamily="2" charset="2"/>
                <a:hlinkClick r:id="rId2"/>
              </a:rPr>
              <a:t>ewaklim@uni.lodz.pl</a:t>
            </a:r>
            <a:r>
              <a:rPr lang="pl-PL" smtClean="0">
                <a:sym typeface="Wingdings" pitchFamily="2" charset="2"/>
              </a:rPr>
              <a:t> </a:t>
            </a:r>
            <a:endParaRPr lang="en-GB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Lecture plan</a:t>
            </a: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36663"/>
            <a:ext cx="8229600" cy="4929187"/>
          </a:xfrm>
        </p:spPr>
        <p:txBody>
          <a:bodyPr rtlCol="0">
            <a:normAutofit fontScale="62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It all starts in Middle English – the beginning of new conventions for writing: writing reflects speech.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English in print – Middle English conventions remain, pronunciation changes.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spread of English beyond the British Isles begins – Early Modern English is on travel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Age of </a:t>
            </a:r>
            <a:r>
              <a:rPr lang="en-GB" dirty="0" err="1" smtClean="0"/>
              <a:t>Enlight</a:t>
            </a:r>
            <a:r>
              <a:rPr lang="pl-PL" dirty="0" smtClean="0"/>
              <a:t>en</a:t>
            </a:r>
            <a:r>
              <a:rPr lang="en-GB" dirty="0" err="1" smtClean="0"/>
              <a:t>ment</a:t>
            </a:r>
            <a:r>
              <a:rPr lang="en-GB" dirty="0" smtClean="0"/>
              <a:t> – science rules: writing reflects word origin, spelling pronunciations develop.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spread of English continues – more oceans are crossed: the second and third dispersion.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Speech can be heard over the distance – standard pronunciation moves from Public Schools in England to the schools of English around the world. 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Non-native speakers of English have a say – English as a Lingua Franca: we share spelling, not sounds.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Sounds in World </a:t>
            </a:r>
            <a:r>
              <a:rPr lang="en-GB" dirty="0" err="1" smtClean="0"/>
              <a:t>Englishes</a:t>
            </a:r>
            <a:r>
              <a:rPr lang="en-GB" dirty="0" smtClean="0"/>
              <a:t>  – pronunciation is important if English is to be used effectively for global, inter-cultural communication.      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It all starts in Middle English…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Middle English – A dialect Age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(Crystal, D. ‘</a:t>
            </a:r>
            <a:r>
              <a:rPr lang="en-GB" i="1" dirty="0" smtClean="0"/>
              <a:t>The Stories of English’</a:t>
            </a:r>
            <a:r>
              <a:rPr lang="en-GB" dirty="0" smtClean="0"/>
              <a:t>  (2005: 190-191).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The medieval age in Britain allows us to get in writing as close as possible to the ‘natural state’ of a group of English dialects. It was an age before printing and before one of these dialects had grown in prestige and become the language’s ‘standard dialect’. (…)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Standard  English, as we know it today, did not emerge in a recognizable form until the very end of the Middle English period. For a glorious 300 years people could write as they wanted to, and nobody could say they were wrong</a:t>
            </a:r>
            <a:r>
              <a:rPr lang="en-GB" dirty="0" smtClean="0"/>
              <a:t>.  </a:t>
            </a: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err="1" smtClean="0"/>
              <a:t>McCrum</a:t>
            </a:r>
            <a:r>
              <a:rPr lang="en-GB" dirty="0" smtClean="0"/>
              <a:t>, R., R. </a:t>
            </a:r>
            <a:r>
              <a:rPr lang="en-GB" dirty="0" err="1" smtClean="0"/>
              <a:t>MacNeil</a:t>
            </a:r>
            <a:r>
              <a:rPr lang="en-GB" dirty="0" smtClean="0"/>
              <a:t> &amp; W. </a:t>
            </a:r>
            <a:r>
              <a:rPr lang="en-GB" dirty="0" err="1" smtClean="0"/>
              <a:t>Cran</a:t>
            </a:r>
            <a:r>
              <a:rPr lang="en-GB" dirty="0" smtClean="0"/>
              <a:t> ‘The </a:t>
            </a:r>
            <a:r>
              <a:rPr lang="en-GB" dirty="0" err="1" smtClean="0"/>
              <a:t>st</a:t>
            </a:r>
            <a:r>
              <a:rPr lang="pl-PL" dirty="0" smtClean="0"/>
              <a:t>o</a:t>
            </a:r>
            <a:r>
              <a:rPr lang="en-GB" dirty="0" err="1" smtClean="0"/>
              <a:t>ry</a:t>
            </a:r>
            <a:r>
              <a:rPr lang="en-GB" dirty="0" smtClean="0"/>
              <a:t> of English’ (1986: 80)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(…) with the development of written English, [English] had developed strong local forms, written and spoken.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Middle English dialects </a:t>
            </a:r>
            <a:endParaRPr lang="en-GB" sz="32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i="1" dirty="0" smtClean="0"/>
              <a:t>	</a:t>
            </a:r>
            <a:r>
              <a:rPr lang="en-GB" sz="2200" i="1" dirty="0" smtClean="0"/>
              <a:t>Spoken English differed from county to county as it does in rural districts to his day. The five main speech areas – N</a:t>
            </a:r>
            <a:r>
              <a:rPr lang="pl-PL" sz="2200" i="1" dirty="0" smtClean="0"/>
              <a:t>o</a:t>
            </a:r>
            <a:r>
              <a:rPr lang="en-GB" sz="2200" i="1" dirty="0" err="1" smtClean="0"/>
              <a:t>rthern</a:t>
            </a:r>
            <a:r>
              <a:rPr lang="en-GB" sz="2200" i="1" dirty="0" smtClean="0"/>
              <a:t>, West and East Midlands, Southern and Kentish – are strikingly similar to contemporary English speech areas. Within the East Midland, one small nucleus of power – the triangle of Oxford, Cambridge and London – shared the same kind of English, which may be said to have become the basis for Standard English in the twentieth century.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200" i="1" dirty="0" smtClean="0"/>
              <a:t>	The career and </a:t>
            </a:r>
            <a:r>
              <a:rPr lang="en-GB" sz="2200" i="1" dirty="0" err="1" smtClean="0"/>
              <a:t>achi</a:t>
            </a:r>
            <a:r>
              <a:rPr lang="pl-PL" sz="2200" i="1" dirty="0" smtClean="0"/>
              <a:t>e</a:t>
            </a:r>
            <a:r>
              <a:rPr lang="en-GB" sz="2200" i="1" dirty="0" smtClean="0"/>
              <a:t>v</a:t>
            </a:r>
            <a:r>
              <a:rPr lang="pl-PL" sz="2200" i="1" dirty="0" smtClean="0"/>
              <a:t>e</a:t>
            </a:r>
            <a:r>
              <a:rPr lang="en-GB" sz="2200" i="1" dirty="0" smtClean="0"/>
              <a:t>m</a:t>
            </a:r>
            <a:r>
              <a:rPr lang="pl-PL" sz="2200" i="1" dirty="0" smtClean="0"/>
              <a:t>e</a:t>
            </a:r>
            <a:r>
              <a:rPr lang="en-GB" sz="2200" i="1" dirty="0" err="1" smtClean="0"/>
              <a:t>nt</a:t>
            </a:r>
            <a:r>
              <a:rPr lang="en-GB" sz="2200" i="1" dirty="0" smtClean="0"/>
              <a:t> of one man, Geoffrey Chaucer [1340-1400], exemplifies the triumph of London English.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dirty="0" err="1" smtClean="0"/>
              <a:t>McCrum</a:t>
            </a:r>
            <a:r>
              <a:rPr lang="en-GB" sz="2000" dirty="0" smtClean="0"/>
              <a:t>, R., R. </a:t>
            </a:r>
            <a:r>
              <a:rPr lang="en-GB" sz="2000" dirty="0" err="1" smtClean="0"/>
              <a:t>MacNeil</a:t>
            </a:r>
            <a:r>
              <a:rPr lang="en-GB" sz="2000" dirty="0" smtClean="0"/>
              <a:t> &amp; W. </a:t>
            </a:r>
            <a:r>
              <a:rPr lang="en-GB" sz="2000" dirty="0" err="1" smtClean="0"/>
              <a:t>Cran</a:t>
            </a:r>
            <a:r>
              <a:rPr lang="en-GB" sz="2000" dirty="0" smtClean="0"/>
              <a:t> ‘The </a:t>
            </a:r>
            <a:r>
              <a:rPr lang="en-GB" sz="2000" dirty="0" err="1" smtClean="0"/>
              <a:t>st</a:t>
            </a:r>
            <a:r>
              <a:rPr lang="pl-PL" sz="2000" dirty="0" smtClean="0"/>
              <a:t>o</a:t>
            </a:r>
            <a:r>
              <a:rPr lang="en-GB" sz="2000" dirty="0" err="1" smtClean="0"/>
              <a:t>ry</a:t>
            </a:r>
            <a:r>
              <a:rPr lang="en-GB" sz="2000" dirty="0" smtClean="0"/>
              <a:t> of English’ (1986: 80</a:t>
            </a:r>
            <a:r>
              <a:rPr lang="en-GB" sz="2400" dirty="0" smtClean="0"/>
              <a:t>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i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err="1" smtClean="0"/>
              <a:t>Some</a:t>
            </a:r>
            <a:r>
              <a:rPr lang="pl-PL" sz="4000" dirty="0" smtClean="0"/>
              <a:t> Middle </a:t>
            </a:r>
            <a:r>
              <a:rPr lang="pl-PL" sz="4000" dirty="0" err="1" smtClean="0"/>
              <a:t>English</a:t>
            </a:r>
            <a:r>
              <a:rPr lang="pl-PL" sz="4000" dirty="0" smtClean="0"/>
              <a:t> </a:t>
            </a:r>
            <a:r>
              <a:rPr lang="pl-PL" sz="4000" dirty="0" err="1" smtClean="0"/>
              <a:t>spelling</a:t>
            </a:r>
            <a:r>
              <a:rPr lang="pl-PL" sz="4000" dirty="0" smtClean="0"/>
              <a:t> </a:t>
            </a:r>
            <a:r>
              <a:rPr lang="pl-PL" sz="4000" dirty="0" err="1" smtClean="0"/>
              <a:t>conventions</a:t>
            </a:r>
            <a:endParaRPr lang="en-GB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err="1" smtClean="0"/>
              <a:t>Orrm</a:t>
            </a:r>
            <a:r>
              <a:rPr lang="en-GB" dirty="0" smtClean="0"/>
              <a:t>, an English monk, who wrote around 1200 in an East Midland dialect was one of the first to introduce a system for speech-writing correspondence.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Problem: long – short vowel: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(</a:t>
            </a:r>
            <a:r>
              <a:rPr lang="en-GB" dirty="0" err="1" smtClean="0"/>
              <a:t>i</a:t>
            </a:r>
            <a:r>
              <a:rPr lang="en-GB" dirty="0" smtClean="0"/>
              <a:t>) Long vowels represented by a double letter (</a:t>
            </a:r>
            <a:r>
              <a:rPr lang="en-GB" i="1" dirty="0" smtClean="0"/>
              <a:t>seat, feet, room, </a:t>
            </a:r>
            <a:r>
              <a:rPr lang="en-GB" dirty="0" smtClean="0"/>
              <a:t>etc.)</a:t>
            </a:r>
            <a:r>
              <a:rPr lang="en-GB" i="1" dirty="0" smtClean="0"/>
              <a:t>	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(ii)When a syllable ends in a consonant and a 	vowel is short, a consonant doubles, as in </a:t>
            </a:r>
            <a:r>
              <a:rPr lang="en-GB" i="1" dirty="0" smtClean="0"/>
              <a:t>sitting (</a:t>
            </a:r>
            <a:r>
              <a:rPr lang="en-GB" i="1" dirty="0" err="1" smtClean="0"/>
              <a:t>sitt</a:t>
            </a:r>
            <a:r>
              <a:rPr lang="en-GB" i="1" dirty="0" smtClean="0"/>
              <a:t>).</a:t>
            </a:r>
            <a:r>
              <a:rPr lang="en-GB" dirty="0" smtClean="0"/>
              <a:t>This convention was widely adopted when short vowels began to lengthen in open syllables,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e.g. </a:t>
            </a:r>
            <a:r>
              <a:rPr lang="en-GB" i="1" dirty="0" smtClean="0"/>
              <a:t>bake, sit vs. site, hop vs. hope, rid vs. ride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sitting – </a:t>
            </a:r>
            <a:r>
              <a:rPr lang="en-GB" i="1" dirty="0" err="1" smtClean="0"/>
              <a:t>siting</a:t>
            </a:r>
            <a:r>
              <a:rPr lang="en-GB" i="1" dirty="0" smtClean="0"/>
              <a:t>, hopping – hoping, ridding  –  riding, stagger – stager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Compare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run – running, bet – betting, swim  – swimming etc.   </a:t>
            </a:r>
            <a:r>
              <a:rPr lang="en-GB" dirty="0" smtClean="0"/>
              <a:t>	</a:t>
            </a:r>
            <a:r>
              <a:rPr lang="pl-PL" dirty="0" smtClean="0"/>
              <a:t>	 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Middle English: speech reflects writing</a:t>
            </a:r>
            <a:br>
              <a:rPr lang="pl-PL" sz="3600" smtClean="0"/>
            </a:br>
            <a:r>
              <a:rPr lang="pl-PL" sz="3600" smtClean="0"/>
              <a:t>G. Chaucer </a:t>
            </a:r>
            <a:r>
              <a:rPr lang="pl-PL" sz="3600" i="1" smtClean="0"/>
              <a:t>Canterbury Tales: Prologue</a:t>
            </a:r>
            <a:r>
              <a:rPr lang="pl-PL" sz="3600" smtClean="0"/>
              <a:t> </a:t>
            </a:r>
            <a:endParaRPr lang="en-GB" sz="3600" smtClean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err="1" smtClean="0"/>
              <a:t>Whan</a:t>
            </a:r>
            <a:r>
              <a:rPr lang="pl-PL" sz="2800" dirty="0" smtClean="0"/>
              <a:t> </a:t>
            </a:r>
            <a:r>
              <a:rPr lang="pl-PL" sz="2800" dirty="0" err="1" smtClean="0"/>
              <a:t>that</a:t>
            </a:r>
            <a:r>
              <a:rPr lang="pl-PL" sz="2800" dirty="0" smtClean="0"/>
              <a:t> </a:t>
            </a:r>
            <a:r>
              <a:rPr lang="pl-PL" sz="2800" dirty="0" err="1" smtClean="0"/>
              <a:t>Aprill</a:t>
            </a:r>
            <a:r>
              <a:rPr lang="pl-PL" sz="2800" dirty="0" smtClean="0"/>
              <a:t> </a:t>
            </a:r>
            <a:r>
              <a:rPr lang="pl-PL" sz="2800" dirty="0" err="1" smtClean="0"/>
              <a:t>with</a:t>
            </a:r>
            <a:r>
              <a:rPr lang="pl-PL" sz="2800" dirty="0" smtClean="0"/>
              <a:t> his </a:t>
            </a:r>
            <a:r>
              <a:rPr lang="pl-PL" sz="2800" dirty="0" err="1" smtClean="0"/>
              <a:t>shoures</a:t>
            </a:r>
            <a:r>
              <a:rPr lang="pl-PL" sz="2800" dirty="0" smtClean="0"/>
              <a:t> </a:t>
            </a:r>
            <a:r>
              <a:rPr lang="pl-PL" sz="2800" dirty="0" err="1" smtClean="0"/>
              <a:t>soote</a:t>
            </a:r>
            <a:endParaRPr lang="pl-PL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/>
              <a:t>/</a:t>
            </a:r>
            <a:r>
              <a:rPr lang="pl-PL" sz="2800" dirty="0" err="1" smtClean="0"/>
              <a:t>hw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ɑn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ɑt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ɑ:prɪl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wɪ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hɪs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šu:rəs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so:tə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/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>
              <a:latin typeface="Doulos SIL"/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err="1" smtClean="0">
                <a:ea typeface="Doulos SIL"/>
                <a:cs typeface="Doulos SIL"/>
              </a:rPr>
              <a:t>The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droghte</a:t>
            </a:r>
            <a:r>
              <a:rPr lang="pl-PL" sz="2800" dirty="0" smtClean="0">
                <a:ea typeface="Doulos SIL"/>
                <a:cs typeface="Doulos SIL"/>
              </a:rPr>
              <a:t> of </a:t>
            </a:r>
            <a:r>
              <a:rPr lang="pl-PL" sz="2800" dirty="0" err="1" smtClean="0">
                <a:ea typeface="Doulos SIL"/>
                <a:cs typeface="Doulos SIL"/>
              </a:rPr>
              <a:t>March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hath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perced</a:t>
            </a:r>
            <a:r>
              <a:rPr lang="pl-PL" sz="2800" dirty="0" smtClean="0">
                <a:ea typeface="Doulos SIL"/>
                <a:cs typeface="Doulos SIL"/>
              </a:rPr>
              <a:t> to </a:t>
            </a:r>
            <a:r>
              <a:rPr lang="pl-PL" sz="2800" dirty="0" err="1" smtClean="0">
                <a:ea typeface="Doulos SIL"/>
                <a:cs typeface="Doulos SIL"/>
              </a:rPr>
              <a:t>the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rote</a:t>
            </a:r>
            <a:endParaRPr lang="pl-PL" sz="2800" dirty="0" smtClean="0"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ea typeface="Doulos SIL"/>
                <a:cs typeface="Doulos SIL"/>
              </a:rPr>
              <a:t>/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ə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dru:xt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ɔf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mɑrč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hɑ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pɛ:rsəd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to: 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ə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ro:tə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/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 smtClean="0">
              <a:latin typeface="Doulos SIL"/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latin typeface="Doulos SIL"/>
                <a:ea typeface="Doulos SIL"/>
                <a:cs typeface="Doulos SIL"/>
              </a:rPr>
              <a:t>And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bathed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every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veyne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in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swich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licour</a:t>
            </a:r>
            <a:endParaRPr lang="pl-PL" sz="2800" dirty="0" smtClean="0">
              <a:latin typeface="Doulos SIL"/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ea typeface="Doulos SIL"/>
                <a:cs typeface="Doulos SIL"/>
              </a:rPr>
              <a:t>/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ɑnd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bɑ:ðəd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ɛvərɪ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væɪn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ɪn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swɪč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lɪku:r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/ </a:t>
            </a:r>
            <a:endParaRPr lang="pl-PL" sz="2800" dirty="0" smtClean="0"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 smtClean="0"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err="1" smtClean="0">
                <a:ea typeface="Doulos SIL"/>
                <a:cs typeface="Doulos SIL"/>
              </a:rPr>
              <a:t>Thanne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longen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folkes</a:t>
            </a:r>
            <a:r>
              <a:rPr lang="pl-PL" sz="2800" dirty="0" smtClean="0">
                <a:ea typeface="Doulos SIL"/>
                <a:cs typeface="Doulos SIL"/>
              </a:rPr>
              <a:t> to </a:t>
            </a:r>
            <a:r>
              <a:rPr lang="pl-PL" sz="2800" dirty="0" err="1" smtClean="0">
                <a:ea typeface="Doulos SIL"/>
                <a:cs typeface="Doulos SIL"/>
              </a:rPr>
              <a:t>goon</a:t>
            </a:r>
            <a:r>
              <a:rPr lang="pl-PL" sz="2800" dirty="0" smtClean="0">
                <a:ea typeface="Doulos SIL"/>
                <a:cs typeface="Doulos SIL"/>
              </a:rPr>
              <a:t> on </a:t>
            </a:r>
            <a:r>
              <a:rPr lang="pl-PL" sz="2800" dirty="0" err="1" smtClean="0">
                <a:ea typeface="Doulos SIL"/>
                <a:cs typeface="Doulos SIL"/>
              </a:rPr>
              <a:t>pilgrimages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/>
              <a:t>/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 θ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ɑn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lɔngən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fɔlk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to: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go:n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ɔn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pɪlgrɪmɑ:džəs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/</a:t>
            </a:r>
            <a:endParaRPr lang="en-GB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English in print</a:t>
            </a:r>
            <a:endParaRPr lang="en-GB" sz="36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The view that a writing system is a way of representing a speech system became steadily less relevant as standard evolved.(…) The written language (..) was taking a life of its own - speech developing in one way; writing in another (Crystal 2005:255).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One of the initial reasons: print (introduced in England in 1476 by William Caxton).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Caxton reproduced the English of London and South-East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600" dirty="0" smtClean="0"/>
              <a:t>	originally with a lot of variability in spelling conventions , e.g. </a:t>
            </a:r>
            <a:r>
              <a:rPr lang="en-GB" sz="2600" i="1" dirty="0" smtClean="0"/>
              <a:t>egg </a:t>
            </a:r>
            <a:r>
              <a:rPr lang="en-GB" sz="2600" dirty="0" smtClean="0"/>
              <a:t>(northern) </a:t>
            </a:r>
            <a:r>
              <a:rPr lang="en-GB" sz="2600" i="1" dirty="0" smtClean="0"/>
              <a:t>vs. </a:t>
            </a:r>
            <a:r>
              <a:rPr lang="en-GB" sz="2600" i="1" dirty="0" err="1" smtClean="0"/>
              <a:t>eyren</a:t>
            </a:r>
            <a:r>
              <a:rPr lang="en-GB" sz="2600" dirty="0" smtClean="0"/>
              <a:t>  (southern 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Print had a strong stabilising  / standardising effect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Spelling reflected Middle English pronunciation to a large extent.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Major pronunciation changes after print had been establisehd</a:t>
            </a:r>
            <a:endParaRPr lang="en-GB" sz="36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Great Vowel Shift – All long vowels change pronunciation: /</a:t>
            </a:r>
            <a:r>
              <a:rPr lang="en-GB" sz="2800" dirty="0" err="1" smtClean="0"/>
              <a:t>i</a:t>
            </a:r>
            <a:r>
              <a:rPr lang="en-GB" sz="2800" dirty="0" smtClean="0"/>
              <a:t>:/ &amp; /u:/ diphthongise, mid vowels rise, e.g. mice, mouse, foot, feet, tooth, teeth; later changes shortened /u:/ in many on</a:t>
            </a:r>
            <a:r>
              <a:rPr lang="pl-PL" sz="2800" dirty="0" smtClean="0"/>
              <a:t>e</a:t>
            </a:r>
            <a:r>
              <a:rPr lang="en-GB" sz="2800" dirty="0" smtClean="0"/>
              <a:t>-syllabic words ending in a single consonant.  	</a:t>
            </a:r>
            <a:endParaRPr lang="pl-PL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The FOOT-STRUT split – short /u/ split into two distinct categories /</a:t>
            </a:r>
            <a:r>
              <a:rPr lang="en-GB" sz="2800" dirty="0" smtClean="0">
                <a:latin typeface="Doulos SIL"/>
                <a:ea typeface="Doulos SIL"/>
                <a:cs typeface="Doulos SIL"/>
              </a:rPr>
              <a:t>ʌ/ and /ʊ</a:t>
            </a:r>
            <a:r>
              <a:rPr lang="en-GB" sz="2800" dirty="0" smtClean="0"/>
              <a:t>/ in the south but not the north of England. It was cased by </a:t>
            </a:r>
            <a:r>
              <a:rPr lang="en-GB" sz="2800" dirty="0" err="1" smtClean="0"/>
              <a:t>unrounding</a:t>
            </a:r>
            <a:r>
              <a:rPr lang="en-GB" sz="2800" dirty="0" smtClean="0"/>
              <a:t> and lowering in many contexts, but not before /l/ or when preceded by  /w/, /p/, /b/, /f/, e.g. pull, full, put, wolf. </a:t>
            </a:r>
            <a:endParaRPr lang="pl-PL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/>
              <a:t>Notice: the two pr</a:t>
            </a:r>
            <a:r>
              <a:rPr lang="pl-PL" sz="2800" dirty="0" smtClean="0"/>
              <a:t>o</a:t>
            </a:r>
            <a:r>
              <a:rPr lang="en-GB" sz="2800" dirty="0" smtClean="0"/>
              <a:t>cesses interacted, notice BLOOD vs. LOOK: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/>
              <a:t>	the original /o: / changed to /u:/ in GVS; when a shortening took pl</a:t>
            </a:r>
            <a:r>
              <a:rPr lang="pl-PL" sz="2800" dirty="0" smtClean="0"/>
              <a:t>a</a:t>
            </a:r>
            <a:r>
              <a:rPr lang="en-GB" sz="2800" dirty="0" err="1" smtClean="0"/>
              <a:t>ce</a:t>
            </a:r>
            <a:r>
              <a:rPr lang="en-GB" sz="2800" dirty="0" smtClean="0"/>
              <a:t>, if </a:t>
            </a:r>
            <a:r>
              <a:rPr lang="pl-PL" sz="2800" dirty="0" smtClean="0"/>
              <a:t>i</a:t>
            </a:r>
            <a:r>
              <a:rPr lang="en-GB" sz="2800" dirty="0" smtClean="0"/>
              <a:t>t hap</a:t>
            </a:r>
            <a:r>
              <a:rPr lang="pl-PL" sz="2800" dirty="0" smtClean="0"/>
              <a:t>p</a:t>
            </a:r>
            <a:r>
              <a:rPr lang="en-GB" sz="2800" dirty="0" smtClean="0"/>
              <a:t>en</a:t>
            </a:r>
            <a:r>
              <a:rPr lang="pl-PL" sz="2800" dirty="0" smtClean="0"/>
              <a:t>n</a:t>
            </a:r>
            <a:r>
              <a:rPr lang="en-GB" sz="2800" dirty="0" err="1" smtClean="0"/>
              <a:t>ed</a:t>
            </a:r>
            <a:r>
              <a:rPr lang="en-GB" sz="2800" dirty="0" smtClean="0"/>
              <a:t> in the 16th c, short /u/ underwent the lowering, giving /</a:t>
            </a:r>
            <a:r>
              <a:rPr lang="en-GB" sz="2800" dirty="0" err="1" smtClean="0"/>
              <a:t>bl</a:t>
            </a:r>
            <a:r>
              <a:rPr lang="en-GB" sz="2800" dirty="0" err="1" smtClean="0">
                <a:latin typeface="Doulos SIL"/>
                <a:ea typeface="Doulos SIL"/>
                <a:cs typeface="Doulos SIL"/>
              </a:rPr>
              <a:t>ʌd</a:t>
            </a:r>
            <a:r>
              <a:rPr lang="en-GB" sz="2800" dirty="0" smtClean="0">
                <a:latin typeface="Doulos SIL"/>
                <a:ea typeface="Doulos SIL"/>
                <a:cs typeface="Doulos SIL"/>
              </a:rPr>
              <a:t>/; if it happened later – the shortening produced /</a:t>
            </a:r>
            <a:r>
              <a:rPr lang="en-GB" sz="2800" dirty="0" err="1" smtClean="0">
                <a:latin typeface="Doulos SIL"/>
                <a:ea typeface="Doulos SIL"/>
                <a:cs typeface="Doulos SIL"/>
              </a:rPr>
              <a:t>lʊk</a:t>
            </a:r>
            <a:r>
              <a:rPr lang="en-GB" sz="2800" dirty="0" smtClean="0">
                <a:latin typeface="Doulos SIL"/>
                <a:ea typeface="Doulos SIL"/>
                <a:cs typeface="Doulos SIL"/>
              </a:rPr>
              <a:t>/</a:t>
            </a:r>
            <a:r>
              <a:rPr lang="en-GB" sz="2800" dirty="0" smtClean="0"/>
              <a:t>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A gradual loss of post-vocalic /r/ (1700)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‘-</a:t>
            </a:r>
            <a:r>
              <a:rPr lang="en-GB" sz="2800" dirty="0" err="1" smtClean="0"/>
              <a:t>ng</a:t>
            </a:r>
            <a:r>
              <a:rPr lang="en-GB" sz="2800" dirty="0" smtClean="0"/>
              <a:t>’ sequence produced as a velar nasal at the end of words.</a:t>
            </a:r>
            <a:endParaRPr lang="en-GB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1810</Words>
  <Application>Microsoft Office PowerPoint</Application>
  <PresentationFormat>Předvádění na obrazovce (4:3)</PresentationFormat>
  <Paragraphs>189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Motyw pakietu Office</vt:lpstr>
      <vt:lpstr>English pronunciation across  time and space: from Middle English to World Englishes</vt:lpstr>
      <vt:lpstr>The aims of the lecture </vt:lpstr>
      <vt:lpstr>Lecture plan</vt:lpstr>
      <vt:lpstr>It all starts in Middle English…</vt:lpstr>
      <vt:lpstr>Middle English dialects </vt:lpstr>
      <vt:lpstr>Some Middle English spelling conventions</vt:lpstr>
      <vt:lpstr>Middle English: speech reflects writing G. Chaucer Canterbury Tales: Prologue </vt:lpstr>
      <vt:lpstr>English in print</vt:lpstr>
      <vt:lpstr>Major pronunciation changes after print had been establisehd</vt:lpstr>
      <vt:lpstr>Early Modern English re-modelling of words  </vt:lpstr>
      <vt:lpstr> The spread of English beyond the British Isles begins – Early Modern English is on travel  </vt:lpstr>
      <vt:lpstr>  The Age of Enlightenment – the standardisation of the spelling system  . </vt:lpstr>
      <vt:lpstr>Science rules: writing reflects word origin, spelling pronunciations develop</vt:lpstr>
      <vt:lpstr>The consequences of the loss of ‘r’   </vt:lpstr>
      <vt:lpstr> The spread of English continues – more oceans are crossed: the second and third dispersion.   </vt:lpstr>
      <vt:lpstr> The emergence and spread of a (super) standard in speech  </vt:lpstr>
      <vt:lpstr>Speech can be heard over the distance – standard pronunciation moves from Public Schools in England to the schools of English around the world.</vt:lpstr>
      <vt:lpstr>Non-native speakers of English have a say  </vt:lpstr>
      <vt:lpstr>EFL for International Communication </vt:lpstr>
      <vt:lpstr>Learning English for International Communication: problems</vt:lpstr>
      <vt:lpstr>Aims in learning English for International Communication </vt:lpstr>
      <vt:lpstr>English as a Lingua Franca: we share spelling, not sounds. </vt:lpstr>
      <vt:lpstr>Sounds in World Englishes </vt:lpstr>
      <vt:lpstr>From Middle English  to World Englishes</vt:lpstr>
      <vt:lpstr>Prezentace aplikace PowerPoint</vt:lpstr>
    </vt:vector>
  </TitlesOfParts>
  <Company>mk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pronunciation across  time and space: from Middle English to World Englishes</dc:title>
  <dc:creator>mk</dc:creator>
  <cp:lastModifiedBy>Kateřina Tomková</cp:lastModifiedBy>
  <cp:revision>58</cp:revision>
  <dcterms:created xsi:type="dcterms:W3CDTF">2012-04-17T06:27:09Z</dcterms:created>
  <dcterms:modified xsi:type="dcterms:W3CDTF">2013-09-26T09:48:36Z</dcterms:modified>
</cp:coreProperties>
</file>