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52"/>
  </p:notesMasterIdLst>
  <p:sldIdLst>
    <p:sldId id="293" r:id="rId2"/>
    <p:sldId id="372" r:id="rId3"/>
    <p:sldId id="358" r:id="rId4"/>
    <p:sldId id="347" r:id="rId5"/>
    <p:sldId id="346" r:id="rId6"/>
    <p:sldId id="348" r:id="rId7"/>
    <p:sldId id="321" r:id="rId8"/>
    <p:sldId id="397" r:id="rId9"/>
    <p:sldId id="280" r:id="rId10"/>
    <p:sldId id="282" r:id="rId11"/>
    <p:sldId id="288" r:id="rId12"/>
    <p:sldId id="260" r:id="rId13"/>
    <p:sldId id="261" r:id="rId14"/>
    <p:sldId id="273" r:id="rId15"/>
    <p:sldId id="274" r:id="rId16"/>
    <p:sldId id="370" r:id="rId17"/>
    <p:sldId id="371" r:id="rId18"/>
    <p:sldId id="286" r:id="rId19"/>
    <p:sldId id="287" r:id="rId20"/>
    <p:sldId id="277" r:id="rId21"/>
    <p:sldId id="266" r:id="rId22"/>
    <p:sldId id="263" r:id="rId23"/>
    <p:sldId id="352" r:id="rId24"/>
    <p:sldId id="294" r:id="rId25"/>
    <p:sldId id="349" r:id="rId26"/>
    <p:sldId id="265" r:id="rId27"/>
    <p:sldId id="373" r:id="rId28"/>
    <p:sldId id="374" r:id="rId29"/>
    <p:sldId id="377" r:id="rId30"/>
    <p:sldId id="378" r:id="rId31"/>
    <p:sldId id="380" r:id="rId32"/>
    <p:sldId id="381" r:id="rId33"/>
    <p:sldId id="382" r:id="rId34"/>
    <p:sldId id="383" r:id="rId35"/>
    <p:sldId id="384" r:id="rId36"/>
    <p:sldId id="385" r:id="rId37"/>
    <p:sldId id="386" r:id="rId38"/>
    <p:sldId id="379" r:id="rId39"/>
    <p:sldId id="387" r:id="rId40"/>
    <p:sldId id="388" r:id="rId41"/>
    <p:sldId id="389" r:id="rId42"/>
    <p:sldId id="390" r:id="rId43"/>
    <p:sldId id="391" r:id="rId44"/>
    <p:sldId id="392" r:id="rId45"/>
    <p:sldId id="393" r:id="rId46"/>
    <p:sldId id="394" r:id="rId47"/>
    <p:sldId id="395" r:id="rId48"/>
    <p:sldId id="396" r:id="rId49"/>
    <p:sldId id="303" r:id="rId50"/>
    <p:sldId id="304"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5568" autoAdjust="0"/>
  </p:normalViewPr>
  <p:slideViewPr>
    <p:cSldViewPr>
      <p:cViewPr varScale="1">
        <p:scale>
          <a:sx n="74" d="100"/>
          <a:sy n="74" d="100"/>
        </p:scale>
        <p:origin x="1266" y="72"/>
      </p:cViewPr>
      <p:guideLst>
        <p:guide orient="horz" pos="2160"/>
        <p:guide pos="2880"/>
      </p:guideLst>
    </p:cSldViewPr>
  </p:slideViewPr>
  <p:notesTextViewPr>
    <p:cViewPr>
      <p:scale>
        <a:sx n="1" d="1"/>
        <a:sy n="1" d="1"/>
      </p:scale>
      <p:origin x="0" y="0"/>
    </p:cViewPr>
  </p:notesTextViewPr>
  <p:sorterViewPr>
    <p:cViewPr>
      <p:scale>
        <a:sx n="100" d="100"/>
        <a:sy n="100" d="100"/>
      </p:scale>
      <p:origin x="0" y="234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681D38-C165-4B7B-A175-F1C49EDE4FAB}" type="datetimeFigureOut">
              <a:rPr lang="nl-NL" smtClean="0"/>
              <a:t>8-1-2018</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645817-3774-4EC1-AA78-A497B944D944}" type="slidenum">
              <a:rPr lang="nl-NL" smtClean="0"/>
              <a:t>‹#›</a:t>
            </a:fld>
            <a:endParaRPr lang="nl-NL"/>
          </a:p>
        </p:txBody>
      </p:sp>
    </p:spTree>
    <p:extLst>
      <p:ext uri="{BB962C8B-B14F-4D97-AF65-F5344CB8AC3E}">
        <p14:creationId xmlns:p14="http://schemas.microsoft.com/office/powerpoint/2010/main" val="2412023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8645817-3774-4EC1-AA78-A497B944D944}" type="slidenum">
              <a:rPr lang="nl-NL" smtClean="0"/>
              <a:t>1</a:t>
            </a:fld>
            <a:endParaRPr lang="nl-NL"/>
          </a:p>
        </p:txBody>
      </p:sp>
    </p:spTree>
    <p:extLst>
      <p:ext uri="{BB962C8B-B14F-4D97-AF65-F5344CB8AC3E}">
        <p14:creationId xmlns:p14="http://schemas.microsoft.com/office/powerpoint/2010/main" val="30865180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a:t>
            </a:r>
            <a:r>
              <a:rPr lang="en-US" baseline="0" dirty="0" smtClean="0"/>
              <a:t> SLIDE!</a:t>
            </a:r>
          </a:p>
          <a:p>
            <a:r>
              <a:rPr lang="en-US" baseline="0" dirty="0" smtClean="0"/>
              <a:t>Comment </a:t>
            </a:r>
            <a:r>
              <a:rPr lang="en-US" baseline="0" dirty="0" err="1" smtClean="0"/>
              <a:t>Arie</a:t>
            </a:r>
            <a:r>
              <a:rPr lang="en-US" baseline="0" dirty="0" smtClean="0"/>
              <a:t>: I propose to avoid the term “implicit”, </a:t>
            </a:r>
            <a:r>
              <a:rPr lang="en-US" baseline="0" dirty="0" err="1" smtClean="0"/>
              <a:t>ans</a:t>
            </a:r>
            <a:r>
              <a:rPr lang="en-US" baseline="0" dirty="0" smtClean="0"/>
              <a:t> simply say ”in another manner”. Reason: in a specific sense, the Chinese text is MORE </a:t>
            </a:r>
            <a:r>
              <a:rPr lang="en-US" baseline="0" dirty="0" err="1" smtClean="0"/>
              <a:t>implitic</a:t>
            </a:r>
            <a:r>
              <a:rPr lang="en-US" baseline="0" dirty="0" smtClean="0"/>
              <a:t>! Consider: there is, indeed, an explicit deictic marker, but the reader has to INFER, from the context, what the identity of the ‘</a:t>
            </a:r>
            <a:r>
              <a:rPr lang="en-US" baseline="0" dirty="0" err="1" smtClean="0"/>
              <a:t>origo</a:t>
            </a:r>
            <a:r>
              <a:rPr lang="en-US" baseline="0" dirty="0" smtClean="0"/>
              <a:t>’, of the anchor of the viewpoint, is (viz. Din </a:t>
            </a:r>
            <a:r>
              <a:rPr lang="en-US" baseline="0" dirty="0" err="1" smtClean="0"/>
              <a:t>Gou’er</a:t>
            </a:r>
            <a:r>
              <a:rPr lang="en-US" baseline="0" dirty="0" smtClean="0"/>
              <a:t>). The English translation has “Ding </a:t>
            </a:r>
            <a:r>
              <a:rPr lang="en-US" baseline="0" dirty="0" err="1" smtClean="0"/>
              <a:t>Gou’er</a:t>
            </a:r>
            <a:r>
              <a:rPr lang="en-US" baseline="0" dirty="0" smtClean="0"/>
              <a:t> could </a:t>
            </a:r>
            <a:r>
              <a:rPr lang="en-US" i="0" baseline="0" dirty="0" smtClean="0"/>
              <a:t>feel” and this thus explicitly identifies whose viewpoint we are taking; moreover, </a:t>
            </a:r>
            <a:r>
              <a:rPr lang="en-US" i="1" baseline="0" dirty="0" smtClean="0"/>
              <a:t>feel</a:t>
            </a:r>
            <a:r>
              <a:rPr lang="en-US" i="0" baseline="0" dirty="0" smtClean="0"/>
              <a:t> as such is an explicit verb of cognition/emotion. Precisely these linguistic differences form the basis for the stylistic difference that you mention (with the deictic, Ding </a:t>
            </a:r>
            <a:r>
              <a:rPr lang="en-US" i="0" baseline="0" dirty="0" err="1" smtClean="0"/>
              <a:t>Gou’er</a:t>
            </a:r>
            <a:r>
              <a:rPr lang="en-US" i="0" baseline="0" dirty="0" smtClean="0"/>
              <a:t> is off-stage, thus construed more subjectively, in </a:t>
            </a:r>
            <a:r>
              <a:rPr lang="en-US" i="0" baseline="0" dirty="0" err="1" smtClean="0"/>
              <a:t>Langacker’s</a:t>
            </a:r>
            <a:r>
              <a:rPr lang="en-US" i="0" baseline="0" dirty="0" smtClean="0"/>
              <a:t> terms!).</a:t>
            </a:r>
          </a:p>
          <a:p>
            <a:endParaRPr lang="en-US" i="0" baseline="0" dirty="0" smtClean="0"/>
          </a:p>
          <a:p>
            <a:r>
              <a:rPr lang="en-US" i="0" baseline="0" dirty="0" smtClean="0"/>
              <a:t>Louis response: Totally agree! Done! </a:t>
            </a:r>
          </a:p>
          <a:p>
            <a:endParaRPr lang="en-US" i="0" baseline="0" dirty="0" smtClean="0"/>
          </a:p>
          <a:p>
            <a:r>
              <a:rPr lang="en-US" i="0" baseline="0" dirty="0" smtClean="0"/>
              <a:t>However I hesitate to include what you’ve mentioned re subjectivity, given the nature of the audience… Please advise, both.</a:t>
            </a:r>
            <a:endParaRPr lang="en-US" i="0" dirty="0"/>
          </a:p>
        </p:txBody>
      </p:sp>
      <p:sp>
        <p:nvSpPr>
          <p:cNvPr id="4" name="Slide Number Placeholder 3"/>
          <p:cNvSpPr>
            <a:spLocks noGrp="1"/>
          </p:cNvSpPr>
          <p:nvPr>
            <p:ph type="sldNum" sz="quarter" idx="10"/>
          </p:nvPr>
        </p:nvSpPr>
        <p:spPr/>
        <p:txBody>
          <a:bodyPr/>
          <a:lstStyle/>
          <a:p>
            <a:fld id="{D8645817-3774-4EC1-AA78-A497B944D944}" type="slidenum">
              <a:rPr lang="nl-NL" smtClean="0"/>
              <a:t>19</a:t>
            </a:fld>
            <a:endParaRPr lang="nl-NL"/>
          </a:p>
        </p:txBody>
      </p:sp>
    </p:spTree>
    <p:extLst>
      <p:ext uri="{BB962C8B-B14F-4D97-AF65-F5344CB8AC3E}">
        <p14:creationId xmlns:p14="http://schemas.microsoft.com/office/powerpoint/2010/main" val="15967015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20</a:t>
            </a:fld>
            <a:endParaRPr lang="nl-NL"/>
          </a:p>
        </p:txBody>
      </p:sp>
    </p:spTree>
    <p:extLst>
      <p:ext uri="{BB962C8B-B14F-4D97-AF65-F5344CB8AC3E}">
        <p14:creationId xmlns:p14="http://schemas.microsoft.com/office/powerpoint/2010/main" val="3523451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Comment</a:t>
            </a:r>
            <a:r>
              <a:rPr lang="nl-NL" dirty="0" smtClean="0"/>
              <a:t> Arie:</a:t>
            </a:r>
          </a:p>
          <a:p>
            <a:r>
              <a:rPr lang="nl-NL" dirty="0" smtClean="0"/>
              <a:t>Are </a:t>
            </a:r>
            <a:r>
              <a:rPr lang="nl-NL" dirty="0" err="1" smtClean="0"/>
              <a:t>you</a:t>
            </a:r>
            <a:r>
              <a:rPr lang="nl-NL" dirty="0" smtClean="0"/>
              <a:t> </a:t>
            </a:r>
            <a:r>
              <a:rPr lang="nl-NL" dirty="0" err="1" smtClean="0"/>
              <a:t>sure</a:t>
            </a:r>
            <a:r>
              <a:rPr lang="nl-NL" dirty="0" smtClean="0"/>
              <a:t> </a:t>
            </a:r>
            <a:r>
              <a:rPr lang="nl-NL" dirty="0" err="1" smtClean="0"/>
              <a:t>that</a:t>
            </a:r>
            <a:r>
              <a:rPr lang="nl-NL" dirty="0" smtClean="0"/>
              <a:t> the </a:t>
            </a:r>
            <a:r>
              <a:rPr lang="nl-NL" dirty="0" err="1" smtClean="0"/>
              <a:t>PoV</a:t>
            </a:r>
            <a:r>
              <a:rPr lang="nl-NL" dirty="0" smtClean="0"/>
              <a:t> in the </a:t>
            </a:r>
            <a:r>
              <a:rPr lang="nl-NL" dirty="0" err="1" smtClean="0"/>
              <a:t>translation</a:t>
            </a:r>
            <a:r>
              <a:rPr lang="nl-NL" baseline="0" dirty="0" smtClean="0"/>
              <a:t> </a:t>
            </a:r>
            <a:r>
              <a:rPr lang="nl-NL" dirty="0" smtClean="0"/>
              <a:t>is CONTRADICTORY </a:t>
            </a:r>
            <a:r>
              <a:rPr lang="nl-NL" dirty="0" err="1" smtClean="0"/>
              <a:t>to</a:t>
            </a:r>
            <a:r>
              <a:rPr lang="nl-NL" dirty="0" smtClean="0"/>
              <a:t> the </a:t>
            </a:r>
            <a:r>
              <a:rPr lang="nl-NL" dirty="0" err="1" smtClean="0"/>
              <a:t>original</a:t>
            </a:r>
            <a:r>
              <a:rPr lang="nl-NL" dirty="0" smtClean="0"/>
              <a:t>? </a:t>
            </a:r>
            <a:r>
              <a:rPr lang="nl-NL" dirty="0" err="1" smtClean="0"/>
              <a:t>You</a:t>
            </a:r>
            <a:r>
              <a:rPr lang="nl-NL" dirty="0" smtClean="0"/>
              <a:t> </a:t>
            </a:r>
            <a:r>
              <a:rPr lang="nl-NL" dirty="0" err="1" smtClean="0"/>
              <a:t>gloss</a:t>
            </a:r>
            <a:r>
              <a:rPr lang="nl-NL" dirty="0" smtClean="0"/>
              <a:t> “</a:t>
            </a:r>
            <a:r>
              <a:rPr lang="nl-NL" dirty="0" err="1" smtClean="0"/>
              <a:t>shi</a:t>
            </a:r>
            <a:r>
              <a:rPr lang="nl-NL" dirty="0" smtClean="0"/>
              <a:t>” as “BE”, </a:t>
            </a:r>
            <a:r>
              <a:rPr lang="nl-NL" dirty="0" err="1" smtClean="0"/>
              <a:t>where</a:t>
            </a:r>
            <a:r>
              <a:rPr lang="nl-NL" dirty="0" smtClean="0"/>
              <a:t> the </a:t>
            </a:r>
            <a:r>
              <a:rPr lang="nl-NL" dirty="0" err="1" smtClean="0"/>
              <a:t>translation</a:t>
            </a:r>
            <a:r>
              <a:rPr lang="nl-NL" baseline="0" dirty="0" smtClean="0"/>
              <a:t> has “</a:t>
            </a:r>
            <a:r>
              <a:rPr lang="nl-NL" baseline="0" dirty="0" err="1" smtClean="0"/>
              <a:t>come</a:t>
            </a:r>
            <a:r>
              <a:rPr lang="nl-NL" baseline="0" dirty="0" smtClean="0"/>
              <a:t>”. This suggests to me that we should say that Chinese lacks an indication of PoV, while the English translation explicitly marks the situation as embedded in the present (here-and-now) viewpoint.The balance between what is conventionally coded and what is pragmatically inferred would then be exactly the reverse of what I remarked on slide 13.</a:t>
            </a:r>
          </a:p>
          <a:p>
            <a:endParaRPr lang="nl-NL" baseline="0" dirty="0" smtClean="0"/>
          </a:p>
          <a:p>
            <a:r>
              <a:rPr lang="nl-NL" baseline="0" dirty="0" smtClean="0"/>
              <a:t>Response Louis: My bad! I should have highlighted the deictic marker (</a:t>
            </a:r>
            <a:r>
              <a:rPr lang="nl-NL" i="1" baseline="0" dirty="0" smtClean="0"/>
              <a:t>qu</a:t>
            </a:r>
            <a:r>
              <a:rPr lang="nl-NL" baseline="0" dirty="0" smtClean="0"/>
              <a:t> ‘go’) in the example! I hope the passage now makes sense to </a:t>
            </a:r>
            <a:r>
              <a:rPr lang="nl-NL" baseline="0" dirty="0" err="1" smtClean="0"/>
              <a:t>you</a:t>
            </a:r>
            <a:r>
              <a:rPr lang="nl-NL" baseline="0" dirty="0" smtClean="0"/>
              <a:t>.</a:t>
            </a:r>
          </a:p>
          <a:p>
            <a:endParaRPr lang="nl-NL" baseline="0" dirty="0" smtClean="0"/>
          </a:p>
          <a:p>
            <a:r>
              <a:rPr lang="nl-NL" baseline="0" dirty="0" smtClean="0"/>
              <a:t>Re-response Arie: It does! But do </a:t>
            </a:r>
            <a:r>
              <a:rPr lang="nl-NL" baseline="0" dirty="0" err="1" smtClean="0"/>
              <a:t>you</a:t>
            </a:r>
            <a:r>
              <a:rPr lang="nl-NL" baseline="0" dirty="0" smtClean="0"/>
              <a:t> have </a:t>
            </a:r>
            <a:r>
              <a:rPr lang="nl-NL" baseline="0" dirty="0" err="1" smtClean="0"/>
              <a:t>any</a:t>
            </a:r>
            <a:r>
              <a:rPr lang="nl-NL" baseline="0" dirty="0" smtClean="0"/>
              <a:t> </a:t>
            </a:r>
            <a:r>
              <a:rPr lang="nl-NL" baseline="0" dirty="0" err="1" smtClean="0"/>
              <a:t>idea</a:t>
            </a:r>
            <a:r>
              <a:rPr lang="nl-NL" baseline="0" dirty="0" smtClean="0"/>
              <a:t> </a:t>
            </a:r>
            <a:r>
              <a:rPr lang="nl-NL" baseline="0" dirty="0" err="1" smtClean="0"/>
              <a:t>what</a:t>
            </a:r>
            <a:r>
              <a:rPr lang="nl-NL" baseline="0" dirty="0" smtClean="0"/>
              <a:t> </a:t>
            </a:r>
            <a:r>
              <a:rPr lang="nl-NL" baseline="0" dirty="0" err="1" smtClean="0"/>
              <a:t>could</a:t>
            </a:r>
            <a:r>
              <a:rPr lang="nl-NL" baseline="0" dirty="0" smtClean="0"/>
              <a:t> </a:t>
            </a:r>
            <a:r>
              <a:rPr lang="nl-NL" baseline="0" dirty="0" err="1" smtClean="0"/>
              <a:t>motivate</a:t>
            </a:r>
            <a:r>
              <a:rPr lang="nl-NL" baseline="0" dirty="0" smtClean="0"/>
              <a:t> the English </a:t>
            </a:r>
            <a:r>
              <a:rPr lang="nl-NL" baseline="0" dirty="0" err="1" smtClean="0"/>
              <a:t>translation</a:t>
            </a:r>
            <a:r>
              <a:rPr lang="nl-NL" baseline="0" dirty="0" smtClean="0"/>
              <a:t>? Pure </a:t>
            </a:r>
            <a:r>
              <a:rPr lang="nl-NL" baseline="0" dirty="0" err="1" smtClean="0"/>
              <a:t>idiomaticity</a:t>
            </a:r>
            <a:r>
              <a:rPr lang="nl-NL" baseline="0" dirty="0" smtClean="0"/>
              <a:t>? (i.e. </a:t>
            </a:r>
            <a:r>
              <a:rPr lang="nl-NL" baseline="0" dirty="0" err="1" smtClean="0"/>
              <a:t>that</a:t>
            </a:r>
            <a:r>
              <a:rPr lang="nl-NL" baseline="0" dirty="0" smtClean="0"/>
              <a:t> the </a:t>
            </a:r>
            <a:r>
              <a:rPr lang="nl-NL" baseline="0" dirty="0" err="1" smtClean="0"/>
              <a:t>expression</a:t>
            </a:r>
            <a:r>
              <a:rPr lang="nl-NL" baseline="0" dirty="0" smtClean="0"/>
              <a:t> “</a:t>
            </a:r>
            <a:r>
              <a:rPr lang="nl-NL" baseline="0" dirty="0" err="1" smtClean="0"/>
              <a:t>comes</a:t>
            </a:r>
            <a:r>
              <a:rPr lang="nl-NL" baseline="0" dirty="0" smtClean="0"/>
              <a:t> </a:t>
            </a:r>
            <a:r>
              <a:rPr lang="nl-NL" baseline="0" dirty="0" err="1" smtClean="0"/>
              <a:t>from</a:t>
            </a:r>
            <a:r>
              <a:rPr lang="nl-NL" baseline="0" dirty="0" smtClean="0"/>
              <a:t>” is the </a:t>
            </a:r>
            <a:r>
              <a:rPr lang="nl-NL" baseline="0" dirty="0" err="1" smtClean="0"/>
              <a:t>coventional</a:t>
            </a:r>
            <a:r>
              <a:rPr lang="nl-NL" baseline="0" dirty="0" smtClean="0"/>
              <a:t> </a:t>
            </a:r>
            <a:r>
              <a:rPr lang="nl-NL" baseline="0" dirty="0" err="1" smtClean="0"/>
              <a:t>colloquial</a:t>
            </a:r>
            <a:r>
              <a:rPr lang="nl-NL" baseline="0" dirty="0" smtClean="0"/>
              <a:t> way of </a:t>
            </a:r>
            <a:r>
              <a:rPr lang="nl-NL" baseline="0" dirty="0" err="1" smtClean="0"/>
              <a:t>saying</a:t>
            </a:r>
            <a:r>
              <a:rPr lang="nl-NL" baseline="0" dirty="0" smtClean="0"/>
              <a:t> “</a:t>
            </a:r>
            <a:r>
              <a:rPr lang="nl-NL" baseline="0" dirty="0" err="1" smtClean="0"/>
              <a:t>originates</a:t>
            </a:r>
            <a:r>
              <a:rPr lang="nl-NL" baseline="0" dirty="0" smtClean="0"/>
              <a:t> </a:t>
            </a:r>
            <a:r>
              <a:rPr lang="nl-NL" baseline="0" dirty="0" err="1" smtClean="0"/>
              <a:t>from</a:t>
            </a:r>
            <a:r>
              <a:rPr lang="nl-NL" baseline="0" dirty="0" smtClean="0"/>
              <a:t>”). Or something deeper?</a:t>
            </a:r>
          </a:p>
          <a:p>
            <a:endParaRPr lang="nl-NL" baseline="0" dirty="0" smtClean="0"/>
          </a:p>
          <a:p>
            <a:r>
              <a:rPr lang="nl-NL" baseline="0" dirty="0" smtClean="0"/>
              <a:t>Louis: I think the degree of entrenchment of constructions and association between constructions are probably two important factors. I very quickly looked up </a:t>
            </a:r>
            <a:r>
              <a:rPr lang="nl-NL" i="1" baseline="0" dirty="0" smtClean="0"/>
              <a:t>come from </a:t>
            </a:r>
            <a:r>
              <a:rPr lang="nl-NL" baseline="0" dirty="0" smtClean="0"/>
              <a:t>and </a:t>
            </a:r>
            <a:r>
              <a:rPr lang="nl-NL" i="1" baseline="0" dirty="0" smtClean="0"/>
              <a:t>go from</a:t>
            </a:r>
            <a:r>
              <a:rPr lang="nl-NL" i="0" baseline="0" dirty="0" smtClean="0"/>
              <a:t> </a:t>
            </a:r>
            <a:r>
              <a:rPr lang="nl-NL" baseline="0" dirty="0" smtClean="0"/>
              <a:t>in the BNC, and it turns out that the former only has 1389 hits but the latter 11612 (almost 10x as much). Also the cx of </a:t>
            </a:r>
            <a:r>
              <a:rPr lang="nl-NL" i="1" baseline="0" dirty="0" smtClean="0"/>
              <a:t>go from </a:t>
            </a:r>
            <a:r>
              <a:rPr lang="nl-NL" baseline="0" dirty="0" smtClean="0"/>
              <a:t>is very often, at least roughly half of what I’ve gone through, used in a larger cx of </a:t>
            </a:r>
            <a:r>
              <a:rPr lang="nl-NL" i="1" baseline="0" dirty="0" smtClean="0"/>
              <a:t>go from A to B</a:t>
            </a:r>
            <a:r>
              <a:rPr lang="nl-NL" baseline="0" dirty="0" smtClean="0"/>
              <a:t>. So I think it is both the much higher frequency (i.e. higher degree of entrenchment) of </a:t>
            </a:r>
            <a:r>
              <a:rPr lang="nl-NL" i="1" baseline="0" dirty="0" smtClean="0"/>
              <a:t>come from </a:t>
            </a:r>
            <a:r>
              <a:rPr lang="nl-NL" baseline="0" dirty="0" smtClean="0"/>
              <a:t>and the close association between </a:t>
            </a:r>
            <a:r>
              <a:rPr lang="nl-NL" i="1" baseline="0" dirty="0" smtClean="0"/>
              <a:t>go from </a:t>
            </a:r>
            <a:r>
              <a:rPr lang="nl-NL" baseline="0" dirty="0" smtClean="0"/>
              <a:t>and </a:t>
            </a:r>
            <a:r>
              <a:rPr lang="nl-NL" i="1" baseline="0" dirty="0" smtClean="0"/>
              <a:t>go from A to B </a:t>
            </a:r>
            <a:r>
              <a:rPr lang="nl-NL" baseline="0" dirty="0" smtClean="0"/>
              <a:t>that dissuades the translator from choosing a cx that would have expressed the same PoV.</a:t>
            </a:r>
          </a:p>
          <a:p>
            <a:endParaRPr lang="nl-NL" baseline="0" dirty="0" smtClean="0"/>
          </a:p>
          <a:p>
            <a:r>
              <a:rPr lang="nl-NL" baseline="0" dirty="0" smtClean="0"/>
              <a:t>Make sense?</a:t>
            </a:r>
          </a:p>
          <a:p>
            <a:endParaRPr lang="nl-NL" baseline="0" dirty="0" smtClean="0"/>
          </a:p>
          <a:p>
            <a:r>
              <a:rPr lang="nl-NL" baseline="0" dirty="0" smtClean="0"/>
              <a:t>If so, we need to add another couple of slides. Let me know.</a:t>
            </a:r>
          </a:p>
        </p:txBody>
      </p:sp>
      <p:sp>
        <p:nvSpPr>
          <p:cNvPr id="4" name="Tijdelijke aanduiding voor dianummer 3"/>
          <p:cNvSpPr>
            <a:spLocks noGrp="1"/>
          </p:cNvSpPr>
          <p:nvPr>
            <p:ph type="sldNum" sz="quarter" idx="10"/>
          </p:nvPr>
        </p:nvSpPr>
        <p:spPr/>
        <p:txBody>
          <a:bodyPr/>
          <a:lstStyle/>
          <a:p>
            <a:fld id="{D8645817-3774-4EC1-AA78-A497B944D944}" type="slidenum">
              <a:rPr lang="nl-NL" smtClean="0"/>
              <a:t>22</a:t>
            </a:fld>
            <a:endParaRPr lang="nl-NL"/>
          </a:p>
        </p:txBody>
      </p:sp>
    </p:spTree>
    <p:extLst>
      <p:ext uri="{BB962C8B-B14F-4D97-AF65-F5344CB8AC3E}">
        <p14:creationId xmlns:p14="http://schemas.microsoft.com/office/powerpoint/2010/main" val="3748085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24</a:t>
            </a:fld>
            <a:endParaRPr lang="nl-NL"/>
          </a:p>
        </p:txBody>
      </p:sp>
    </p:spTree>
    <p:extLst>
      <p:ext uri="{BB962C8B-B14F-4D97-AF65-F5344CB8AC3E}">
        <p14:creationId xmlns:p14="http://schemas.microsoft.com/office/powerpoint/2010/main" val="1508818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Comment Lily: Grammar plays a role, definitely. I however do not think it is the only deciding factor for the issue you raise or try to solve. What role does a translator play in terms of the stylistics (or poetics) of a written piece, </a:t>
            </a:r>
            <a:r>
              <a:rPr lang="en-US" dirty="0" err="1" smtClean="0"/>
              <a:t>esp</a:t>
            </a:r>
            <a:r>
              <a:rPr lang="en-US" dirty="0" smtClean="0"/>
              <a:t> a literary piece? Is it not true that linguistic choices (</a:t>
            </a:r>
            <a:r>
              <a:rPr lang="en-US" dirty="0" err="1" smtClean="0"/>
              <a:t>eg</a:t>
            </a:r>
            <a:r>
              <a:rPr lang="en-US" dirty="0" smtClean="0"/>
              <a:t>, when it come to the management of </a:t>
            </a:r>
            <a:r>
              <a:rPr lang="en-US" dirty="0" err="1" smtClean="0"/>
              <a:t>PoV</a:t>
            </a:r>
            <a:r>
              <a:rPr lang="en-US" dirty="0" smtClean="0"/>
              <a:t>) are also in the hands of the translators?  Did you not at all hint at the possibility during your discussion?</a:t>
            </a:r>
          </a:p>
          <a:p>
            <a:endParaRPr lang="en-US" dirty="0" smtClean="0"/>
          </a:p>
          <a:p>
            <a:r>
              <a:rPr lang="en-US" dirty="0" smtClean="0"/>
              <a:t>Response Louis: Ah,</a:t>
            </a:r>
            <a:r>
              <a:rPr lang="en-US" baseline="0" dirty="0" smtClean="0"/>
              <a:t> yes, this explains why the translator strategically uses a </a:t>
            </a:r>
            <a:r>
              <a:rPr lang="en-US" baseline="0" dirty="0" err="1" smtClean="0"/>
              <a:t>PoV</a:t>
            </a:r>
            <a:r>
              <a:rPr lang="en-US" baseline="0" dirty="0" smtClean="0"/>
              <a:t> marker opposite to that in the original! I’ve added this valuable point here! </a:t>
            </a:r>
            <a:r>
              <a:rPr lang="en-US" dirty="0" smtClean="0"/>
              <a:t>It just occurred to me that here’s a way of looking into that at a larger scale: Compare different translations of the same literary text to see how </a:t>
            </a:r>
            <a:r>
              <a:rPr lang="en-US" dirty="0" err="1" smtClean="0"/>
              <a:t>PoV</a:t>
            </a:r>
            <a:r>
              <a:rPr lang="en-US" dirty="0" smtClean="0"/>
              <a:t> is managed across these translations. I’m pretty sure that different translators will come up with their own strategies of shifting </a:t>
            </a:r>
            <a:r>
              <a:rPr lang="en-US" dirty="0" err="1" smtClean="0"/>
              <a:t>PoV</a:t>
            </a:r>
            <a:r>
              <a:rPr lang="en-US" dirty="0" smtClean="0"/>
              <a:t>, or will make their own decision as to whether or not to shift (or show) </a:t>
            </a:r>
            <a:r>
              <a:rPr lang="en-US" dirty="0" err="1" smtClean="0"/>
              <a:t>PoV</a:t>
            </a:r>
            <a:r>
              <a:rPr lang="en-US" dirty="0" smtClean="0"/>
              <a:t> at all. We could possibly use </a:t>
            </a:r>
            <a:r>
              <a:rPr lang="en-US" i="1" dirty="0" smtClean="0"/>
              <a:t>Alice in Wonderland</a:t>
            </a:r>
            <a:r>
              <a:rPr lang="en-US" dirty="0" smtClean="0"/>
              <a:t>, which </a:t>
            </a:r>
            <a:r>
              <a:rPr lang="en-US" dirty="0" err="1" smtClean="0"/>
              <a:t>Arie</a:t>
            </a:r>
            <a:r>
              <a:rPr lang="en-US" dirty="0" smtClean="0"/>
              <a:t> and I have looked at a bit, and its various translations, as the materials for this possible direction of research. I’ve added</a:t>
            </a:r>
            <a:r>
              <a:rPr lang="en-US" baseline="0" dirty="0" smtClean="0"/>
              <a:t> this possibility to</a:t>
            </a:r>
            <a:r>
              <a:rPr lang="en-US" dirty="0" smtClean="0"/>
              <a:t> the slide of Further Issues (p.25).</a:t>
            </a:r>
          </a:p>
          <a:p>
            <a:endParaRPr lang="en-US" dirty="0" smtClean="0"/>
          </a:p>
          <a:p>
            <a:r>
              <a:rPr lang="en-US" dirty="0" smtClean="0"/>
              <a:t>Comment </a:t>
            </a:r>
            <a:r>
              <a:rPr lang="en-US" dirty="0" err="1" smtClean="0"/>
              <a:t>Arie</a:t>
            </a:r>
            <a:r>
              <a:rPr lang="en-US" dirty="0" smtClean="0"/>
              <a:t>: it would even be sensible to</a:t>
            </a:r>
            <a:r>
              <a:rPr lang="en-US" baseline="0" dirty="0" smtClean="0"/>
              <a:t> say that BECAUSE of the differences between grammars, translator’s decisions HAVE to play an important role (see comments on the other passages) – they are more closely interacting, as it were, than one being an “addition” to the other </a:t>
            </a:r>
            <a:r>
              <a:rPr lang="en-US" baseline="0" dirty="0" smtClean="0">
                <a:sym typeface="Wingdings" pitchFamily="2" charset="2"/>
              </a:rPr>
              <a:t>.</a:t>
            </a:r>
          </a:p>
          <a:p>
            <a:endParaRPr lang="en-US" dirty="0" smtClean="0"/>
          </a:p>
          <a:p>
            <a:r>
              <a:rPr lang="en-US" dirty="0" smtClean="0"/>
              <a:t>Louis: </a:t>
            </a:r>
            <a:r>
              <a:rPr lang="en-US" dirty="0" err="1" smtClean="0"/>
              <a:t>Ahha</a:t>
            </a:r>
            <a:r>
              <a:rPr lang="en-US" dirty="0" smtClean="0"/>
              <a:t>!</a:t>
            </a:r>
            <a:r>
              <a:rPr lang="en-US" baseline="0" dirty="0" smtClean="0"/>
              <a:t> You’re right. I’ve put the original passage in a new way, a better way to construe the invention.</a:t>
            </a:r>
            <a:endParaRPr lang="en-US" dirty="0"/>
          </a:p>
        </p:txBody>
      </p:sp>
      <p:sp>
        <p:nvSpPr>
          <p:cNvPr id="4" name="Slide Number Placeholder 3"/>
          <p:cNvSpPr>
            <a:spLocks noGrp="1"/>
          </p:cNvSpPr>
          <p:nvPr>
            <p:ph type="sldNum" sz="quarter" idx="10"/>
          </p:nvPr>
        </p:nvSpPr>
        <p:spPr/>
        <p:txBody>
          <a:bodyPr/>
          <a:lstStyle/>
          <a:p>
            <a:fld id="{D8645817-3774-4EC1-AA78-A497B944D944}" type="slidenum">
              <a:rPr lang="nl-NL" smtClean="0"/>
              <a:t>26</a:t>
            </a:fld>
            <a:endParaRPr lang="nl-NL"/>
          </a:p>
        </p:txBody>
      </p:sp>
    </p:spTree>
    <p:extLst>
      <p:ext uri="{BB962C8B-B14F-4D97-AF65-F5344CB8AC3E}">
        <p14:creationId xmlns:p14="http://schemas.microsoft.com/office/powerpoint/2010/main" val="230723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38</a:t>
            </a:fld>
            <a:endParaRPr lang="nl-NL"/>
          </a:p>
        </p:txBody>
      </p:sp>
    </p:spTree>
    <p:extLst>
      <p:ext uri="{BB962C8B-B14F-4D97-AF65-F5344CB8AC3E}">
        <p14:creationId xmlns:p14="http://schemas.microsoft.com/office/powerpoint/2010/main" val="42700471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48</a:t>
            </a:fld>
            <a:endParaRPr lang="nl-NL"/>
          </a:p>
        </p:txBody>
      </p:sp>
    </p:spTree>
    <p:extLst>
      <p:ext uri="{BB962C8B-B14F-4D97-AF65-F5344CB8AC3E}">
        <p14:creationId xmlns:p14="http://schemas.microsoft.com/office/powerpoint/2010/main" val="2896933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4</a:t>
            </a:fld>
            <a:endParaRPr lang="nl-NL"/>
          </a:p>
        </p:txBody>
      </p:sp>
    </p:spTree>
    <p:extLst>
      <p:ext uri="{BB962C8B-B14F-4D97-AF65-F5344CB8AC3E}">
        <p14:creationId xmlns:p14="http://schemas.microsoft.com/office/powerpoint/2010/main" val="2489355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5</a:t>
            </a:fld>
            <a:endParaRPr lang="nl-NL"/>
          </a:p>
        </p:txBody>
      </p:sp>
    </p:spTree>
    <p:extLst>
      <p:ext uri="{BB962C8B-B14F-4D97-AF65-F5344CB8AC3E}">
        <p14:creationId xmlns:p14="http://schemas.microsoft.com/office/powerpoint/2010/main" val="4137387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11</a:t>
            </a:fld>
            <a:endParaRPr lang="nl-NL"/>
          </a:p>
        </p:txBody>
      </p:sp>
    </p:spTree>
    <p:extLst>
      <p:ext uri="{BB962C8B-B14F-4D97-AF65-F5344CB8AC3E}">
        <p14:creationId xmlns:p14="http://schemas.microsoft.com/office/powerpoint/2010/main" val="13196001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8645817-3774-4EC1-AA78-A497B944D944}" type="slidenum">
              <a:rPr lang="nl-NL" smtClean="0"/>
              <a:t>12</a:t>
            </a:fld>
            <a:endParaRPr lang="nl-NL"/>
          </a:p>
        </p:txBody>
      </p:sp>
    </p:spTree>
    <p:extLst>
      <p:ext uri="{BB962C8B-B14F-4D97-AF65-F5344CB8AC3E}">
        <p14:creationId xmlns:p14="http://schemas.microsoft.com/office/powerpoint/2010/main" val="34628664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Comments</a:t>
            </a:r>
            <a:r>
              <a:rPr lang="en-US" baseline="0" dirty="0" smtClean="0"/>
              <a:t> Lily: </a:t>
            </a:r>
            <a:r>
              <a:rPr lang="en-US" dirty="0" smtClean="0"/>
              <a:t>What is not clear to me though is the methodology, Louis. Are you counting all tokens with LAI, regardless of whether they are 1) </a:t>
            </a:r>
            <a:r>
              <a:rPr lang="en-US" dirty="0" err="1" smtClean="0"/>
              <a:t>resultative</a:t>
            </a:r>
            <a:r>
              <a:rPr lang="en-US" dirty="0" smtClean="0"/>
              <a:t> verb compounds or 2) compounds with V-DIR-DEI (compounds composed of 3 characters) constructions only, as indicated in one of your slides? How about V-DEI (e.g. </a:t>
            </a:r>
            <a:r>
              <a:rPr lang="en-US" dirty="0" err="1" smtClean="0"/>
              <a:t>chu-lai</a:t>
            </a:r>
            <a:r>
              <a:rPr lang="en-US" dirty="0" smtClean="0"/>
              <a:t>) compounds then? Is qi-</a:t>
            </a:r>
            <a:r>
              <a:rPr lang="en-US" dirty="0" err="1" smtClean="0"/>
              <a:t>lai</a:t>
            </a:r>
            <a:r>
              <a:rPr lang="en-US" dirty="0" smtClean="0"/>
              <a:t> treated as an idiomatic expression, and is </a:t>
            </a:r>
            <a:r>
              <a:rPr lang="en-US" dirty="0" err="1" smtClean="0"/>
              <a:t>lAI</a:t>
            </a:r>
            <a:r>
              <a:rPr lang="en-US" dirty="0" smtClean="0"/>
              <a:t> a deictic here?</a:t>
            </a:r>
          </a:p>
          <a:p>
            <a:endParaRPr lang="en-US" dirty="0" smtClean="0"/>
          </a:p>
          <a:p>
            <a:r>
              <a:rPr lang="en-US" dirty="0" smtClean="0"/>
              <a:t>Response Louis: Yes, I realized</a:t>
            </a:r>
            <a:r>
              <a:rPr lang="en-US" baseline="0" dirty="0" smtClean="0"/>
              <a:t> </a:t>
            </a:r>
            <a:r>
              <a:rPr lang="en-US" dirty="0" smtClean="0"/>
              <a:t>I</a:t>
            </a:r>
            <a:r>
              <a:rPr lang="en-US" baseline="0" dirty="0" smtClean="0"/>
              <a:t> should have made this clear somewhere in the PPT, so I added something to this slide. As long as </a:t>
            </a:r>
            <a:r>
              <a:rPr lang="en-US" i="1" baseline="0" dirty="0" err="1" smtClean="0"/>
              <a:t>lai</a:t>
            </a:r>
            <a:r>
              <a:rPr lang="en-US" baseline="0" dirty="0" smtClean="0"/>
              <a:t> can be replaced with </a:t>
            </a:r>
            <a:r>
              <a:rPr lang="en-US" i="1" baseline="0" dirty="0" err="1" smtClean="0"/>
              <a:t>qu</a:t>
            </a:r>
            <a:r>
              <a:rPr lang="en-US" baseline="0" dirty="0" smtClean="0"/>
              <a:t> and still makes good sense, that occurrence counts in the first category. </a:t>
            </a:r>
            <a:r>
              <a:rPr lang="en-US" i="1" baseline="0" dirty="0" smtClean="0"/>
              <a:t>Qi-</a:t>
            </a:r>
            <a:r>
              <a:rPr lang="en-US" i="1" baseline="0" dirty="0" err="1" smtClean="0"/>
              <a:t>lai</a:t>
            </a:r>
            <a:r>
              <a:rPr lang="en-US" baseline="0" dirty="0" smtClean="0"/>
              <a:t> is obviously not in this category, but </a:t>
            </a:r>
            <a:r>
              <a:rPr lang="en-US" i="1" baseline="0" dirty="0" err="1" smtClean="0"/>
              <a:t>chu-lai</a:t>
            </a:r>
            <a:r>
              <a:rPr lang="en-US" baseline="0" dirty="0" smtClean="0"/>
              <a:t> is a different story, where </a:t>
            </a:r>
            <a:r>
              <a:rPr lang="en-US" i="1" baseline="0" dirty="0" err="1" smtClean="0"/>
              <a:t>pao-chu-lai</a:t>
            </a:r>
            <a:r>
              <a:rPr lang="en-US" baseline="0" dirty="0" smtClean="0"/>
              <a:t> ‘run-out-come’ and </a:t>
            </a:r>
            <a:r>
              <a:rPr lang="en-US" i="1" baseline="0" dirty="0" err="1" smtClean="0"/>
              <a:t>pao-chu-qu</a:t>
            </a:r>
            <a:r>
              <a:rPr lang="en-US" baseline="0" dirty="0" smtClean="0"/>
              <a:t> ‘run-out-go’ both make sense, while only </a:t>
            </a:r>
            <a:r>
              <a:rPr lang="en-US" i="1" baseline="0" dirty="0" smtClean="0"/>
              <a:t>wen-</a:t>
            </a:r>
            <a:r>
              <a:rPr lang="en-US" i="1" baseline="0" dirty="0" err="1" smtClean="0"/>
              <a:t>chu</a:t>
            </a:r>
            <a:r>
              <a:rPr lang="en-US" i="1" baseline="0" dirty="0" smtClean="0"/>
              <a:t>-</a:t>
            </a:r>
            <a:r>
              <a:rPr lang="en-US" i="1" baseline="0" dirty="0" err="1" smtClean="0"/>
              <a:t>lai</a:t>
            </a:r>
            <a:r>
              <a:rPr lang="en-US" baseline="0" dirty="0" smtClean="0"/>
              <a:t> ‘(lit) smell-out-come, find out by smelling’ makes sense but </a:t>
            </a:r>
            <a:r>
              <a:rPr lang="en-US" i="1" baseline="0" dirty="0" smtClean="0"/>
              <a:t>wen-</a:t>
            </a:r>
            <a:r>
              <a:rPr lang="en-US" i="1" baseline="0" dirty="0" err="1" smtClean="0"/>
              <a:t>chu</a:t>
            </a:r>
            <a:r>
              <a:rPr lang="en-US" i="1" baseline="0" dirty="0" smtClean="0"/>
              <a:t>-</a:t>
            </a:r>
            <a:r>
              <a:rPr lang="en-US" i="1" baseline="0" dirty="0" err="1" smtClean="0"/>
              <a:t>qu</a:t>
            </a:r>
            <a:r>
              <a:rPr lang="en-US" baseline="0" dirty="0" smtClean="0"/>
              <a:t> doesn’t. </a:t>
            </a:r>
            <a:r>
              <a:rPr lang="en-US" dirty="0" smtClean="0"/>
              <a:t>Therefore</a:t>
            </a:r>
            <a:r>
              <a:rPr lang="en-US" baseline="0" dirty="0" smtClean="0"/>
              <a:t> whether the occurrence is V-DIR-DEI or just V-DEI is not a criterion for my classification for the present purpose of </a:t>
            </a:r>
            <a:r>
              <a:rPr lang="en-US" baseline="0" dirty="0" err="1" smtClean="0"/>
              <a:t>PoV</a:t>
            </a:r>
            <a:r>
              <a:rPr lang="en-US" baseline="0" dirty="0" smtClean="0"/>
              <a:t> management, although they do exhibit a somehow skewed distribution (26/30:4/30), but that I believe is another story. </a:t>
            </a:r>
          </a:p>
          <a:p>
            <a:endParaRPr lang="en-US" baseline="0" dirty="0" smtClean="0"/>
          </a:p>
          <a:p>
            <a:r>
              <a:rPr lang="en-US" baseline="0" dirty="0" smtClean="0"/>
              <a:t>A look into the above mentioned semi-deictic usages will also be an interesting way to go, which was already in the slide on Further Issues (p.25).</a:t>
            </a:r>
          </a:p>
          <a:p>
            <a:endParaRPr lang="en-US" baseline="0" dirty="0" smtClean="0"/>
          </a:p>
          <a:p>
            <a:r>
              <a:rPr lang="en-US" baseline="0" dirty="0" smtClean="0"/>
              <a:t>Have I answered your question?</a:t>
            </a:r>
          </a:p>
          <a:p>
            <a:endParaRPr lang="en-US" baseline="0" dirty="0" smtClean="0"/>
          </a:p>
        </p:txBody>
      </p:sp>
      <p:sp>
        <p:nvSpPr>
          <p:cNvPr id="4" name="Slide Number Placeholder 3"/>
          <p:cNvSpPr>
            <a:spLocks noGrp="1"/>
          </p:cNvSpPr>
          <p:nvPr>
            <p:ph type="sldNum" sz="quarter" idx="10"/>
          </p:nvPr>
        </p:nvSpPr>
        <p:spPr/>
        <p:txBody>
          <a:bodyPr/>
          <a:lstStyle/>
          <a:p>
            <a:fld id="{D8645817-3774-4EC1-AA78-A497B944D944}" type="slidenum">
              <a:rPr lang="nl-NL" smtClean="0"/>
              <a:t>13</a:t>
            </a:fld>
            <a:endParaRPr lang="nl-NL"/>
          </a:p>
        </p:txBody>
      </p:sp>
    </p:spTree>
    <p:extLst>
      <p:ext uri="{BB962C8B-B14F-4D97-AF65-F5344CB8AC3E}">
        <p14:creationId xmlns:p14="http://schemas.microsoft.com/office/powerpoint/2010/main" val="346192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8645817-3774-4EC1-AA78-A497B944D944}" type="slidenum">
              <a:rPr lang="nl-NL" smtClean="0"/>
              <a:t>15</a:t>
            </a:fld>
            <a:endParaRPr lang="nl-NL"/>
          </a:p>
        </p:txBody>
      </p:sp>
    </p:spTree>
    <p:extLst>
      <p:ext uri="{BB962C8B-B14F-4D97-AF65-F5344CB8AC3E}">
        <p14:creationId xmlns:p14="http://schemas.microsoft.com/office/powerpoint/2010/main" val="34966381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smtClean="0"/>
              <a:t>Comment</a:t>
            </a:r>
            <a:r>
              <a:rPr lang="nl-NL" baseline="0" dirty="0" smtClean="0"/>
              <a:t> Arie:</a:t>
            </a:r>
            <a:br>
              <a:rPr lang="nl-NL" baseline="0" dirty="0" smtClean="0"/>
            </a:br>
            <a:r>
              <a:rPr lang="nl-NL" baseline="0" dirty="0" smtClean="0"/>
              <a:t>I </a:t>
            </a:r>
            <a:r>
              <a:rPr lang="nl-NL" baseline="0" dirty="0" err="1" smtClean="0"/>
              <a:t>looked</a:t>
            </a:r>
            <a:r>
              <a:rPr lang="nl-NL" baseline="0" dirty="0" smtClean="0"/>
              <a:t> up the passage, </a:t>
            </a:r>
            <a:r>
              <a:rPr lang="nl-NL" baseline="0" dirty="0" err="1" smtClean="0"/>
              <a:t>and</a:t>
            </a:r>
            <a:r>
              <a:rPr lang="nl-NL" baseline="0" dirty="0" smtClean="0"/>
              <a:t> </a:t>
            </a:r>
            <a:r>
              <a:rPr lang="nl-NL" baseline="0" dirty="0" err="1" smtClean="0"/>
              <a:t>it</a:t>
            </a:r>
            <a:r>
              <a:rPr lang="nl-NL" baseline="0" dirty="0" smtClean="0"/>
              <a:t> is </a:t>
            </a:r>
            <a:r>
              <a:rPr lang="nl-NL" baseline="0" dirty="0" err="1" smtClean="0"/>
              <a:t>clear</a:t>
            </a:r>
            <a:r>
              <a:rPr lang="nl-NL" baseline="0" dirty="0" smtClean="0"/>
              <a:t> </a:t>
            </a:r>
            <a:r>
              <a:rPr lang="nl-NL" baseline="0" dirty="0" err="1" smtClean="0"/>
              <a:t>that</a:t>
            </a:r>
            <a:r>
              <a:rPr lang="nl-NL" baseline="0" dirty="0" smtClean="0"/>
              <a:t> </a:t>
            </a:r>
            <a:r>
              <a:rPr lang="nl-NL" i="1" baseline="0" dirty="0" err="1" smtClean="0"/>
              <a:t>lai</a:t>
            </a:r>
            <a:r>
              <a:rPr lang="nl-NL" i="0" baseline="0" dirty="0" smtClean="0"/>
              <a:t> is </a:t>
            </a:r>
            <a:r>
              <a:rPr lang="nl-NL" i="0" baseline="0" dirty="0" err="1" smtClean="0"/>
              <a:t>functional</a:t>
            </a:r>
            <a:r>
              <a:rPr lang="nl-NL" i="0" baseline="0" dirty="0" smtClean="0"/>
              <a:t> </a:t>
            </a:r>
            <a:r>
              <a:rPr lang="nl-NL" i="0" baseline="0" dirty="0" err="1" smtClean="0"/>
              <a:t>here</a:t>
            </a:r>
            <a:r>
              <a:rPr lang="nl-NL" i="0" baseline="0" dirty="0" smtClean="0"/>
              <a:t>: the viewpoint is </a:t>
            </a:r>
            <a:r>
              <a:rPr lang="nl-NL" i="0" baseline="0" dirty="0" err="1" smtClean="0"/>
              <a:t>with</a:t>
            </a:r>
            <a:r>
              <a:rPr lang="nl-NL" i="0" baseline="0" dirty="0" smtClean="0"/>
              <a:t> </a:t>
            </a:r>
            <a:r>
              <a:rPr lang="nl-NL" i="0" baseline="0" dirty="0" err="1" smtClean="0"/>
              <a:t>inspector</a:t>
            </a:r>
            <a:r>
              <a:rPr lang="nl-NL" i="0" baseline="0" dirty="0" smtClean="0"/>
              <a:t> </a:t>
            </a:r>
            <a:r>
              <a:rPr lang="en-US" sz="1200" b="0" i="0" u="none" strike="noStrike" kern="1200" baseline="0" dirty="0" smtClean="0">
                <a:solidFill>
                  <a:schemeClr val="tx1"/>
                </a:solidFill>
                <a:latin typeface="+mn-lt"/>
                <a:ea typeface="+mn-ea"/>
                <a:cs typeface="+mn-cs"/>
              </a:rPr>
              <a:t>Ding </a:t>
            </a:r>
            <a:r>
              <a:rPr lang="en-US" sz="1200" b="0" i="0" u="none" strike="noStrike" kern="1200" baseline="0" dirty="0" err="1" smtClean="0">
                <a:solidFill>
                  <a:schemeClr val="tx1"/>
                </a:solidFill>
                <a:latin typeface="+mn-lt"/>
                <a:ea typeface="+mn-ea"/>
                <a:cs typeface="+mn-cs"/>
              </a:rPr>
              <a:t>Gou’er</a:t>
            </a:r>
            <a:r>
              <a:rPr lang="en-US" sz="1200" b="0" i="0" u="none" strike="noStrike" kern="1200" baseline="0" dirty="0" smtClean="0">
                <a:solidFill>
                  <a:schemeClr val="tx1"/>
                </a:solidFill>
                <a:latin typeface="+mn-lt"/>
                <a:ea typeface="+mn-ea"/>
                <a:cs typeface="+mn-cs"/>
              </a:rPr>
              <a:t> and the (lady) driver if the truck they are in together. The next sentence is about Ding </a:t>
            </a:r>
            <a:r>
              <a:rPr lang="en-US" sz="1200" b="0" i="0" u="none" strike="noStrike" kern="1200" baseline="0" dirty="0" err="1" smtClean="0">
                <a:solidFill>
                  <a:schemeClr val="tx1"/>
                </a:solidFill>
                <a:latin typeface="+mn-lt"/>
                <a:ea typeface="+mn-ea"/>
                <a:cs typeface="+mn-cs"/>
              </a:rPr>
              <a:t>Gou’er’s</a:t>
            </a:r>
            <a:r>
              <a:rPr lang="en-US" sz="1200" b="0" i="0" u="none" strike="noStrike" kern="1200" baseline="0" dirty="0" smtClean="0">
                <a:solidFill>
                  <a:schemeClr val="tx1"/>
                </a:solidFill>
                <a:latin typeface="+mn-lt"/>
                <a:ea typeface="+mn-ea"/>
                <a:cs typeface="+mn-cs"/>
              </a:rPr>
              <a:t> </a:t>
            </a:r>
            <a:r>
              <a:rPr lang="en-US" sz="1200" b="0" i="0" u="sng" strike="noStrike" kern="1200" baseline="0" dirty="0" smtClean="0">
                <a:solidFill>
                  <a:schemeClr val="tx1"/>
                </a:solidFill>
                <a:latin typeface="+mn-lt"/>
                <a:ea typeface="+mn-ea"/>
                <a:cs typeface="+mn-cs"/>
              </a:rPr>
              <a:t>feelings</a:t>
            </a:r>
            <a:r>
              <a:rPr lang="en-US" sz="1200" b="0" i="0" u="none" strike="noStrike" kern="1200" baseline="0" dirty="0" smtClean="0">
                <a:solidFill>
                  <a:schemeClr val="tx1"/>
                </a:solidFill>
                <a:latin typeface="+mn-lt"/>
                <a:ea typeface="+mn-ea"/>
                <a:cs typeface="+mn-cs"/>
              </a:rPr>
              <a:t>, so we-readers share HIS viewpoint: “Ding </a:t>
            </a:r>
            <a:r>
              <a:rPr lang="en-US" sz="1200" b="0" i="0" u="none" strike="noStrike" kern="1200" baseline="0" dirty="0" err="1" smtClean="0">
                <a:solidFill>
                  <a:schemeClr val="tx1"/>
                </a:solidFill>
                <a:latin typeface="+mn-lt"/>
                <a:ea typeface="+mn-ea"/>
                <a:cs typeface="+mn-cs"/>
              </a:rPr>
              <a:t>Gou’er</a:t>
            </a:r>
            <a:r>
              <a:rPr lang="en-US" sz="1200" b="0" i="0" u="none" strike="noStrike" kern="1200" baseline="0" dirty="0" smtClean="0">
                <a:solidFill>
                  <a:schemeClr val="tx1"/>
                </a:solidFill>
                <a:latin typeface="+mn-lt"/>
                <a:ea typeface="+mn-ea"/>
                <a:cs typeface="+mn-cs"/>
              </a:rPr>
              <a:t> could feel the anger radiating from the man’s eyes through the gleaming surface of his mirror-lens  sunglasses.” So the Chinese text about the tax-driver contains an explicit marker that the viewpoint is Ding </a:t>
            </a:r>
            <a:r>
              <a:rPr lang="en-US" sz="1200" b="0" i="0" u="none" strike="noStrike" kern="1200" baseline="0" dirty="0" err="1" smtClean="0">
                <a:solidFill>
                  <a:schemeClr val="tx1"/>
                </a:solidFill>
                <a:latin typeface="+mn-lt"/>
                <a:ea typeface="+mn-ea"/>
                <a:cs typeface="+mn-cs"/>
              </a:rPr>
              <a:t>Gou’er’s</a:t>
            </a:r>
            <a:r>
              <a:rPr lang="en-US" sz="1200" b="0" i="0" u="none" strike="noStrike" kern="1200" baseline="0" dirty="0" smtClean="0">
                <a:solidFill>
                  <a:schemeClr val="tx1"/>
                </a:solidFill>
                <a:latin typeface="+mn-lt"/>
                <a:ea typeface="+mn-ea"/>
                <a:cs typeface="+mn-cs"/>
              </a:rPr>
              <a:t>! The English translation lacks this. This MIGHT perhaps have been expressed in English by “The driver … came jumping out of his cab”, or “jumped out and came towards them”, but the first is definitely not idiomatic (if it is grammatical </a:t>
            </a:r>
            <a:r>
              <a:rPr lang="en-US" sz="1200" b="0" i="0" u="none" strike="noStrike" kern="1200" baseline="0" dirty="0" smtClean="0">
                <a:solidFill>
                  <a:schemeClr val="tx1"/>
                </a:solidFill>
                <a:latin typeface="+mn-lt"/>
                <a:ea typeface="+mn-ea"/>
                <a:cs typeface="+mn-cs"/>
                <a:sym typeface="Wingdings" pitchFamily="2" charset="2"/>
              </a:rPr>
              <a:t>), and the second makes the text seriously less powerful (slows the pace of the story down), and (more importantly) it still does not express that the jumping is OBSERVED by </a:t>
            </a:r>
            <a:r>
              <a:rPr lang="en-US" sz="1200" b="0" i="0" u="none" strike="noStrike" kern="1200" baseline="0" dirty="0" smtClean="0">
                <a:solidFill>
                  <a:schemeClr val="tx1"/>
                </a:solidFill>
                <a:latin typeface="+mn-lt"/>
                <a:ea typeface="+mn-ea"/>
                <a:cs typeface="+mn-cs"/>
              </a:rPr>
              <a:t>Ding </a:t>
            </a:r>
            <a:r>
              <a:rPr lang="en-US" sz="1200" b="0" i="0" u="none" strike="noStrike" kern="1200" baseline="0" dirty="0" err="1" smtClean="0">
                <a:solidFill>
                  <a:schemeClr val="tx1"/>
                </a:solidFill>
                <a:latin typeface="+mn-lt"/>
                <a:ea typeface="+mn-ea"/>
                <a:cs typeface="+mn-cs"/>
              </a:rPr>
              <a:t>Gou’er</a:t>
            </a:r>
            <a:r>
              <a:rPr lang="en-US" sz="1200" b="0" i="0" u="none" strike="noStrike" kern="1200" baseline="0" dirty="0" smtClean="0">
                <a:solidFill>
                  <a:schemeClr val="tx1"/>
                </a:solidFill>
                <a:latin typeface="+mn-lt"/>
                <a:ea typeface="+mn-ea"/>
                <a:cs typeface="+mn-cs"/>
              </a:rPr>
              <a:t>, that this event is presented from INSIDE his viewpoint space (as </a:t>
            </a:r>
            <a:r>
              <a:rPr lang="en-US" sz="1200" b="0" i="0" u="none" strike="noStrike" kern="1200" baseline="0" dirty="0" err="1" smtClean="0">
                <a:solidFill>
                  <a:schemeClr val="tx1"/>
                </a:solidFill>
                <a:latin typeface="+mn-lt"/>
                <a:ea typeface="+mn-ea"/>
                <a:cs typeface="+mn-cs"/>
              </a:rPr>
              <a:t>Dancygier</a:t>
            </a:r>
            <a:r>
              <a:rPr lang="en-US" sz="1200" b="0" i="0" u="none" strike="noStrike" kern="1200" baseline="0" dirty="0" smtClean="0">
                <a:solidFill>
                  <a:schemeClr val="tx1"/>
                </a:solidFill>
                <a:latin typeface="+mn-lt"/>
                <a:ea typeface="+mn-ea"/>
                <a:cs typeface="+mn-cs"/>
              </a:rPr>
              <a:t> might say it)</a:t>
            </a:r>
            <a:r>
              <a:rPr lang="en-US" sz="1200" b="0" i="0" u="none" strike="noStrike" kern="1200" baseline="0" dirty="0" smtClean="0">
                <a:solidFill>
                  <a:schemeClr val="tx1"/>
                </a:solidFill>
                <a:latin typeface="+mn-lt"/>
                <a:ea typeface="+mn-ea"/>
                <a:cs typeface="+mn-cs"/>
                <a:sym typeface="Wingdings" pitchFamily="2" charset="2"/>
              </a:rPr>
              <a:t>. The viewpoint marking is thus sacrificed in the translation to the fact that English preferably marks the MANNER-of-Movement, not the path, in the main verb (cf. </a:t>
            </a:r>
            <a:r>
              <a:rPr lang="en-US" sz="1200" b="0" i="0" u="none" strike="noStrike" kern="1200" baseline="0" dirty="0" err="1" smtClean="0">
                <a:solidFill>
                  <a:schemeClr val="tx1"/>
                </a:solidFill>
                <a:latin typeface="+mn-lt"/>
                <a:ea typeface="+mn-ea"/>
                <a:cs typeface="+mn-cs"/>
                <a:sym typeface="Wingdings" pitchFamily="2" charset="2"/>
              </a:rPr>
              <a:t>Talmy</a:t>
            </a:r>
            <a:r>
              <a:rPr lang="en-US" sz="1200" b="0" i="0" u="none" strike="noStrike" kern="1200" baseline="0" dirty="0" smtClean="0">
                <a:solidFill>
                  <a:schemeClr val="tx1"/>
                </a:solidFill>
                <a:latin typeface="+mn-lt"/>
                <a:ea typeface="+mn-ea"/>
                <a:cs typeface="+mn-cs"/>
                <a:sym typeface="Wingdings" pitchFamily="2" charset="2"/>
              </a:rPr>
              <a:t>, </a:t>
            </a:r>
            <a:r>
              <a:rPr lang="en-US" sz="1200" b="0" i="0" u="none" strike="noStrike" kern="1200" baseline="0" dirty="0" err="1" smtClean="0">
                <a:solidFill>
                  <a:schemeClr val="tx1"/>
                </a:solidFill>
                <a:latin typeface="+mn-lt"/>
                <a:ea typeface="+mn-ea"/>
                <a:cs typeface="+mn-cs"/>
                <a:sym typeface="Wingdings" pitchFamily="2" charset="2"/>
              </a:rPr>
              <a:t>Slobin</a:t>
            </a:r>
            <a:r>
              <a:rPr lang="en-US" sz="1200" b="0" i="0" u="none" strike="noStrike" kern="1200" baseline="0" dirty="0" smtClean="0">
                <a:solidFill>
                  <a:schemeClr val="tx1"/>
                </a:solidFill>
                <a:latin typeface="+mn-lt"/>
                <a:ea typeface="+mn-ea"/>
                <a:cs typeface="+mn-cs"/>
                <a:sym typeface="Wingdings" pitchFamily="2" charset="2"/>
              </a:rPr>
              <a:t>).</a:t>
            </a:r>
          </a:p>
          <a:p>
            <a:r>
              <a:rPr lang="en-US" sz="1200" b="0" i="0" u="none" strike="noStrike" kern="1200" baseline="0" dirty="0" smtClean="0">
                <a:solidFill>
                  <a:schemeClr val="tx1"/>
                </a:solidFill>
                <a:latin typeface="+mn-lt"/>
                <a:ea typeface="+mn-ea"/>
                <a:cs typeface="+mn-cs"/>
                <a:sym typeface="Wingdings" pitchFamily="2" charset="2"/>
              </a:rPr>
              <a:t>I think one would be correct in claiming/objecting that the viewpoint configuration can well/easily be inferred pragmatically, so the translation need not necessarily be characterized as ‘wrong’  - but it still amounts to a significant difference in STYLE of the texts in the two languages, and the more so, if the difference is statistically more pronounced (as it is here!).</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Response Louis: </a:t>
            </a:r>
            <a:r>
              <a:rPr lang="en-US" sz="1200" b="0" i="0" u="none" strike="noStrike" kern="1200" baseline="0" dirty="0" err="1" smtClean="0">
                <a:solidFill>
                  <a:schemeClr val="tx1"/>
                </a:solidFill>
                <a:latin typeface="+mn-lt"/>
                <a:ea typeface="+mn-ea"/>
                <a:cs typeface="+mn-cs"/>
                <a:sym typeface="Wingdings" pitchFamily="2" charset="2"/>
              </a:rPr>
              <a:t>Arie</a:t>
            </a:r>
            <a:r>
              <a:rPr lang="en-US" sz="1200" b="0" i="0" u="none" strike="noStrike" kern="1200" baseline="0" dirty="0" smtClean="0">
                <a:solidFill>
                  <a:schemeClr val="tx1"/>
                </a:solidFill>
                <a:latin typeface="+mn-lt"/>
                <a:ea typeface="+mn-ea"/>
                <a:cs typeface="+mn-cs"/>
                <a:sym typeface="Wingdings" pitchFamily="2" charset="2"/>
              </a:rPr>
              <a:t>, your suggestion of saying more on the </a:t>
            </a:r>
            <a:r>
              <a:rPr lang="en-US" sz="1200" b="0" i="0" u="none" strike="noStrike" kern="1200" baseline="0" dirty="0" err="1" smtClean="0">
                <a:solidFill>
                  <a:schemeClr val="tx1"/>
                </a:solidFill>
                <a:latin typeface="+mn-lt"/>
                <a:ea typeface="+mn-ea"/>
                <a:cs typeface="+mn-cs"/>
                <a:sym typeface="Wingdings" pitchFamily="2" charset="2"/>
              </a:rPr>
              <a:t>PoV</a:t>
            </a:r>
            <a:r>
              <a:rPr lang="en-US" sz="1200" b="0" i="0" u="none" strike="noStrike" kern="1200" baseline="0" dirty="0" smtClean="0">
                <a:solidFill>
                  <a:schemeClr val="tx1"/>
                </a:solidFill>
                <a:latin typeface="+mn-lt"/>
                <a:ea typeface="+mn-ea"/>
                <a:cs typeface="+mn-cs"/>
                <a:sym typeface="Wingdings" pitchFamily="2" charset="2"/>
              </a:rPr>
              <a:t> managing function of </a:t>
            </a:r>
            <a:r>
              <a:rPr lang="en-US" sz="1200" b="0" i="1" u="none" strike="noStrike" kern="1200" baseline="0" dirty="0" err="1" smtClean="0">
                <a:solidFill>
                  <a:schemeClr val="tx1"/>
                </a:solidFill>
                <a:latin typeface="+mn-lt"/>
                <a:ea typeface="+mn-ea"/>
                <a:cs typeface="+mn-cs"/>
                <a:sym typeface="Wingdings" pitchFamily="2" charset="2"/>
              </a:rPr>
              <a:t>lai</a:t>
            </a:r>
            <a:r>
              <a:rPr lang="en-US" sz="1200" b="0" i="0" u="none" strike="noStrike" kern="1200" baseline="0" dirty="0" smtClean="0">
                <a:solidFill>
                  <a:schemeClr val="tx1"/>
                </a:solidFill>
                <a:latin typeface="+mn-lt"/>
                <a:ea typeface="+mn-ea"/>
                <a:cs typeface="+mn-cs"/>
                <a:sym typeface="Wingdings" pitchFamily="2" charset="2"/>
              </a:rPr>
              <a:t>, and what it does to style, is a good idea. I’ve added a slide on this (p.15-16). </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But I have one question re your foregoing comment. I had thought the viewpoint marking is sacrificed in the translation, not to the fact that English preferably marks the manner in the verb, but to the fact that English does not express the deictic center in the satellite, which Chinese does quite a lot. What do you think?</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Re-response () </a:t>
            </a:r>
            <a:r>
              <a:rPr lang="en-US" sz="1200" b="0" i="0" u="none" strike="noStrike" kern="1200" baseline="0" dirty="0" err="1" smtClean="0">
                <a:solidFill>
                  <a:schemeClr val="tx1"/>
                </a:solidFill>
                <a:latin typeface="+mn-lt"/>
                <a:ea typeface="+mn-ea"/>
                <a:cs typeface="+mn-cs"/>
                <a:sym typeface="Wingdings" pitchFamily="2" charset="2"/>
              </a:rPr>
              <a:t>Arie</a:t>
            </a:r>
            <a:r>
              <a:rPr lang="en-US" sz="1200" b="0" i="0" u="none" strike="noStrike" kern="1200" baseline="0" dirty="0" smtClean="0">
                <a:solidFill>
                  <a:schemeClr val="tx1"/>
                </a:solidFill>
                <a:latin typeface="+mn-lt"/>
                <a:ea typeface="+mn-ea"/>
                <a:cs typeface="+mn-cs"/>
                <a:sym typeface="Wingdings" pitchFamily="2" charset="2"/>
              </a:rPr>
              <a:t>: Partly, there may only be a terminological point here. What exactly is the grammatical </a:t>
            </a:r>
            <a:r>
              <a:rPr lang="en-US" sz="1200" b="0" i="0" u="none" strike="noStrike" kern="1200" baseline="0" dirty="0" err="1" smtClean="0">
                <a:solidFill>
                  <a:schemeClr val="tx1"/>
                </a:solidFill>
                <a:latin typeface="+mn-lt"/>
                <a:ea typeface="+mn-ea"/>
                <a:cs typeface="+mn-cs"/>
                <a:sym typeface="Wingdings" pitchFamily="2" charset="2"/>
              </a:rPr>
              <a:t>analyis</a:t>
            </a:r>
            <a:r>
              <a:rPr lang="en-US" sz="1200" b="0" i="0" u="none" strike="noStrike" kern="1200" baseline="0" dirty="0" smtClean="0">
                <a:solidFill>
                  <a:schemeClr val="tx1"/>
                </a:solidFill>
                <a:latin typeface="+mn-lt"/>
                <a:ea typeface="+mn-ea"/>
                <a:cs typeface="+mn-cs"/>
                <a:sym typeface="Wingdings" pitchFamily="2" charset="2"/>
              </a:rPr>
              <a:t> of </a:t>
            </a:r>
            <a:r>
              <a:rPr lang="en-US" sz="1200" b="0" i="1" u="none" strike="noStrike" kern="1200" baseline="0" dirty="0" err="1" smtClean="0">
                <a:solidFill>
                  <a:schemeClr val="tx1"/>
                </a:solidFill>
                <a:latin typeface="+mn-lt"/>
                <a:ea typeface="+mn-ea"/>
                <a:cs typeface="+mn-cs"/>
                <a:sym typeface="Wingdings" pitchFamily="2" charset="2"/>
              </a:rPr>
              <a:t>lai</a:t>
            </a:r>
            <a:r>
              <a:rPr lang="en-US" sz="1200" b="0" i="0" u="none" strike="noStrike" kern="1200" baseline="0" dirty="0" smtClean="0">
                <a:solidFill>
                  <a:schemeClr val="tx1"/>
                </a:solidFill>
                <a:latin typeface="+mn-lt"/>
                <a:ea typeface="+mn-ea"/>
                <a:cs typeface="+mn-cs"/>
                <a:sym typeface="Wingdings" pitchFamily="2" charset="2"/>
              </a:rPr>
              <a:t> and its relation to the verb? I infer from your use of “satellite” that you consider it a particle, as the directional particles (=satellites) in English “jump down/up/forward/…”). Is that correct? In that case, you are entirely right. For some reason I had assumed that </a:t>
            </a:r>
            <a:r>
              <a:rPr lang="en-US" sz="1200" b="0" i="1" u="none" strike="noStrike" kern="1200" baseline="0" dirty="0" err="1" smtClean="0">
                <a:solidFill>
                  <a:schemeClr val="tx1"/>
                </a:solidFill>
                <a:latin typeface="+mn-lt"/>
                <a:ea typeface="+mn-ea"/>
                <a:cs typeface="+mn-cs"/>
                <a:sym typeface="Wingdings" pitchFamily="2" charset="2"/>
              </a:rPr>
              <a:t>lai</a:t>
            </a:r>
            <a:r>
              <a:rPr lang="en-US" sz="1200" b="0" i="0" u="none" strike="noStrike" kern="1200" baseline="0" dirty="0" smtClean="0">
                <a:solidFill>
                  <a:schemeClr val="tx1"/>
                </a:solidFill>
                <a:latin typeface="+mn-lt"/>
                <a:ea typeface="+mn-ea"/>
                <a:cs typeface="+mn-cs"/>
                <a:sym typeface="Wingdings" pitchFamily="2" charset="2"/>
              </a:rPr>
              <a:t> can be used independently, i.e. as the main verb of a clause by itself (how do you say “He came with me” in Chinese?). If it can, then the present case might also be seen as a series of verbs (perhaps a serial verb construction?); English “He came out of the car, jumping” would then be a close equivalent, but not idiomatic – and the reason I gave for that is precisely that English is not a verb-framed, but a satellite-framed language, in </a:t>
            </a:r>
            <a:r>
              <a:rPr lang="en-US" sz="1200" b="0" i="0" u="none" strike="noStrike" kern="1200" baseline="0" dirty="0" err="1" smtClean="0">
                <a:solidFill>
                  <a:schemeClr val="tx1"/>
                </a:solidFill>
                <a:latin typeface="+mn-lt"/>
                <a:ea typeface="+mn-ea"/>
                <a:cs typeface="+mn-cs"/>
                <a:sym typeface="Wingdings" pitchFamily="2" charset="2"/>
              </a:rPr>
              <a:t>Talmy’s</a:t>
            </a:r>
            <a:r>
              <a:rPr lang="en-US" sz="1200" b="0" i="0" u="none" strike="noStrike" kern="1200" baseline="0" dirty="0" smtClean="0">
                <a:solidFill>
                  <a:schemeClr val="tx1"/>
                </a:solidFill>
                <a:latin typeface="+mn-lt"/>
                <a:ea typeface="+mn-ea"/>
                <a:cs typeface="+mn-cs"/>
                <a:sym typeface="Wingdings" pitchFamily="2" charset="2"/>
              </a:rPr>
              <a:t> terminology.</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Louis: I think there’s something interesting behind the comments from both of you on this issue. For our case of deictic construction (let me just loosely call it a construction for our uncertainty), English incorporates it into the verb, and Chinese can use it either as a main verb that HAS TO STAND ALONE (</a:t>
            </a:r>
            <a:r>
              <a:rPr lang="en-US" sz="1200" b="0" i="1" u="none" strike="noStrike" kern="1200" baseline="0" dirty="0" err="1" smtClean="0">
                <a:solidFill>
                  <a:schemeClr val="tx1"/>
                </a:solidFill>
                <a:latin typeface="+mn-lt"/>
                <a:ea typeface="+mn-ea"/>
                <a:cs typeface="+mn-cs"/>
                <a:sym typeface="Wingdings" pitchFamily="2" charset="2"/>
              </a:rPr>
              <a:t>lai</a:t>
            </a:r>
            <a:r>
              <a:rPr lang="en-US" sz="1200" b="0" i="0" u="none" strike="noStrike" kern="1200" baseline="0" dirty="0" smtClean="0">
                <a:solidFill>
                  <a:schemeClr val="tx1"/>
                </a:solidFill>
                <a:latin typeface="+mn-lt"/>
                <a:ea typeface="+mn-ea"/>
                <a:cs typeface="+mn-cs"/>
                <a:sym typeface="Wingdings" pitchFamily="2" charset="2"/>
              </a:rPr>
              <a:t> and </a:t>
            </a:r>
            <a:r>
              <a:rPr lang="en-US" sz="1200" b="0" i="1" u="none" strike="noStrike" kern="1200" baseline="0" dirty="0" err="1" smtClean="0">
                <a:solidFill>
                  <a:schemeClr val="tx1"/>
                </a:solidFill>
                <a:latin typeface="+mn-lt"/>
                <a:ea typeface="+mn-ea"/>
                <a:cs typeface="+mn-cs"/>
                <a:sym typeface="Wingdings" pitchFamily="2" charset="2"/>
              </a:rPr>
              <a:t>qu</a:t>
            </a:r>
            <a:r>
              <a:rPr lang="en-US" sz="1200" b="0" i="0" u="none" strike="noStrike" kern="1200" baseline="0" dirty="0" smtClean="0">
                <a:solidFill>
                  <a:schemeClr val="tx1"/>
                </a:solidFill>
                <a:latin typeface="+mn-lt"/>
                <a:ea typeface="+mn-ea"/>
                <a:cs typeface="+mn-cs"/>
                <a:sym typeface="Wingdings" pitchFamily="2" charset="2"/>
              </a:rPr>
              <a:t> cannot be followed by a directional particle, in contrast to other motion verbs), or as a </a:t>
            </a:r>
            <a:r>
              <a:rPr lang="en-US" sz="1200" b="0" i="0" u="none" strike="noStrike" kern="1200" baseline="0" dirty="0" err="1" smtClean="0">
                <a:solidFill>
                  <a:schemeClr val="tx1"/>
                </a:solidFill>
                <a:latin typeface="+mn-lt"/>
                <a:ea typeface="+mn-ea"/>
                <a:cs typeface="+mn-cs"/>
                <a:sym typeface="Wingdings" pitchFamily="2" charset="2"/>
              </a:rPr>
              <a:t>resultative</a:t>
            </a:r>
            <a:r>
              <a:rPr lang="en-US" sz="1200" b="0" i="0" u="none" strike="noStrike" kern="1200" baseline="0" dirty="0" smtClean="0">
                <a:solidFill>
                  <a:schemeClr val="tx1"/>
                </a:solidFill>
                <a:latin typeface="+mn-lt"/>
                <a:ea typeface="+mn-ea"/>
                <a:cs typeface="+mn-cs"/>
                <a:sym typeface="Wingdings" pitchFamily="2" charset="2"/>
              </a:rPr>
              <a:t> suffix. And I think before we comfortably accept </a:t>
            </a:r>
            <a:r>
              <a:rPr lang="en-US" sz="1200" b="0" i="0" u="none" strike="noStrike" kern="1200" baseline="0" dirty="0" err="1" smtClean="0">
                <a:solidFill>
                  <a:schemeClr val="tx1"/>
                </a:solidFill>
                <a:latin typeface="+mn-lt"/>
                <a:ea typeface="+mn-ea"/>
                <a:cs typeface="+mn-cs"/>
                <a:sym typeface="Wingdings" pitchFamily="2" charset="2"/>
              </a:rPr>
              <a:t>Talmy’s</a:t>
            </a:r>
            <a:r>
              <a:rPr lang="en-US" sz="1200" b="0" i="0" u="none" strike="noStrike" kern="1200" baseline="0" dirty="0" smtClean="0">
                <a:solidFill>
                  <a:schemeClr val="tx1"/>
                </a:solidFill>
                <a:latin typeface="+mn-lt"/>
                <a:ea typeface="+mn-ea"/>
                <a:cs typeface="+mn-cs"/>
                <a:sym typeface="Wingdings" pitchFamily="2" charset="2"/>
              </a:rPr>
              <a:t> typology, we should figure out: Should the deictic center/</a:t>
            </a:r>
            <a:r>
              <a:rPr lang="en-US" sz="1200" b="0" i="0" u="none" strike="noStrike" kern="1200" baseline="0" dirty="0" err="1" smtClean="0">
                <a:solidFill>
                  <a:schemeClr val="tx1"/>
                </a:solidFill>
                <a:latin typeface="+mn-lt"/>
                <a:ea typeface="+mn-ea"/>
                <a:cs typeface="+mn-cs"/>
                <a:sym typeface="Wingdings" pitchFamily="2" charset="2"/>
              </a:rPr>
              <a:t>PoV</a:t>
            </a:r>
            <a:r>
              <a:rPr lang="en-US" sz="1200" b="0" i="0" u="none" strike="noStrike" kern="1200" baseline="0" dirty="0" smtClean="0">
                <a:solidFill>
                  <a:schemeClr val="tx1"/>
                </a:solidFill>
                <a:latin typeface="+mn-lt"/>
                <a:ea typeface="+mn-ea"/>
                <a:cs typeface="+mn-cs"/>
                <a:sym typeface="Wingdings" pitchFamily="2" charset="2"/>
              </a:rPr>
              <a:t> be considered a MANNER of motion? Or a part of the PATH of motion (either as source or goal)?</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I totally agree that this is something extremely interesting to do, and we may have exciting things to say about the typology. But I kind of doubt whether this could fit into the current presentation. Perhaps a discussion of deictic verbs and verb-/satellite-framed </a:t>
            </a:r>
            <a:r>
              <a:rPr lang="en-US" sz="1200" b="0" i="0" u="none" strike="noStrike" kern="1200" baseline="0" dirty="0" err="1" smtClean="0">
                <a:solidFill>
                  <a:schemeClr val="tx1"/>
                </a:solidFill>
                <a:latin typeface="+mn-lt"/>
                <a:ea typeface="+mn-ea"/>
                <a:cs typeface="+mn-cs"/>
                <a:sym typeface="Wingdings" pitchFamily="2" charset="2"/>
              </a:rPr>
              <a:t>lgs</a:t>
            </a:r>
            <a:r>
              <a:rPr lang="en-US" sz="1200" b="0" i="0" u="none" strike="noStrike" kern="1200" baseline="0" dirty="0" smtClean="0">
                <a:solidFill>
                  <a:schemeClr val="tx1"/>
                </a:solidFill>
                <a:latin typeface="+mn-lt"/>
                <a:ea typeface="+mn-ea"/>
                <a:cs typeface="+mn-cs"/>
                <a:sym typeface="Wingdings" pitchFamily="2" charset="2"/>
              </a:rPr>
              <a:t> can be the basis of our next </a:t>
            </a:r>
            <a:r>
              <a:rPr lang="en-US" sz="1200" b="0" i="0" u="none" strike="noStrike" kern="1200" baseline="0" dirty="0" err="1" smtClean="0">
                <a:solidFill>
                  <a:schemeClr val="tx1"/>
                </a:solidFill>
                <a:latin typeface="+mn-lt"/>
                <a:ea typeface="+mn-ea"/>
                <a:cs typeface="+mn-cs"/>
                <a:sym typeface="Wingdings" pitchFamily="2" charset="2"/>
              </a:rPr>
              <a:t>conf</a:t>
            </a:r>
            <a:r>
              <a:rPr lang="en-US" sz="1200" b="0" i="0" u="none" strike="noStrike" kern="1200" baseline="0" dirty="0" smtClean="0">
                <a:solidFill>
                  <a:schemeClr val="tx1"/>
                </a:solidFill>
                <a:latin typeface="+mn-lt"/>
                <a:ea typeface="+mn-ea"/>
                <a:cs typeface="+mn-cs"/>
                <a:sym typeface="Wingdings" pitchFamily="2" charset="2"/>
              </a:rPr>
              <a:t> abstract?</a:t>
            </a:r>
          </a:p>
          <a:p>
            <a:endParaRPr lang="en-US" sz="1200" b="0" i="0" u="none" strike="noStrike" kern="1200" baseline="0" dirty="0" smtClean="0">
              <a:solidFill>
                <a:schemeClr val="tx1"/>
              </a:solidFill>
              <a:latin typeface="+mn-lt"/>
              <a:ea typeface="+mn-ea"/>
              <a:cs typeface="+mn-cs"/>
              <a:sym typeface="Wingdings" pitchFamily="2" charset="2"/>
            </a:endParaRPr>
          </a:p>
          <a:p>
            <a:r>
              <a:rPr lang="en-US" sz="1200" b="0" i="0" u="none" strike="noStrike" kern="1200" baseline="0" dirty="0" smtClean="0">
                <a:solidFill>
                  <a:schemeClr val="tx1"/>
                </a:solidFill>
                <a:latin typeface="+mn-lt"/>
                <a:ea typeface="+mn-ea"/>
                <a:cs typeface="+mn-cs"/>
                <a:sym typeface="Wingdings" pitchFamily="2" charset="2"/>
              </a:rPr>
              <a:t>Let me know what you think.</a:t>
            </a:r>
          </a:p>
        </p:txBody>
      </p:sp>
      <p:sp>
        <p:nvSpPr>
          <p:cNvPr id="4" name="Tijdelijke aanduiding voor dianummer 3"/>
          <p:cNvSpPr>
            <a:spLocks noGrp="1"/>
          </p:cNvSpPr>
          <p:nvPr>
            <p:ph type="sldNum" sz="quarter" idx="10"/>
          </p:nvPr>
        </p:nvSpPr>
        <p:spPr/>
        <p:txBody>
          <a:bodyPr/>
          <a:lstStyle/>
          <a:p>
            <a:fld id="{D8645817-3774-4EC1-AA78-A497B944D944}" type="slidenum">
              <a:rPr lang="nl-NL" smtClean="0"/>
              <a:t>16</a:t>
            </a:fld>
            <a:endParaRPr lang="nl-NL"/>
          </a:p>
        </p:txBody>
      </p:sp>
    </p:spTree>
    <p:extLst>
      <p:ext uri="{BB962C8B-B14F-4D97-AF65-F5344CB8AC3E}">
        <p14:creationId xmlns:p14="http://schemas.microsoft.com/office/powerpoint/2010/main" val="17751195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NEW SLIDE!</a:t>
            </a:r>
          </a:p>
          <a:p>
            <a:r>
              <a:rPr lang="en-US" dirty="0" smtClean="0"/>
              <a:t>Comment </a:t>
            </a:r>
            <a:r>
              <a:rPr lang="en-US" dirty="0" err="1" smtClean="0"/>
              <a:t>Arie</a:t>
            </a:r>
            <a:r>
              <a:rPr lang="en-US" dirty="0" smtClean="0"/>
              <a:t>: Aha! I did not know,</a:t>
            </a:r>
            <a:r>
              <a:rPr lang="en-US" baseline="0" dirty="0" smtClean="0"/>
              <a:t> of course, that the clause following the jumping-sentence was like this. This does indeed make the English sentence at this position all the more interesting! In a sense, it shows the </a:t>
            </a:r>
            <a:r>
              <a:rPr lang="en-US" b="1" baseline="0" dirty="0" smtClean="0"/>
              <a:t>skill</a:t>
            </a:r>
            <a:r>
              <a:rPr lang="en-US" b="0" baseline="0" dirty="0" smtClean="0"/>
              <a:t> of the translator: He cannot mark viewpoint with the deictic element, the conventions of English grammar being what they are, but he finds another way, natural in English, which does give the reader of the English text a clue about the viewpoint, viz. the verb </a:t>
            </a:r>
            <a:r>
              <a:rPr lang="en-US" b="0" i="1" baseline="0" dirty="0" smtClean="0"/>
              <a:t>feel</a:t>
            </a:r>
            <a:r>
              <a:rPr lang="en-US" b="0" i="0" baseline="0" dirty="0" smtClean="0"/>
              <a:t> (with a non-finite complement). But there is still a difference, as you mention in the next slide. See also my comments there.</a:t>
            </a:r>
            <a:endParaRPr lang="en-US" dirty="0"/>
          </a:p>
        </p:txBody>
      </p:sp>
      <p:sp>
        <p:nvSpPr>
          <p:cNvPr id="4" name="Slide Number Placeholder 3"/>
          <p:cNvSpPr>
            <a:spLocks noGrp="1"/>
          </p:cNvSpPr>
          <p:nvPr>
            <p:ph type="sldNum" sz="quarter" idx="10"/>
          </p:nvPr>
        </p:nvSpPr>
        <p:spPr/>
        <p:txBody>
          <a:bodyPr/>
          <a:lstStyle/>
          <a:p>
            <a:fld id="{D8645817-3774-4EC1-AA78-A497B944D944}" type="slidenum">
              <a:rPr lang="nl-NL" smtClean="0"/>
              <a:t>18</a:t>
            </a:fld>
            <a:endParaRPr lang="nl-NL"/>
          </a:p>
        </p:txBody>
      </p:sp>
    </p:spTree>
    <p:extLst>
      <p:ext uri="{BB962C8B-B14F-4D97-AF65-F5344CB8AC3E}">
        <p14:creationId xmlns:p14="http://schemas.microsoft.com/office/powerpoint/2010/main" val="284781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660B298-8D47-443D-82A4-F5DDA754B4E4}" type="datetime1">
              <a:rPr lang="en-US" smtClean="0"/>
              <a:t>1/8/2018</a:t>
            </a:fld>
            <a:endParaRPr lang="en-US"/>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2529306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C89022-C014-43DA-8DCA-35DD864B2A0C}" type="datetime1">
              <a:rPr lang="en-US" smtClean="0"/>
              <a:t>1/8/2018</a:t>
            </a:fld>
            <a:endParaRPr lang="en-US"/>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362905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AA6473-D9BA-46D4-94FC-02980DE053BE}" type="datetime1">
              <a:rPr lang="en-US" smtClean="0"/>
              <a:t>1/8/2018</a:t>
            </a:fld>
            <a:endParaRPr lang="en-US"/>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4284955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0B5A3-636D-46AE-B18F-3148EBFC4F25}" type="datetime1">
              <a:rPr lang="en-US" smtClean="0"/>
              <a:t>1/8/2018</a:t>
            </a:fld>
            <a:endParaRPr lang="en-US"/>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507893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5003DC-4750-4EB6-8213-98FD4CE1D5C1}" type="datetime1">
              <a:rPr lang="en-US" smtClean="0"/>
              <a:t>1/8/2018</a:t>
            </a:fld>
            <a:endParaRPr lang="en-US"/>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2007701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69C6947-3D84-4530-B712-461B90A755C2}" type="datetime1">
              <a:rPr lang="en-US" smtClean="0"/>
              <a:t>1/8/2018</a:t>
            </a:fld>
            <a:endParaRPr lang="en-US"/>
          </a:p>
        </p:txBody>
      </p:sp>
      <p:sp>
        <p:nvSpPr>
          <p:cNvPr id="6" name="Footer Placeholder 5"/>
          <p:cNvSpPr>
            <a:spLocks noGrp="1"/>
          </p:cNvSpPr>
          <p:nvPr>
            <p:ph type="ftr" sz="quarter" idx="11"/>
          </p:nvPr>
        </p:nvSpPr>
        <p:spPr/>
        <p:txBody>
          <a:bodyPr/>
          <a:lstStyle/>
          <a:p>
            <a:r>
              <a:rPr lang="en-US" smtClean="0"/>
              <a:t>CaL_Brno_Nov_2017</a:t>
            </a:r>
            <a:endParaRPr lang="en-US"/>
          </a:p>
        </p:txBody>
      </p:sp>
      <p:sp>
        <p:nvSpPr>
          <p:cNvPr id="7" name="Slide Number Placeholder 6"/>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4074793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F1029F-1D3C-4A8E-B45E-39DD5609F35A}" type="datetime1">
              <a:rPr lang="en-US" smtClean="0"/>
              <a:t>1/8/2018</a:t>
            </a:fld>
            <a:endParaRPr lang="en-US"/>
          </a:p>
        </p:txBody>
      </p:sp>
      <p:sp>
        <p:nvSpPr>
          <p:cNvPr id="8" name="Footer Placeholder 7"/>
          <p:cNvSpPr>
            <a:spLocks noGrp="1"/>
          </p:cNvSpPr>
          <p:nvPr>
            <p:ph type="ftr" sz="quarter" idx="11"/>
          </p:nvPr>
        </p:nvSpPr>
        <p:spPr/>
        <p:txBody>
          <a:bodyPr/>
          <a:lstStyle/>
          <a:p>
            <a:r>
              <a:rPr lang="en-US" smtClean="0"/>
              <a:t>CaL_Brno_Nov_2017</a:t>
            </a:r>
            <a:endParaRPr lang="en-US"/>
          </a:p>
        </p:txBody>
      </p:sp>
      <p:sp>
        <p:nvSpPr>
          <p:cNvPr id="9" name="Slide Number Placeholder 8"/>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19683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53B227-2FED-4B1C-9EE8-C72FCC667C50}" type="datetime1">
              <a:rPr lang="en-US" smtClean="0"/>
              <a:t>1/8/2018</a:t>
            </a:fld>
            <a:endParaRPr lang="en-US"/>
          </a:p>
        </p:txBody>
      </p:sp>
      <p:sp>
        <p:nvSpPr>
          <p:cNvPr id="4" name="Footer Placeholder 3"/>
          <p:cNvSpPr>
            <a:spLocks noGrp="1"/>
          </p:cNvSpPr>
          <p:nvPr>
            <p:ph type="ftr" sz="quarter" idx="11"/>
          </p:nvPr>
        </p:nvSpPr>
        <p:spPr/>
        <p:txBody>
          <a:bodyPr/>
          <a:lstStyle/>
          <a:p>
            <a:r>
              <a:rPr lang="en-US" smtClean="0"/>
              <a:t>CaL_Brno_Nov_2017</a:t>
            </a: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4109265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6B331-FC30-4E04-AC06-55940CD6D344}" type="datetime1">
              <a:rPr lang="en-US" smtClean="0"/>
              <a:t>1/8/2018</a:t>
            </a:fld>
            <a:endParaRPr lang="en-US"/>
          </a:p>
        </p:txBody>
      </p:sp>
      <p:sp>
        <p:nvSpPr>
          <p:cNvPr id="3" name="Footer Placeholder 2"/>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3477483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2FCB8-6781-4812-9828-E54F60AD34CE}" type="datetime1">
              <a:rPr lang="en-US" smtClean="0"/>
              <a:t>1/8/2018</a:t>
            </a:fld>
            <a:endParaRPr lang="en-US"/>
          </a:p>
        </p:txBody>
      </p:sp>
      <p:sp>
        <p:nvSpPr>
          <p:cNvPr id="6" name="Footer Placeholder 5"/>
          <p:cNvSpPr>
            <a:spLocks noGrp="1"/>
          </p:cNvSpPr>
          <p:nvPr>
            <p:ph type="ftr" sz="quarter" idx="11"/>
          </p:nvPr>
        </p:nvSpPr>
        <p:spPr/>
        <p:txBody>
          <a:bodyPr/>
          <a:lstStyle/>
          <a:p>
            <a:r>
              <a:rPr lang="en-US" smtClean="0"/>
              <a:t>CaL_Brno_Nov_2017</a:t>
            </a:r>
            <a:endParaRPr lang="en-US"/>
          </a:p>
        </p:txBody>
      </p:sp>
      <p:sp>
        <p:nvSpPr>
          <p:cNvPr id="7" name="Slide Number Placeholder 6"/>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570498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6A37B1-3F9E-41F0-A7AB-4F9AEB4A8D56}" type="datetime1">
              <a:rPr lang="en-US" smtClean="0"/>
              <a:t>1/8/2018</a:t>
            </a:fld>
            <a:endParaRPr lang="en-US"/>
          </a:p>
        </p:txBody>
      </p:sp>
      <p:sp>
        <p:nvSpPr>
          <p:cNvPr id="6" name="Footer Placeholder 5"/>
          <p:cNvSpPr>
            <a:spLocks noGrp="1"/>
          </p:cNvSpPr>
          <p:nvPr>
            <p:ph type="ftr" sz="quarter" idx="11"/>
          </p:nvPr>
        </p:nvSpPr>
        <p:spPr/>
        <p:txBody>
          <a:bodyPr/>
          <a:lstStyle/>
          <a:p>
            <a:r>
              <a:rPr lang="en-US" smtClean="0"/>
              <a:t>CaL_Brno_Nov_2017</a:t>
            </a:r>
            <a:endParaRPr lang="en-US"/>
          </a:p>
        </p:txBody>
      </p:sp>
      <p:sp>
        <p:nvSpPr>
          <p:cNvPr id="7" name="Slide Number Placeholder 6"/>
          <p:cNvSpPr>
            <a:spLocks noGrp="1"/>
          </p:cNvSpPr>
          <p:nvPr>
            <p:ph type="sldNum" sz="quarter" idx="12"/>
          </p:nvPr>
        </p:nvSpPr>
        <p:spPr/>
        <p:txBody>
          <a:bodyPr/>
          <a:lstStyle/>
          <a:p>
            <a:fld id="{67840197-9C17-473D-BAC2-C5A157CC8037}" type="slidenum">
              <a:rPr lang="en-US" smtClean="0"/>
              <a:t>‹#›</a:t>
            </a:fld>
            <a:endParaRPr lang="en-US"/>
          </a:p>
        </p:txBody>
      </p:sp>
    </p:spTree>
    <p:extLst>
      <p:ext uri="{BB962C8B-B14F-4D97-AF65-F5344CB8AC3E}">
        <p14:creationId xmlns:p14="http://schemas.microsoft.com/office/powerpoint/2010/main" val="687655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8F727-ACEF-457E-8944-F5339DE3F849}" type="datetime1">
              <a:rPr lang="en-US" smtClean="0"/>
              <a:t>1/8/2018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CaL_Brno_Nov_2017</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40197-9C17-473D-BAC2-C5A157CC8037}" type="slidenum">
              <a:rPr lang="en-US" smtClean="0"/>
              <a:t>‹#›</a:t>
            </a:fld>
            <a:endParaRPr lang="en-US"/>
          </a:p>
        </p:txBody>
      </p:sp>
    </p:spTree>
    <p:extLst>
      <p:ext uri="{BB962C8B-B14F-4D97-AF65-F5344CB8AC3E}">
        <p14:creationId xmlns:p14="http://schemas.microsoft.com/office/powerpoint/2010/main" val="333777868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8.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mailto:weilunlu@phil.muni.cz"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1728098"/>
            <a:ext cx="9144000" cy="1470025"/>
          </a:xfrm>
        </p:spPr>
        <p:txBody>
          <a:bodyPr>
            <a:normAutofit fontScale="90000"/>
          </a:bodyPr>
          <a:lstStyle/>
          <a:p>
            <a:r>
              <a:rPr lang="en-US" sz="4000" dirty="0"/>
              <a:t>Use of Parallel Texts </a:t>
            </a:r>
            <a:r>
              <a:rPr lang="en-US" sz="4000" dirty="0" smtClean="0"/>
              <a:t>in </a:t>
            </a:r>
            <a:r>
              <a:rPr lang="en-US" sz="4000" dirty="0" smtClean="0"/>
              <a:t>Cultural-Cognitive </a:t>
            </a:r>
            <a:r>
              <a:rPr lang="en-US" sz="4000" dirty="0"/>
              <a:t>Linguistic </a:t>
            </a:r>
            <a:r>
              <a:rPr lang="en-US" sz="4000" dirty="0" smtClean="0"/>
              <a:t>Research: Viewpoint in Translation</a:t>
            </a:r>
            <a:endParaRPr lang="en-US" sz="4000" dirty="0"/>
          </a:p>
        </p:txBody>
      </p:sp>
      <p:sp>
        <p:nvSpPr>
          <p:cNvPr id="2" name="Subtitle 1"/>
          <p:cNvSpPr>
            <a:spLocks noGrp="1"/>
          </p:cNvSpPr>
          <p:nvPr>
            <p:ph type="subTitle" idx="1"/>
          </p:nvPr>
        </p:nvSpPr>
        <p:spPr>
          <a:xfrm>
            <a:off x="1371600" y="4114800"/>
            <a:ext cx="6400800" cy="1752600"/>
          </a:xfrm>
        </p:spPr>
        <p:txBody>
          <a:bodyPr/>
          <a:lstStyle/>
          <a:p>
            <a:r>
              <a:rPr lang="en-US" dirty="0" smtClean="0"/>
              <a:t>Wei-</a:t>
            </a:r>
            <a:r>
              <a:rPr lang="en-US" dirty="0" err="1" smtClean="0"/>
              <a:t>lun</a:t>
            </a:r>
            <a:r>
              <a:rPr lang="en-US" dirty="0" smtClean="0"/>
              <a:t> Lu (</a:t>
            </a:r>
            <a:r>
              <a:rPr lang="zh-TW" altLang="en-US" dirty="0" smtClean="0"/>
              <a:t>呂維倫</a:t>
            </a:r>
            <a:r>
              <a:rPr lang="en-US" altLang="zh-TW" dirty="0" smtClean="0"/>
              <a:t>)</a:t>
            </a:r>
            <a:endParaRPr lang="en-US" sz="2800" dirty="0" smtClean="0"/>
          </a:p>
          <a:p>
            <a:r>
              <a:rPr lang="en-US" dirty="0" smtClean="0"/>
              <a:t>Center for Chinese Studies</a:t>
            </a:r>
          </a:p>
          <a:p>
            <a:r>
              <a:rPr lang="en-US" dirty="0" smtClean="0"/>
              <a:t>Masaryk University</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304800"/>
            <a:ext cx="1155700" cy="11600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Footer Placeholder 6"/>
          <p:cNvSpPr>
            <a:spLocks noGrp="1"/>
          </p:cNvSpPr>
          <p:nvPr>
            <p:ph type="ftr" sz="quarter" idx="11"/>
          </p:nvPr>
        </p:nvSpPr>
        <p:spPr/>
        <p:txBody>
          <a:bodyPr/>
          <a:lstStyle/>
          <a:p>
            <a:r>
              <a:rPr lang="en-US" smtClean="0"/>
              <a:t>CaL_Brno_Nov_2017</a:t>
            </a: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1</a:t>
            </a:fld>
            <a:endParaRPr lang="en-US"/>
          </a:p>
        </p:txBody>
      </p:sp>
    </p:spTree>
    <p:extLst>
      <p:ext uri="{BB962C8B-B14F-4D97-AF65-F5344CB8AC3E}">
        <p14:creationId xmlns:p14="http://schemas.microsoft.com/office/powerpoint/2010/main" val="3690553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Lai</a:t>
            </a:r>
            <a:r>
              <a:rPr lang="en-US" dirty="0" smtClean="0"/>
              <a:t> ‘Come’ vs. </a:t>
            </a:r>
            <a:r>
              <a:rPr lang="en-US" i="1" dirty="0" err="1"/>
              <a:t>Q</a:t>
            </a:r>
            <a:r>
              <a:rPr lang="en-US" i="1" dirty="0" err="1" smtClean="0"/>
              <a:t>u</a:t>
            </a:r>
            <a:r>
              <a:rPr lang="en-US" dirty="0" smtClean="0"/>
              <a:t> ‘Go’</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480145613"/>
              </p:ext>
            </p:extLst>
          </p:nvPr>
        </p:nvGraphicFramePr>
        <p:xfrm>
          <a:off x="228600" y="1981200"/>
          <a:ext cx="8762996" cy="4682470"/>
        </p:xfrm>
        <a:graphic>
          <a:graphicData uri="http://schemas.openxmlformats.org/drawingml/2006/table">
            <a:tbl>
              <a:tblPr firstRow="1" firstCol="1" bandRow="1"/>
              <a:tblGrid>
                <a:gridCol w="1095374"/>
                <a:gridCol w="1343024"/>
                <a:gridCol w="1066800"/>
                <a:gridCol w="876302"/>
                <a:gridCol w="1095374"/>
                <a:gridCol w="954684"/>
                <a:gridCol w="1236064"/>
                <a:gridCol w="1095374"/>
              </a:tblGrid>
              <a:tr h="381002">
                <a:tc>
                  <a:txBody>
                    <a:bodyPr/>
                    <a:lstStyle/>
                    <a:p>
                      <a:pPr marL="0" marR="0">
                        <a:lnSpc>
                          <a:spcPct val="115000"/>
                        </a:lnSpc>
                        <a:spcBef>
                          <a:spcPts val="0"/>
                        </a:spcBef>
                        <a:spcAft>
                          <a:spcPts val="0"/>
                        </a:spcAft>
                      </a:pPr>
                      <a:r>
                        <a:rPr lang="en-US" sz="1800" i="1" dirty="0" err="1">
                          <a:effectLst/>
                          <a:latin typeface="Calibri"/>
                          <a:ea typeface="SimSun"/>
                          <a:cs typeface="Times New Roman"/>
                        </a:rPr>
                        <a:t>qian-bian</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huang</a:t>
                      </a:r>
                      <a:r>
                        <a:rPr lang="en-US" sz="1800" i="1" dirty="0">
                          <a:effectLst/>
                          <a:latin typeface="Calibri"/>
                          <a:ea typeface="SimSun"/>
                          <a:cs typeface="Times New Roman"/>
                        </a:rPr>
                        <a:t>-he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pai</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i="1" dirty="0" err="1">
                          <a:effectLst/>
                          <a:latin typeface="Calibri"/>
                          <a:ea typeface="SimSun"/>
                          <a:cs typeface="Times New Roman"/>
                        </a:rPr>
                        <a:t>zaizhong-kache</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i="1"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a:effectLst/>
                          <a:latin typeface="Calibri"/>
                          <a:ea typeface="SimSun"/>
                          <a:cs typeface="Times New Roman"/>
                        </a:rPr>
                        <a:t>jiashi-yuan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cong</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12">
                <a:tc>
                  <a:txBody>
                    <a:bodyPr/>
                    <a:lstStyle/>
                    <a:p>
                      <a:pPr marL="0" marR="0">
                        <a:lnSpc>
                          <a:spcPct val="115000"/>
                        </a:lnSpc>
                        <a:spcBef>
                          <a:spcPts val="0"/>
                        </a:spcBef>
                        <a:spcAft>
                          <a:spcPts val="0"/>
                        </a:spcAft>
                      </a:pPr>
                      <a:r>
                        <a:rPr lang="en-US" sz="1800" dirty="0">
                          <a:effectLst/>
                          <a:latin typeface="Calibri"/>
                          <a:ea typeface="SimSun"/>
                          <a:cs typeface="Times New Roman"/>
                        </a:rPr>
                        <a:t>front-side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yellow-river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brand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big-rig-truck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drive-man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from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gridSpan="2">
                  <a:txBody>
                    <a:bodyPr/>
                    <a:lstStyle/>
                    <a:p>
                      <a:pPr marL="0" marR="0">
                        <a:lnSpc>
                          <a:spcPct val="115000"/>
                        </a:lnSpc>
                        <a:spcBef>
                          <a:spcPts val="0"/>
                        </a:spcBef>
                        <a:spcAft>
                          <a:spcPts val="0"/>
                        </a:spcAft>
                      </a:pPr>
                      <a:r>
                        <a:rPr lang="en-US" sz="1800" i="1" dirty="0" err="1">
                          <a:effectLst/>
                          <a:latin typeface="Calibri"/>
                          <a:ea typeface="SimSun"/>
                          <a:cs typeface="Times New Roman"/>
                        </a:rPr>
                        <a:t>jiashi-shi</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i="1" dirty="0">
                          <a:effectLst/>
                          <a:latin typeface="Calibri"/>
                          <a:ea typeface="SimSun"/>
                          <a:cs typeface="Times New Roman"/>
                        </a:rPr>
                        <a:t>li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i="1" dirty="0" err="1" smtClean="0">
                          <a:effectLst/>
                          <a:latin typeface="Calibri"/>
                          <a:ea typeface="SimSun"/>
                          <a:cs typeface="Times New Roman"/>
                        </a:rPr>
                        <a:t>tiao-xia-qu</a:t>
                      </a:r>
                      <a:r>
                        <a:rPr lang="en-US" sz="1800" i="1" dirty="0" smtClean="0">
                          <a:effectLst/>
                          <a:latin typeface="Calibri"/>
                          <a:ea typeface="SimSun"/>
                          <a:cs typeface="Times New Roman"/>
                        </a:rPr>
                        <a:t>,</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zhan</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zai</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lu-bian</a:t>
                      </a:r>
                      <a:r>
                        <a:rPr lang="en-US" sz="1800" i="1" dirty="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80">
                <a:tc gridSpan="2">
                  <a:txBody>
                    <a:bodyPr/>
                    <a:lstStyle/>
                    <a:p>
                      <a:pPr marL="0" marR="0">
                        <a:lnSpc>
                          <a:spcPct val="115000"/>
                        </a:lnSpc>
                        <a:spcBef>
                          <a:spcPts val="0"/>
                        </a:spcBef>
                        <a:spcAft>
                          <a:spcPts val="0"/>
                        </a:spcAft>
                      </a:pPr>
                      <a:r>
                        <a:rPr lang="en-US" sz="1800">
                          <a:effectLst/>
                          <a:latin typeface="Calibri"/>
                          <a:ea typeface="SimSun"/>
                          <a:cs typeface="Times New Roman"/>
                        </a:rPr>
                        <a:t>drive-room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smtClean="0">
                          <a:effectLst/>
                          <a:latin typeface="Calibri"/>
                          <a:ea typeface="SimSun"/>
                          <a:cs typeface="Times New Roman"/>
                        </a:rPr>
                        <a:t>jump-down-go</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stand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LOC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road-side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596">
                <a:tc>
                  <a:txBody>
                    <a:bodyPr/>
                    <a:lstStyle/>
                    <a:p>
                      <a:pPr marL="0" marR="0">
                        <a:lnSpc>
                          <a:spcPct val="115000"/>
                        </a:lnSpc>
                        <a:spcBef>
                          <a:spcPts val="0"/>
                        </a:spcBef>
                        <a:spcAft>
                          <a:spcPts val="0"/>
                        </a:spcAft>
                      </a:pPr>
                      <a:r>
                        <a:rPr lang="en-US" sz="1800" i="1" dirty="0" err="1">
                          <a:effectLst/>
                          <a:latin typeface="Calibri"/>
                          <a:ea typeface="SimSun"/>
                          <a:cs typeface="Times New Roman"/>
                        </a:rPr>
                        <a:t>naonu</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kan-zhe</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a:effectLst/>
                          <a:latin typeface="Calibri"/>
                          <a:ea typeface="SimSun"/>
                          <a:cs typeface="Times New Roman"/>
                        </a:rPr>
                        <a:t>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192">
                <a:tc>
                  <a:txBody>
                    <a:bodyPr/>
                    <a:lstStyle/>
                    <a:p>
                      <a:pPr marL="0" marR="0">
                        <a:lnSpc>
                          <a:spcPct val="115000"/>
                        </a:lnSpc>
                        <a:spcBef>
                          <a:spcPts val="0"/>
                        </a:spcBef>
                        <a:spcAft>
                          <a:spcPts val="0"/>
                        </a:spcAft>
                      </a:pPr>
                      <a:r>
                        <a:rPr lang="en-US" sz="1800">
                          <a:effectLst/>
                          <a:latin typeface="Calibri"/>
                          <a:ea typeface="SimSun"/>
                          <a:cs typeface="Times New Roman"/>
                        </a:rPr>
                        <a:t>angry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look-IMP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4204">
                <a:tc gridSpan="8">
                  <a:txBody>
                    <a:bodyPr/>
                    <a:lstStyle/>
                    <a:p>
                      <a:pPr marL="0" marR="0">
                        <a:lnSpc>
                          <a:spcPct val="115000"/>
                        </a:lnSpc>
                        <a:spcBef>
                          <a:spcPts val="0"/>
                        </a:spcBef>
                        <a:spcAft>
                          <a:spcPts val="0"/>
                        </a:spcAft>
                      </a:pPr>
                      <a:r>
                        <a:rPr lang="zh-TW" altLang="en-US" sz="1800" dirty="0" smtClean="0">
                          <a:effectLst/>
                          <a:latin typeface="+mn-lt"/>
                          <a:ea typeface="SimSun"/>
                          <a:cs typeface="Times New Roman"/>
                        </a:rPr>
                        <a:t>前边黄河牌载重卡车的驾驶员从驾驶室里跳下去，站在路边恼怒的看著她</a:t>
                      </a:r>
                      <a:r>
                        <a:rPr lang="en-US" altLang="zh-TW" sz="1800" dirty="0" smtClean="0">
                          <a:effectLst/>
                          <a:latin typeface="+mn-lt"/>
                          <a:ea typeface="SimSun"/>
                          <a:cs typeface="Times New Roman"/>
                        </a:rPr>
                        <a:t>…</a:t>
                      </a:r>
                      <a:endParaRPr lang="en-US" sz="1800" dirty="0" smtClean="0">
                        <a:effectLst/>
                        <a:latin typeface="+mn-lt"/>
                        <a:ea typeface="SimSun"/>
                        <a:cs typeface="Times New Roman"/>
                      </a:endParaRPr>
                    </a:p>
                    <a:p>
                      <a:pPr marL="0" marR="0">
                        <a:lnSpc>
                          <a:spcPct val="115000"/>
                        </a:lnSpc>
                        <a:spcBef>
                          <a:spcPts val="0"/>
                        </a:spcBef>
                        <a:spcAft>
                          <a:spcPts val="0"/>
                        </a:spcAft>
                      </a:pPr>
                      <a:endParaRPr lang="en-US" sz="1800" dirty="0" smtClean="0">
                        <a:effectLst/>
                        <a:latin typeface="Calibri"/>
                        <a:ea typeface="SimSun"/>
                        <a:cs typeface="Times New Roman"/>
                      </a:endParaRPr>
                    </a:p>
                    <a:p>
                      <a:pPr marL="0" marR="0">
                        <a:lnSpc>
                          <a:spcPct val="115000"/>
                        </a:lnSpc>
                        <a:spcBef>
                          <a:spcPts val="0"/>
                        </a:spcBef>
                        <a:spcAft>
                          <a:spcPts val="0"/>
                        </a:spcAft>
                      </a:pPr>
                      <a:r>
                        <a:rPr lang="en-US" sz="1800" dirty="0" smtClean="0">
                          <a:effectLst/>
                          <a:latin typeface="Calibri"/>
                          <a:ea typeface="SimSun"/>
                          <a:cs typeface="Times New Roman"/>
                        </a:rPr>
                        <a:t>(Lit.) “</a:t>
                      </a:r>
                      <a:r>
                        <a:rPr lang="en-US" sz="1800" dirty="0">
                          <a:effectLst/>
                          <a:latin typeface="Calibri"/>
                          <a:ea typeface="SimSun"/>
                          <a:cs typeface="Times New Roman"/>
                        </a:rPr>
                        <a:t>The driver of the Yellow River big-rig in front of them </a:t>
                      </a:r>
                      <a:r>
                        <a:rPr lang="en-US" sz="1800" dirty="0" smtClean="0">
                          <a:effectLst/>
                          <a:latin typeface="Calibri"/>
                          <a:ea typeface="SimSun"/>
                          <a:cs typeface="Times New Roman"/>
                        </a:rPr>
                        <a:t>went</a:t>
                      </a:r>
                      <a:r>
                        <a:rPr lang="en-US" sz="1800" baseline="0" dirty="0" smtClean="0">
                          <a:effectLst/>
                          <a:latin typeface="Calibri"/>
                          <a:ea typeface="SimSun"/>
                          <a:cs typeface="Times New Roman"/>
                        </a:rPr>
                        <a:t> down by means of jumping</a:t>
                      </a:r>
                      <a:r>
                        <a:rPr lang="en-US" sz="1800" dirty="0" smtClean="0">
                          <a:effectLst/>
                          <a:latin typeface="Calibri"/>
                          <a:ea typeface="SimSun"/>
                          <a:cs typeface="Times New Roman"/>
                        </a:rPr>
                        <a:t> from </a:t>
                      </a:r>
                      <a:r>
                        <a:rPr lang="en-US" sz="1800" dirty="0">
                          <a:effectLst/>
                          <a:latin typeface="Calibri"/>
                          <a:ea typeface="SimSun"/>
                          <a:cs typeface="Times New Roman"/>
                        </a:rPr>
                        <a:t>his cab and stared daggers at her from the roadside</a:t>
                      </a:r>
                      <a:r>
                        <a:rPr lang="en-US" sz="1800" dirty="0" smtClean="0">
                          <a:effectLst/>
                          <a:latin typeface="Calibri"/>
                          <a:ea typeface="SimSun"/>
                          <a:cs typeface="Times New Roman"/>
                        </a:rPr>
                        <a:t>.” (constructed)</a:t>
                      </a:r>
                      <a:endParaRPr lang="en-US" sz="18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Oval 3"/>
          <p:cNvSpPr/>
          <p:nvPr/>
        </p:nvSpPr>
        <p:spPr>
          <a:xfrm>
            <a:off x="4419600" y="3124200"/>
            <a:ext cx="914400" cy="6858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67840197-9C17-473D-BAC2-C5A157CC8037}" type="slidenum">
              <a:rPr lang="en-US" smtClean="0"/>
              <a:t>10</a:t>
            </a:fld>
            <a:endParaRPr lang="en-US"/>
          </a:p>
        </p:txBody>
      </p:sp>
      <p:sp>
        <p:nvSpPr>
          <p:cNvPr id="6" name="Footer Placeholder 5"/>
          <p:cNvSpPr>
            <a:spLocks noGrp="1"/>
          </p:cNvSpPr>
          <p:nvPr>
            <p:ph type="ftr" sz="quarter" idx="11"/>
          </p:nvPr>
        </p:nvSpPr>
        <p:spPr/>
        <p:txBody>
          <a:bodyPr/>
          <a:lstStyle/>
          <a:p>
            <a:r>
              <a:rPr lang="en-US" smtClean="0"/>
              <a:t>CaL_Brno_Nov_2017</a:t>
            </a:r>
            <a:endParaRPr lang="en-US"/>
          </a:p>
        </p:txBody>
      </p:sp>
    </p:spTree>
    <p:extLst>
      <p:ext uri="{BB962C8B-B14F-4D97-AF65-F5344CB8AC3E}">
        <p14:creationId xmlns:p14="http://schemas.microsoft.com/office/powerpoint/2010/main" val="393650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914400"/>
          </a:xfrm>
        </p:spPr>
        <p:txBody>
          <a:bodyPr/>
          <a:lstStyle/>
          <a:p>
            <a:r>
              <a:rPr lang="en-US" dirty="0" smtClean="0"/>
              <a:t>Specific Issues to Look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is a Mandarin passage with a typical </a:t>
            </a:r>
            <a:r>
              <a:rPr lang="en-US" dirty="0" err="1" smtClean="0"/>
              <a:t>deixis</a:t>
            </a:r>
            <a:r>
              <a:rPr lang="en-US" dirty="0" smtClean="0"/>
              <a:t>, such as </a:t>
            </a:r>
            <a:r>
              <a:rPr lang="zh-TW" altLang="en-US" dirty="0" smtClean="0"/>
              <a:t>來</a:t>
            </a:r>
            <a:r>
              <a:rPr lang="en-US" dirty="0" smtClean="0"/>
              <a:t> </a:t>
            </a:r>
            <a:r>
              <a:rPr lang="en-US" i="1" dirty="0" err="1" smtClean="0"/>
              <a:t>lai</a:t>
            </a:r>
            <a:r>
              <a:rPr lang="en-US" dirty="0" smtClean="0"/>
              <a:t> ‘come’, translated into English?</a:t>
            </a:r>
          </a:p>
          <a:p>
            <a:endParaRPr lang="en-US" dirty="0" smtClean="0"/>
          </a:p>
          <a:p>
            <a:r>
              <a:rPr lang="en-US" dirty="0" smtClean="0"/>
              <a:t>Is there any stylistic difference between the original and the translation, in terms of viewpoint management?</a:t>
            </a:r>
          </a:p>
          <a:p>
            <a:endParaRPr lang="en-US" dirty="0"/>
          </a:p>
          <a:p>
            <a:r>
              <a:rPr lang="en-US" dirty="0" smtClean="0"/>
              <a:t>What kind of cognitive coordination does this </a:t>
            </a:r>
            <a:r>
              <a:rPr lang="en-US" dirty="0" err="1" smtClean="0"/>
              <a:t>deixis</a:t>
            </a:r>
            <a:r>
              <a:rPr lang="en-US" dirty="0" smtClean="0"/>
              <a:t> and its translated counterpart involve?</a:t>
            </a:r>
          </a:p>
        </p:txBody>
      </p:sp>
      <p:sp>
        <p:nvSpPr>
          <p:cNvPr id="8" name="Footer Placeholder 7"/>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11</a:t>
            </a:fld>
            <a:endParaRPr lang="en-US"/>
          </a:p>
        </p:txBody>
      </p:sp>
    </p:spTree>
    <p:extLst>
      <p:ext uri="{BB962C8B-B14F-4D97-AF65-F5344CB8AC3E}">
        <p14:creationId xmlns:p14="http://schemas.microsoft.com/office/powerpoint/2010/main" val="504058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lstStyle/>
          <a:p>
            <a:r>
              <a:rPr lang="en-US" dirty="0" smtClean="0"/>
              <a:t>Material Choice</a:t>
            </a:r>
            <a:endParaRPr lang="en-US" dirty="0"/>
          </a:p>
        </p:txBody>
      </p:sp>
      <p:sp>
        <p:nvSpPr>
          <p:cNvPr id="3" name="Content Placeholder 2"/>
          <p:cNvSpPr>
            <a:spLocks noGrp="1"/>
          </p:cNvSpPr>
          <p:nvPr>
            <p:ph sz="half" idx="1"/>
          </p:nvPr>
        </p:nvSpPr>
        <p:spPr>
          <a:xfrm>
            <a:off x="914400" y="1447800"/>
            <a:ext cx="5638800" cy="4572000"/>
          </a:xfrm>
        </p:spPr>
        <p:txBody>
          <a:bodyPr>
            <a:normAutofit/>
          </a:bodyPr>
          <a:lstStyle/>
          <a:p>
            <a:r>
              <a:rPr lang="zh-TW" altLang="en-US" i="1" dirty="0" smtClean="0"/>
              <a:t>酒國</a:t>
            </a:r>
            <a:r>
              <a:rPr lang="en-US" altLang="zh-TW" i="1" dirty="0" smtClean="0"/>
              <a:t>/</a:t>
            </a:r>
            <a:r>
              <a:rPr lang="en-US" i="1" dirty="0" smtClean="0"/>
              <a:t>The Republic of Wine </a:t>
            </a:r>
            <a:r>
              <a:rPr lang="en-US" dirty="0" smtClean="0"/>
              <a:t>(Mo Yan).</a:t>
            </a:r>
            <a:endParaRPr lang="en-US" dirty="0"/>
          </a:p>
          <a:p>
            <a:endParaRPr lang="en-US" dirty="0"/>
          </a:p>
          <a:p>
            <a:r>
              <a:rPr lang="en-US" dirty="0" smtClean="0"/>
              <a:t>Translation by Howard </a:t>
            </a:r>
            <a:r>
              <a:rPr lang="en-US" dirty="0" err="1" smtClean="0"/>
              <a:t>Goldblatt</a:t>
            </a:r>
            <a:r>
              <a:rPr lang="en-US" dirty="0" smtClean="0"/>
              <a:t>.</a:t>
            </a:r>
          </a:p>
          <a:p>
            <a:endParaRPr lang="en-US" dirty="0"/>
          </a:p>
          <a:p>
            <a:r>
              <a:rPr lang="en-US" dirty="0" smtClean="0"/>
              <a:t>Only Chapter 1.</a:t>
            </a:r>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4200" y="3474077"/>
            <a:ext cx="2202287" cy="3380703"/>
          </a:xfrm>
          <a:prstGeom prst="rect">
            <a:avLst/>
          </a:prstGeom>
        </p:spPr>
      </p:pic>
      <p:sp>
        <p:nvSpPr>
          <p:cNvPr id="9" name="Footer Placeholder 8"/>
          <p:cNvSpPr>
            <a:spLocks noGrp="1"/>
          </p:cNvSpPr>
          <p:nvPr>
            <p:ph type="ftr" sz="quarter" idx="11"/>
          </p:nvPr>
        </p:nvSpPr>
        <p:spPr/>
        <p:txBody>
          <a:bodyPr/>
          <a:lstStyle/>
          <a:p>
            <a:r>
              <a:rPr lang="en-US" smtClean="0"/>
              <a:t>CaL_Brno_Nov_2017</a:t>
            </a: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12</a:t>
            </a:fld>
            <a:endParaRPr lang="en-US"/>
          </a:p>
        </p:txBody>
      </p:sp>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934200" y="0"/>
            <a:ext cx="2173469" cy="3379744"/>
          </a:xfrm>
          <a:prstGeom prst="rect">
            <a:avLst/>
          </a:prstGeom>
        </p:spPr>
      </p:pic>
    </p:spTree>
    <p:extLst>
      <p:ext uri="{BB962C8B-B14F-4D97-AF65-F5344CB8AC3E}">
        <p14:creationId xmlns:p14="http://schemas.microsoft.com/office/powerpoint/2010/main" val="117684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305800" cy="1066800"/>
          </a:xfrm>
        </p:spPr>
        <p:txBody>
          <a:bodyPr>
            <a:normAutofit/>
          </a:bodyPr>
          <a:lstStyle/>
          <a:p>
            <a:r>
              <a:rPr lang="en-US" dirty="0" smtClean="0"/>
              <a:t>Frequency of COME in Mandarin</a:t>
            </a:r>
            <a:endParaRPr lang="en-US" dirty="0"/>
          </a:p>
        </p:txBody>
      </p:sp>
      <p:sp>
        <p:nvSpPr>
          <p:cNvPr id="3" name="Content Placeholder 2"/>
          <p:cNvSpPr>
            <a:spLocks noGrp="1"/>
          </p:cNvSpPr>
          <p:nvPr>
            <p:ph idx="1"/>
          </p:nvPr>
        </p:nvSpPr>
        <p:spPr>
          <a:xfrm>
            <a:off x="381000" y="1524000"/>
            <a:ext cx="8534400" cy="4876800"/>
          </a:xfrm>
        </p:spPr>
        <p:txBody>
          <a:bodyPr>
            <a:noAutofit/>
          </a:bodyPr>
          <a:lstStyle/>
          <a:p>
            <a:r>
              <a:rPr lang="en-US" dirty="0" smtClean="0"/>
              <a:t>82 tokens of </a:t>
            </a:r>
            <a:r>
              <a:rPr lang="en-US" i="1" dirty="0" err="1"/>
              <a:t>l</a:t>
            </a:r>
            <a:r>
              <a:rPr lang="en-US" i="1" dirty="0" err="1" smtClean="0"/>
              <a:t>ai</a:t>
            </a:r>
            <a:r>
              <a:rPr lang="en-US" dirty="0" smtClean="0"/>
              <a:t> ‘come’ identified in the Mandarin version:</a:t>
            </a:r>
          </a:p>
          <a:p>
            <a:pPr lvl="1"/>
            <a:r>
              <a:rPr lang="en-US" dirty="0" smtClean="0"/>
              <a:t>40 tokens in deictic expressions</a:t>
            </a:r>
            <a:endParaRPr lang="en-US" dirty="0"/>
          </a:p>
          <a:p>
            <a:pPr lvl="1"/>
            <a:endParaRPr lang="en-US" dirty="0" smtClean="0"/>
          </a:p>
          <a:p>
            <a:pPr lvl="1"/>
            <a:r>
              <a:rPr lang="en-US" dirty="0" smtClean="0"/>
              <a:t>42 tokens of </a:t>
            </a:r>
            <a:r>
              <a:rPr lang="en-US" i="1" dirty="0" err="1" smtClean="0"/>
              <a:t>lai</a:t>
            </a:r>
            <a:r>
              <a:rPr lang="en-US" dirty="0" smtClean="0"/>
              <a:t> in idiomatic expressions</a:t>
            </a:r>
          </a:p>
        </p:txBody>
      </p:sp>
      <p:sp>
        <p:nvSpPr>
          <p:cNvPr id="6" name="Oval 3"/>
          <p:cNvSpPr/>
          <p:nvPr/>
        </p:nvSpPr>
        <p:spPr>
          <a:xfrm>
            <a:off x="914400" y="2590800"/>
            <a:ext cx="6477000" cy="6096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ooter Placeholder 8"/>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13</a:t>
            </a:fld>
            <a:endParaRPr lang="en-US"/>
          </a:p>
        </p:txBody>
      </p:sp>
    </p:spTree>
    <p:extLst>
      <p:ext uri="{BB962C8B-B14F-4D97-AF65-F5344CB8AC3E}">
        <p14:creationId xmlns:p14="http://schemas.microsoft.com/office/powerpoint/2010/main" val="407593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458200" cy="1143000"/>
          </a:xfrm>
        </p:spPr>
        <p:txBody>
          <a:bodyPr>
            <a:normAutofit/>
          </a:bodyPr>
          <a:lstStyle/>
          <a:p>
            <a:r>
              <a:rPr lang="en-US" dirty="0" smtClean="0"/>
              <a:t>Frequency of COME in English</a:t>
            </a:r>
            <a:endParaRPr lang="en-US" dirty="0"/>
          </a:p>
        </p:txBody>
      </p:sp>
      <p:sp>
        <p:nvSpPr>
          <p:cNvPr id="3" name="Content Placeholder 2"/>
          <p:cNvSpPr>
            <a:spLocks noGrp="1"/>
          </p:cNvSpPr>
          <p:nvPr>
            <p:ph idx="1"/>
          </p:nvPr>
        </p:nvSpPr>
        <p:spPr>
          <a:xfrm>
            <a:off x="533400" y="1524000"/>
            <a:ext cx="8305800" cy="4832350"/>
          </a:xfrm>
        </p:spPr>
        <p:txBody>
          <a:bodyPr>
            <a:normAutofit/>
          </a:bodyPr>
          <a:lstStyle/>
          <a:p>
            <a:r>
              <a:rPr lang="en-US" sz="2800" dirty="0" smtClean="0"/>
              <a:t>COME</a:t>
            </a:r>
            <a:r>
              <a:rPr lang="en-US" sz="2800" i="1" dirty="0" smtClean="0"/>
              <a:t> </a:t>
            </a:r>
            <a:r>
              <a:rPr lang="en-US" sz="2800" dirty="0" smtClean="0"/>
              <a:t>in the English version (incl. </a:t>
            </a:r>
            <a:r>
              <a:rPr lang="en-US" sz="2800" i="1" dirty="0" smtClean="0"/>
              <a:t>come(s), came</a:t>
            </a:r>
            <a:r>
              <a:rPr lang="en-US" sz="2800" dirty="0" smtClean="0"/>
              <a:t>, </a:t>
            </a:r>
            <a:r>
              <a:rPr lang="en-US" sz="2800" i="1" dirty="0" smtClean="0"/>
              <a:t>coming</a:t>
            </a:r>
            <a:r>
              <a:rPr lang="en-US" sz="2800" dirty="0" smtClean="0"/>
              <a:t>):</a:t>
            </a:r>
          </a:p>
          <a:p>
            <a:pPr marL="0" indent="0">
              <a:buNone/>
            </a:pPr>
            <a:endParaRPr lang="en-US" sz="2800" dirty="0" smtClean="0"/>
          </a:p>
          <a:p>
            <a:pPr marL="0" indent="0">
              <a:buNone/>
            </a:pPr>
            <a:r>
              <a:rPr lang="en-US" sz="2800" dirty="0"/>
              <a:t> </a:t>
            </a:r>
            <a:r>
              <a:rPr lang="en-US" sz="2800" dirty="0" smtClean="0"/>
              <a:t>  16 (!) tokens identified</a:t>
            </a:r>
          </a:p>
          <a:p>
            <a:pPr lvl="1"/>
            <a:endParaRPr lang="en-US" sz="2800" dirty="0" smtClean="0"/>
          </a:p>
          <a:p>
            <a:pPr lvl="1"/>
            <a:r>
              <a:rPr lang="en-US" sz="2800" dirty="0" smtClean="0"/>
              <a:t>10 tokens in deictic expressions</a:t>
            </a:r>
          </a:p>
          <a:p>
            <a:pPr lvl="1"/>
            <a:endParaRPr lang="en-US" sz="2800" dirty="0" smtClean="0"/>
          </a:p>
          <a:p>
            <a:pPr lvl="1"/>
            <a:r>
              <a:rPr lang="en-US" sz="2800" dirty="0" smtClean="0"/>
              <a:t>6 in idiomatic expressions (</a:t>
            </a:r>
            <a:r>
              <a:rPr lang="en-US" sz="2800" i="1" dirty="0" smtClean="0"/>
              <a:t>came up with the idea</a:t>
            </a:r>
            <a:r>
              <a:rPr lang="en-US" sz="2800" dirty="0" smtClean="0"/>
              <a:t>, </a:t>
            </a:r>
            <a:r>
              <a:rPr lang="en-US" sz="2800" i="1" dirty="0" smtClean="0"/>
              <a:t>he must come down to earth</a:t>
            </a:r>
            <a:r>
              <a:rPr lang="en-US" sz="2800" dirty="0" smtClean="0"/>
              <a:t>, etc.)</a:t>
            </a:r>
            <a:endParaRPr lang="en-US" sz="2800" dirty="0"/>
          </a:p>
        </p:txBody>
      </p:sp>
      <p:sp>
        <p:nvSpPr>
          <p:cNvPr id="6" name="Oval 3"/>
          <p:cNvSpPr/>
          <p:nvPr/>
        </p:nvSpPr>
        <p:spPr>
          <a:xfrm>
            <a:off x="368121" y="3940175"/>
            <a:ext cx="6629400" cy="6096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ooter Placeholder 8"/>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14</a:t>
            </a:fld>
            <a:endParaRPr lang="en-US"/>
          </a:p>
        </p:txBody>
      </p:sp>
    </p:spTree>
    <p:extLst>
      <p:ext uri="{BB962C8B-B14F-4D97-AF65-F5344CB8AC3E}">
        <p14:creationId xmlns:p14="http://schemas.microsoft.com/office/powerpoint/2010/main" val="2911542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20762"/>
          </a:xfrm>
        </p:spPr>
        <p:txBody>
          <a:bodyPr/>
          <a:lstStyle/>
          <a:p>
            <a:r>
              <a:rPr lang="en-US" dirty="0" smtClean="0"/>
              <a:t>Distribution of </a:t>
            </a:r>
            <a:r>
              <a:rPr lang="en-US" i="1" dirty="0" smtClean="0"/>
              <a:t>Lai</a:t>
            </a:r>
            <a:endParaRPr lang="en-US" i="1" dirty="0"/>
          </a:p>
        </p:txBody>
      </p:sp>
      <p:sp>
        <p:nvSpPr>
          <p:cNvPr id="3" name="Content Placeholder 2"/>
          <p:cNvSpPr>
            <a:spLocks noGrp="1"/>
          </p:cNvSpPr>
          <p:nvPr>
            <p:ph idx="1"/>
          </p:nvPr>
        </p:nvSpPr>
        <p:spPr>
          <a:xfrm>
            <a:off x="304800" y="1600199"/>
            <a:ext cx="8610600" cy="4756151"/>
          </a:xfrm>
        </p:spPr>
        <p:txBody>
          <a:bodyPr>
            <a:normAutofit fontScale="85000" lnSpcReduction="20000"/>
          </a:bodyPr>
          <a:lstStyle/>
          <a:p>
            <a:r>
              <a:rPr lang="en-US" dirty="0" smtClean="0"/>
              <a:t>In Mandarin, </a:t>
            </a:r>
            <a:r>
              <a:rPr lang="en-US" i="1" dirty="0" err="1" smtClean="0"/>
              <a:t>lai</a:t>
            </a:r>
            <a:r>
              <a:rPr lang="en-US" dirty="0" smtClean="0"/>
              <a:t> occurs predominantly as a resultative suffix in resultative constructions (cx).</a:t>
            </a:r>
          </a:p>
          <a:p>
            <a:endParaRPr lang="en-US" dirty="0" smtClean="0"/>
          </a:p>
          <a:p>
            <a:r>
              <a:rPr lang="en-US" dirty="0" smtClean="0"/>
              <a:t>They account for 75% (30/40) in the deictic category.</a:t>
            </a:r>
          </a:p>
          <a:p>
            <a:endParaRPr lang="en-US" dirty="0"/>
          </a:p>
          <a:p>
            <a:r>
              <a:rPr lang="en-US" dirty="0"/>
              <a:t>Constructional profile: </a:t>
            </a:r>
            <a:r>
              <a:rPr lang="en-US" i="1" dirty="0" err="1"/>
              <a:t>lai</a:t>
            </a:r>
            <a:r>
              <a:rPr lang="en-US" dirty="0"/>
              <a:t> </a:t>
            </a:r>
            <a:r>
              <a:rPr lang="en-US" dirty="0" smtClean="0"/>
              <a:t>as a viewpoint operator is </a:t>
            </a:r>
            <a:r>
              <a:rPr lang="en-US" dirty="0"/>
              <a:t>attracted much more (3x more often) to the resultative cx than </a:t>
            </a:r>
            <a:r>
              <a:rPr lang="en-US" dirty="0" smtClean="0"/>
              <a:t>as </a:t>
            </a:r>
            <a:r>
              <a:rPr lang="en-US" dirty="0"/>
              <a:t>a main verb.</a:t>
            </a:r>
          </a:p>
          <a:p>
            <a:endParaRPr lang="en-US" dirty="0"/>
          </a:p>
          <a:p>
            <a:r>
              <a:rPr lang="en-US" dirty="0"/>
              <a:t>The distribution and frequency of translation equivalents in both </a:t>
            </a:r>
            <a:r>
              <a:rPr lang="en-US" dirty="0" err="1" smtClean="0"/>
              <a:t>lg</a:t>
            </a:r>
            <a:r>
              <a:rPr lang="en-US" dirty="0" smtClean="0"/>
              <a:t> </a:t>
            </a:r>
            <a:r>
              <a:rPr lang="en-US" i="1" dirty="0" smtClean="0"/>
              <a:t>in the same usage event (representing the same conceptual content)</a:t>
            </a:r>
            <a:r>
              <a:rPr lang="en-US" dirty="0" smtClean="0"/>
              <a:t>.</a:t>
            </a:r>
            <a:endParaRPr lang="en-US" dirty="0"/>
          </a:p>
        </p:txBody>
      </p:sp>
      <p:sp>
        <p:nvSpPr>
          <p:cNvPr id="4" name="Footer Placeholder 3"/>
          <p:cNvSpPr>
            <a:spLocks noGrp="1"/>
          </p:cNvSpPr>
          <p:nvPr>
            <p:ph type="ftr" sz="quarter" idx="11"/>
          </p:nvPr>
        </p:nvSpPr>
        <p:spPr/>
        <p:txBody>
          <a:bodyPr/>
          <a:lstStyle/>
          <a:p>
            <a:r>
              <a:rPr lang="en-US" smtClean="0"/>
              <a:t>CaL_Brno_Nov_2017</a:t>
            </a:r>
            <a:endParaRPr lang="en-US" dirty="0"/>
          </a:p>
        </p:txBody>
      </p:sp>
      <p:sp>
        <p:nvSpPr>
          <p:cNvPr id="5" name="Slide Number Placeholder 4"/>
          <p:cNvSpPr>
            <a:spLocks noGrp="1"/>
          </p:cNvSpPr>
          <p:nvPr>
            <p:ph type="sldNum" sz="quarter" idx="12"/>
          </p:nvPr>
        </p:nvSpPr>
        <p:spPr/>
        <p:txBody>
          <a:bodyPr/>
          <a:lstStyle/>
          <a:p>
            <a:fld id="{67840197-9C17-473D-BAC2-C5A157CC8037}" type="slidenum">
              <a:rPr lang="en-US" smtClean="0"/>
              <a:t>15</a:t>
            </a:fld>
            <a:endParaRPr lang="en-US"/>
          </a:p>
        </p:txBody>
      </p:sp>
    </p:spTree>
    <p:extLst>
      <p:ext uri="{BB962C8B-B14F-4D97-AF65-F5344CB8AC3E}">
        <p14:creationId xmlns:p14="http://schemas.microsoft.com/office/powerpoint/2010/main" val="79850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51260"/>
            <a:ext cx="8077200" cy="857250"/>
          </a:xfrm>
        </p:spPr>
        <p:txBody>
          <a:bodyPr>
            <a:normAutofit fontScale="90000"/>
          </a:bodyPr>
          <a:lstStyle/>
          <a:p>
            <a:r>
              <a:rPr lang="en-US" dirty="0" smtClean="0"/>
              <a:t>Resultative Constructions in Mandarin</a:t>
            </a:r>
            <a:endParaRPr lang="en-US" dirty="0"/>
          </a:p>
        </p:txBody>
      </p:sp>
      <p:sp>
        <p:nvSpPr>
          <p:cNvPr id="3" name="Content Placeholder 2"/>
          <p:cNvSpPr>
            <a:spLocks noGrp="1"/>
          </p:cNvSpPr>
          <p:nvPr>
            <p:ph idx="1"/>
          </p:nvPr>
        </p:nvSpPr>
        <p:spPr>
          <a:xfrm>
            <a:off x="990600" y="1499533"/>
            <a:ext cx="7391400" cy="1428750"/>
          </a:xfrm>
        </p:spPr>
        <p:txBody>
          <a:bodyPr>
            <a:normAutofit/>
          </a:bodyPr>
          <a:lstStyle/>
          <a:p>
            <a:r>
              <a:rPr lang="en-US" dirty="0" err="1" smtClean="0"/>
              <a:t>Cx</a:t>
            </a:r>
            <a:r>
              <a:rPr lang="en-US" dirty="0" smtClean="0"/>
              <a:t> Schema: V(-</a:t>
            </a:r>
            <a:r>
              <a:rPr lang="en-US" dirty="0" err="1" smtClean="0"/>
              <a:t>DIRectional</a:t>
            </a:r>
            <a:r>
              <a:rPr lang="en-US" dirty="0" smtClean="0"/>
              <a:t>)(-</a:t>
            </a:r>
            <a:r>
              <a:rPr lang="en-US" dirty="0" err="1" smtClean="0"/>
              <a:t>DEIctic</a:t>
            </a:r>
            <a:r>
              <a:rPr lang="en-US" dirty="0" smtClean="0"/>
              <a:t>)</a:t>
            </a:r>
            <a:endParaRPr lang="en-US" dirty="0"/>
          </a:p>
          <a:p>
            <a:r>
              <a:rPr lang="en-US" dirty="0" smtClean="0"/>
              <a:t>V-DIR-DEI:</a:t>
            </a:r>
          </a:p>
        </p:txBody>
      </p:sp>
      <p:sp>
        <p:nvSpPr>
          <p:cNvPr id="7" name="Slide Number Placeholder 6"/>
          <p:cNvSpPr>
            <a:spLocks noGrp="1"/>
          </p:cNvSpPr>
          <p:nvPr>
            <p:ph type="sldNum" sz="quarter" idx="12"/>
          </p:nvPr>
        </p:nvSpPr>
        <p:spPr/>
        <p:txBody>
          <a:bodyPr/>
          <a:lstStyle/>
          <a:p>
            <a:fld id="{67840197-9C17-473D-BAC2-C5A157CC8037}" type="slidenum">
              <a:rPr lang="en-US" smtClean="0"/>
              <a:t>16</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60028472"/>
              </p:ext>
            </p:extLst>
          </p:nvPr>
        </p:nvGraphicFramePr>
        <p:xfrm>
          <a:off x="228600" y="2743199"/>
          <a:ext cx="8763000" cy="3505201"/>
        </p:xfrm>
        <a:graphic>
          <a:graphicData uri="http://schemas.openxmlformats.org/drawingml/2006/table">
            <a:tbl>
              <a:tblPr firstRow="1" firstCol="1" bandRow="1"/>
              <a:tblGrid>
                <a:gridCol w="1095374"/>
                <a:gridCol w="1343025"/>
                <a:gridCol w="1066801"/>
                <a:gridCol w="876302"/>
                <a:gridCol w="1095374"/>
                <a:gridCol w="954686"/>
                <a:gridCol w="1236064"/>
                <a:gridCol w="1095374"/>
              </a:tblGrid>
              <a:tr h="404053">
                <a:tc>
                  <a:txBody>
                    <a:bodyPr/>
                    <a:lstStyle/>
                    <a:p>
                      <a:pPr marL="0" marR="0">
                        <a:lnSpc>
                          <a:spcPct val="115000"/>
                        </a:lnSpc>
                        <a:spcBef>
                          <a:spcPts val="0"/>
                        </a:spcBef>
                        <a:spcAft>
                          <a:spcPts val="0"/>
                        </a:spcAft>
                      </a:pPr>
                      <a:r>
                        <a:rPr lang="en-US" sz="1800" i="1" dirty="0" err="1">
                          <a:effectLst/>
                          <a:latin typeface="Calibri"/>
                          <a:ea typeface="SimSun"/>
                          <a:cs typeface="Times New Roman"/>
                        </a:rPr>
                        <a:t>qian-bian</a:t>
                      </a:r>
                      <a:endParaRPr lang="en-US" sz="18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huang</a:t>
                      </a:r>
                      <a:r>
                        <a:rPr lang="en-US" sz="1800" i="1" dirty="0">
                          <a:effectLst/>
                          <a:latin typeface="Calibri"/>
                          <a:ea typeface="SimSun"/>
                          <a:cs typeface="Times New Roman"/>
                        </a:rPr>
                        <a:t>-he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pai</a:t>
                      </a:r>
                      <a:endParaRPr lang="en-US" sz="18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i="1" dirty="0" err="1">
                          <a:effectLst/>
                          <a:latin typeface="Calibri"/>
                          <a:ea typeface="SimSun"/>
                          <a:cs typeface="Times New Roman"/>
                        </a:rPr>
                        <a:t>zaizhong-kache</a:t>
                      </a:r>
                      <a:endParaRPr lang="en-US" sz="18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i="1" dirty="0">
                          <a:effectLst/>
                          <a:latin typeface="Calibri"/>
                          <a:ea typeface="SimSun"/>
                          <a:cs typeface="Times New Roman"/>
                        </a:rPr>
                        <a:t>de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jiashi</a:t>
                      </a:r>
                      <a:r>
                        <a:rPr lang="en-US" sz="1800" i="1" dirty="0">
                          <a:effectLst/>
                          <a:latin typeface="Calibri"/>
                          <a:ea typeface="SimSun"/>
                          <a:cs typeface="Times New Roman"/>
                        </a:rPr>
                        <a:t>-yuan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cong</a:t>
                      </a:r>
                      <a:endParaRPr lang="en-US" sz="18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710">
                <a:tc>
                  <a:txBody>
                    <a:bodyPr/>
                    <a:lstStyle/>
                    <a:p>
                      <a:pPr marL="0" marR="0">
                        <a:lnSpc>
                          <a:spcPct val="115000"/>
                        </a:lnSpc>
                        <a:spcBef>
                          <a:spcPts val="0"/>
                        </a:spcBef>
                        <a:spcAft>
                          <a:spcPts val="0"/>
                        </a:spcAft>
                      </a:pPr>
                      <a:r>
                        <a:rPr lang="en-US" sz="1800" dirty="0">
                          <a:effectLst/>
                          <a:latin typeface="Calibri"/>
                          <a:ea typeface="SimSun"/>
                          <a:cs typeface="Times New Roman"/>
                        </a:rPr>
                        <a:t>front-side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yellow-river</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brand</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big-rig-truck</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drive-man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from</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120">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120">
                <a:tc gridSpan="2">
                  <a:txBody>
                    <a:bodyPr/>
                    <a:lstStyle/>
                    <a:p>
                      <a:pPr marL="0" marR="0">
                        <a:lnSpc>
                          <a:spcPct val="115000"/>
                        </a:lnSpc>
                        <a:spcBef>
                          <a:spcPts val="0"/>
                        </a:spcBef>
                        <a:spcAft>
                          <a:spcPts val="0"/>
                        </a:spcAft>
                      </a:pPr>
                      <a:r>
                        <a:rPr lang="en-US" sz="1800" i="1" dirty="0" err="1">
                          <a:effectLst/>
                          <a:latin typeface="Calibri"/>
                          <a:ea typeface="SimSun"/>
                          <a:cs typeface="Times New Roman"/>
                        </a:rPr>
                        <a:t>jiashi-shi</a:t>
                      </a:r>
                      <a:endParaRPr lang="en-US" sz="18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i="1" dirty="0">
                          <a:effectLst/>
                          <a:latin typeface="Calibri"/>
                          <a:ea typeface="SimSun"/>
                          <a:cs typeface="Times New Roman"/>
                        </a:rPr>
                        <a:t>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i="1" dirty="0" err="1" smtClean="0">
                          <a:effectLst/>
                          <a:latin typeface="Calibri"/>
                          <a:ea typeface="SimSun"/>
                          <a:cs typeface="Times New Roman"/>
                        </a:rPr>
                        <a:t>tiao-xia-lai</a:t>
                      </a:r>
                      <a:r>
                        <a:rPr lang="en-US" sz="1800" i="1" dirty="0" smtClean="0">
                          <a:effectLst/>
                          <a:latin typeface="Calibri"/>
                          <a:ea typeface="SimSun"/>
                          <a:cs typeface="Times New Roman"/>
                        </a:rPr>
                        <a:t>…</a:t>
                      </a:r>
                      <a:endParaRPr lang="en-US" sz="18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endParaRPr lang="en-US" sz="1800" dirty="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232">
                <a:tc gridSpan="2">
                  <a:txBody>
                    <a:bodyPr/>
                    <a:lstStyle/>
                    <a:p>
                      <a:pPr marL="0" marR="0">
                        <a:lnSpc>
                          <a:spcPct val="115000"/>
                        </a:lnSpc>
                        <a:spcBef>
                          <a:spcPts val="0"/>
                        </a:spcBef>
                        <a:spcAft>
                          <a:spcPts val="0"/>
                        </a:spcAft>
                      </a:pPr>
                      <a:r>
                        <a:rPr lang="en-US" sz="1800" dirty="0">
                          <a:effectLst/>
                          <a:latin typeface="Calibri"/>
                          <a:ea typeface="SimSun"/>
                          <a:cs typeface="Times New Roman"/>
                        </a:rPr>
                        <a:t>drive-room</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in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jump-down-come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endParaRPr lang="en-US" sz="1800" dirty="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dirty="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800" dirty="0"/>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120">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0846">
                <a:tc gridSpan="8">
                  <a:txBody>
                    <a:bodyPr/>
                    <a:lstStyle/>
                    <a:p>
                      <a:pPr marL="0" marR="0">
                        <a:lnSpc>
                          <a:spcPct val="115000"/>
                        </a:lnSpc>
                        <a:spcBef>
                          <a:spcPts val="0"/>
                        </a:spcBef>
                        <a:spcAft>
                          <a:spcPts val="0"/>
                        </a:spcAft>
                      </a:pPr>
                      <a:r>
                        <a:rPr lang="en-US" sz="1800" dirty="0" smtClean="0">
                          <a:effectLst/>
                          <a:latin typeface="Calibri"/>
                          <a:ea typeface="SimSun"/>
                          <a:cs typeface="Times New Roman"/>
                        </a:rPr>
                        <a:t>(Lit.) “The driver of the Yellow River big-rig in front</a:t>
                      </a:r>
                      <a:r>
                        <a:rPr lang="en-US" sz="1800" baseline="0" dirty="0" smtClean="0">
                          <a:effectLst/>
                          <a:latin typeface="Calibri"/>
                          <a:ea typeface="SimSun"/>
                          <a:cs typeface="Times New Roman"/>
                        </a:rPr>
                        <a:t> of them came down from his cab by means of jumping…</a:t>
                      </a:r>
                      <a:r>
                        <a:rPr lang="en-US" sz="1800" dirty="0" smtClean="0">
                          <a:effectLst/>
                          <a:latin typeface="Calibri"/>
                          <a:ea typeface="SimSun"/>
                          <a:cs typeface="Times New Roman"/>
                        </a:rPr>
                        <a:t>”</a:t>
                      </a:r>
                    </a:p>
                    <a:p>
                      <a:pPr marL="0" marR="0">
                        <a:lnSpc>
                          <a:spcPct val="115000"/>
                        </a:lnSpc>
                        <a:spcBef>
                          <a:spcPts val="0"/>
                        </a:spcBef>
                        <a:spcAft>
                          <a:spcPts val="0"/>
                        </a:spcAft>
                      </a:pPr>
                      <a:r>
                        <a:rPr lang="en-US" sz="1800" dirty="0" smtClean="0">
                          <a:effectLst/>
                          <a:latin typeface="Calibri"/>
                          <a:ea typeface="SimSun"/>
                          <a:cs typeface="Times New Roman"/>
                        </a:rPr>
                        <a:t>(PT) “</a:t>
                      </a:r>
                      <a:r>
                        <a:rPr lang="en-US" sz="1800" dirty="0">
                          <a:effectLst/>
                          <a:latin typeface="Calibri"/>
                          <a:ea typeface="SimSun"/>
                          <a:cs typeface="Times New Roman"/>
                        </a:rPr>
                        <a:t>The driver of the Yellow River big-rig in front of them jumped out of his </a:t>
                      </a:r>
                      <a:r>
                        <a:rPr lang="en-US" sz="1800" dirty="0" smtClean="0">
                          <a:effectLst/>
                          <a:latin typeface="Calibri"/>
                          <a:ea typeface="SimSun"/>
                          <a:cs typeface="Times New Roman"/>
                        </a:rPr>
                        <a:t>cab...”</a:t>
                      </a:r>
                      <a:endParaRPr lang="en-US" sz="18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Oval 5"/>
          <p:cNvSpPr/>
          <p:nvPr/>
        </p:nvSpPr>
        <p:spPr>
          <a:xfrm>
            <a:off x="4495800" y="3829049"/>
            <a:ext cx="457200" cy="3429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8" name="Footer Placeholder 7"/>
          <p:cNvSpPr>
            <a:spLocks noGrp="1"/>
          </p:cNvSpPr>
          <p:nvPr>
            <p:ph type="ftr" sz="quarter" idx="11"/>
          </p:nvPr>
        </p:nvSpPr>
        <p:spPr/>
        <p:txBody>
          <a:bodyPr/>
          <a:lstStyle/>
          <a:p>
            <a:r>
              <a:rPr lang="en-US" smtClean="0"/>
              <a:t>CaL_Brno_Nov_2017</a:t>
            </a:r>
            <a:endParaRPr lang="en-US"/>
          </a:p>
        </p:txBody>
      </p:sp>
    </p:spTree>
    <p:extLst>
      <p:ext uri="{BB962C8B-B14F-4D97-AF65-F5344CB8AC3E}">
        <p14:creationId xmlns:p14="http://schemas.microsoft.com/office/powerpoint/2010/main" val="310368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Instance of V-DEI</a:t>
            </a:r>
            <a:endParaRPr lang="en-US" dirty="0"/>
          </a:p>
        </p:txBody>
      </p:sp>
      <p:sp>
        <p:nvSpPr>
          <p:cNvPr id="6" name="Slide Number Placeholder 5"/>
          <p:cNvSpPr>
            <a:spLocks noGrp="1"/>
          </p:cNvSpPr>
          <p:nvPr>
            <p:ph type="sldNum" sz="quarter" idx="12"/>
          </p:nvPr>
        </p:nvSpPr>
        <p:spPr/>
        <p:txBody>
          <a:bodyPr/>
          <a:lstStyle/>
          <a:p>
            <a:fld id="{67840197-9C17-473D-BAC2-C5A157CC8037}" type="slidenum">
              <a:rPr lang="en-US" smtClean="0"/>
              <a:t>17</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166580570"/>
              </p:ext>
            </p:extLst>
          </p:nvPr>
        </p:nvGraphicFramePr>
        <p:xfrm>
          <a:off x="990600" y="2457451"/>
          <a:ext cx="7391402" cy="3643852"/>
        </p:xfrm>
        <a:graphic>
          <a:graphicData uri="http://schemas.openxmlformats.org/drawingml/2006/table">
            <a:tbl>
              <a:tblPr firstRow="1" firstCol="1" bandRow="1"/>
              <a:tblGrid>
                <a:gridCol w="1055915"/>
                <a:gridCol w="1055915"/>
                <a:gridCol w="1055915"/>
                <a:gridCol w="612406"/>
                <a:gridCol w="1499421"/>
                <a:gridCol w="1055915"/>
                <a:gridCol w="1055915"/>
              </a:tblGrid>
              <a:tr h="209549">
                <a:tc>
                  <a:txBody>
                    <a:bodyPr/>
                    <a:lstStyle/>
                    <a:p>
                      <a:pPr marL="0" marR="0">
                        <a:lnSpc>
                          <a:spcPct val="115000"/>
                        </a:lnSpc>
                        <a:spcBef>
                          <a:spcPts val="0"/>
                        </a:spcBef>
                        <a:spcAft>
                          <a:spcPts val="0"/>
                        </a:spcAft>
                      </a:pPr>
                      <a:r>
                        <a:rPr lang="en-US" sz="2000" i="1" dirty="0" err="1">
                          <a:effectLst/>
                          <a:latin typeface="Calibri"/>
                          <a:ea typeface="SimSun"/>
                          <a:cs typeface="Times New Roman"/>
                        </a:rPr>
                        <a:t>wo</a:t>
                      </a:r>
                      <a:endParaRPr lang="en-US" sz="20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i="1" dirty="0" err="1">
                          <a:effectLst/>
                          <a:latin typeface="Calibri"/>
                          <a:ea typeface="SimSun"/>
                          <a:cs typeface="Times New Roman"/>
                        </a:rPr>
                        <a:t>shi</a:t>
                      </a:r>
                      <a:endParaRPr lang="en-US" sz="20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i="1" dirty="0" err="1">
                          <a:effectLst/>
                          <a:latin typeface="Calibri"/>
                          <a:ea typeface="SimSun"/>
                          <a:cs typeface="Times New Roman"/>
                        </a:rPr>
                        <a:t>shi</a:t>
                      </a:r>
                      <a:endParaRPr lang="en-US" sz="20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i="1" dirty="0">
                          <a:effectLst/>
                          <a:latin typeface="Calibri"/>
                          <a:ea typeface="SimSun"/>
                          <a:cs typeface="Times New Roman"/>
                        </a:rPr>
                        <a:t>li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i="1" dirty="0" err="1">
                          <a:effectLst/>
                          <a:latin typeface="Calibri"/>
                          <a:ea typeface="SimSun"/>
                          <a:cs typeface="Times New Roman"/>
                        </a:rPr>
                        <a:t>pai-lai</a:t>
                      </a:r>
                      <a:endParaRPr lang="en-US" sz="20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i="1" dirty="0">
                          <a:effectLst/>
                          <a:latin typeface="Calibri"/>
                          <a:ea typeface="SimSun"/>
                          <a:cs typeface="Times New Roman"/>
                        </a:rPr>
                        <a:t>de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i="1" dirty="0" err="1">
                          <a:effectLst/>
                          <a:latin typeface="Calibri"/>
                          <a:ea typeface="SimSun"/>
                          <a:cs typeface="Times New Roman"/>
                        </a:rPr>
                        <a:t>xin</a:t>
                      </a:r>
                      <a:endParaRPr lang="en-US" sz="20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617">
                <a:tc>
                  <a:txBody>
                    <a:bodyPr/>
                    <a:lstStyle/>
                    <a:p>
                      <a:pPr marL="0" marR="0">
                        <a:lnSpc>
                          <a:spcPct val="115000"/>
                        </a:lnSpc>
                        <a:spcBef>
                          <a:spcPts val="0"/>
                        </a:spcBef>
                        <a:spcAft>
                          <a:spcPts val="0"/>
                        </a:spcAft>
                      </a:pPr>
                      <a:r>
                        <a:rPr lang="en-US" sz="2000" dirty="0">
                          <a:effectLst/>
                          <a:latin typeface="Calibri"/>
                          <a:ea typeface="SimSun"/>
                          <a:cs typeface="Times New Roman"/>
                        </a:rPr>
                        <a:t>I</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am</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city</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in</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send-come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DE</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new</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5434">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840">
                <a:tc gridSpan="2">
                  <a:txBody>
                    <a:bodyPr/>
                    <a:lstStyle/>
                    <a:p>
                      <a:pPr marL="0" marR="0">
                        <a:lnSpc>
                          <a:spcPct val="115000"/>
                        </a:lnSpc>
                        <a:spcBef>
                          <a:spcPts val="0"/>
                        </a:spcBef>
                        <a:spcAft>
                          <a:spcPts val="0"/>
                        </a:spcAft>
                      </a:pPr>
                      <a:r>
                        <a:rPr lang="en-US" sz="2000" i="1" dirty="0" err="1" smtClean="0">
                          <a:effectLst/>
                          <a:latin typeface="Calibri"/>
                          <a:ea typeface="SimSun"/>
                          <a:cs typeface="Times New Roman"/>
                        </a:rPr>
                        <a:t>kuang-zhang</a:t>
                      </a:r>
                      <a:endParaRPr lang="en-US" sz="2000" i="1"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20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6841">
                <a:tc gridSpan="2">
                  <a:txBody>
                    <a:bodyPr/>
                    <a:lstStyle/>
                    <a:p>
                      <a:pPr marL="0" marR="0">
                        <a:lnSpc>
                          <a:spcPct val="115000"/>
                        </a:lnSpc>
                        <a:spcBef>
                          <a:spcPts val="0"/>
                        </a:spcBef>
                        <a:spcAft>
                          <a:spcPts val="0"/>
                        </a:spcAft>
                      </a:pPr>
                      <a:r>
                        <a:rPr lang="en-US" sz="2000" dirty="0" smtClean="0">
                          <a:effectLst/>
                          <a:latin typeface="Calibri"/>
                          <a:ea typeface="SimSun"/>
                          <a:cs typeface="Times New Roman"/>
                        </a:rPr>
                        <a:t>mine-head</a:t>
                      </a:r>
                      <a:endParaRPr lang="en-US" sz="2000" dirty="0">
                        <a:effectLst/>
                        <a:latin typeface="Calibri"/>
                        <a:ea typeface="SimSun"/>
                        <a:cs typeface="Times New Roman"/>
                      </a:endParaRP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20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493">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Calibri"/>
                          <a:ea typeface="SimSun"/>
                          <a:cs typeface="Times New Roman"/>
                        </a:rPr>
                        <a:t> </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2481">
                <a:tc gridSpan="7">
                  <a:txBody>
                    <a:bodyPr/>
                    <a:lstStyle/>
                    <a:p>
                      <a:pPr marL="0" marR="0">
                        <a:lnSpc>
                          <a:spcPct val="115000"/>
                        </a:lnSpc>
                        <a:spcBef>
                          <a:spcPts val="0"/>
                        </a:spcBef>
                        <a:spcAft>
                          <a:spcPts val="0"/>
                        </a:spcAft>
                      </a:pPr>
                      <a:r>
                        <a:rPr lang="zh-TW" altLang="en-US" sz="2000" dirty="0" smtClean="0">
                          <a:effectLst/>
                          <a:latin typeface="Calibri"/>
                          <a:ea typeface="SimSun"/>
                          <a:cs typeface="Times New Roman"/>
                        </a:rPr>
                        <a:t>我是市里派来的新矿长。</a:t>
                      </a:r>
                      <a:endParaRPr lang="en-US" sz="2000" dirty="0" smtClean="0">
                        <a:effectLst/>
                        <a:latin typeface="Calibri"/>
                        <a:ea typeface="SimSun"/>
                        <a:cs typeface="Times New Roman"/>
                      </a:endParaRPr>
                    </a:p>
                    <a:p>
                      <a:pPr marL="0" marR="0">
                        <a:lnSpc>
                          <a:spcPct val="115000"/>
                        </a:lnSpc>
                        <a:spcBef>
                          <a:spcPts val="0"/>
                        </a:spcBef>
                        <a:spcAft>
                          <a:spcPts val="0"/>
                        </a:spcAft>
                      </a:pPr>
                      <a:r>
                        <a:rPr lang="en-US" sz="2000" dirty="0" smtClean="0">
                          <a:effectLst/>
                          <a:latin typeface="Calibri"/>
                          <a:ea typeface="SimSun"/>
                          <a:cs typeface="Times New Roman"/>
                        </a:rPr>
                        <a:t>(Lit.) “I am the new</a:t>
                      </a:r>
                      <a:r>
                        <a:rPr lang="en-US" sz="2000" baseline="0" dirty="0" smtClean="0">
                          <a:effectLst/>
                          <a:latin typeface="Calibri"/>
                          <a:ea typeface="SimSun"/>
                          <a:cs typeface="Times New Roman"/>
                        </a:rPr>
                        <a:t> Mine Director, from the city (they) sent (me) and (I) came.</a:t>
                      </a:r>
                      <a:r>
                        <a:rPr lang="en-US" sz="2000" dirty="0" smtClean="0">
                          <a:effectLst/>
                          <a:latin typeface="Calibri"/>
                          <a:ea typeface="SimSun"/>
                          <a:cs typeface="Times New Roman"/>
                        </a:rPr>
                        <a:t>”</a:t>
                      </a:r>
                    </a:p>
                    <a:p>
                      <a:pPr marL="0" marR="0">
                        <a:lnSpc>
                          <a:spcPct val="115000"/>
                        </a:lnSpc>
                        <a:spcBef>
                          <a:spcPts val="0"/>
                        </a:spcBef>
                        <a:spcAft>
                          <a:spcPts val="0"/>
                        </a:spcAft>
                      </a:pPr>
                      <a:r>
                        <a:rPr lang="en-US" sz="2000" dirty="0" smtClean="0">
                          <a:effectLst/>
                          <a:latin typeface="Calibri"/>
                          <a:ea typeface="SimSun"/>
                          <a:cs typeface="Times New Roman"/>
                        </a:rPr>
                        <a:t>(PT) “</a:t>
                      </a:r>
                      <a:r>
                        <a:rPr lang="en-US" sz="2000" dirty="0">
                          <a:effectLst/>
                          <a:latin typeface="Calibri"/>
                          <a:ea typeface="SimSun"/>
                          <a:cs typeface="Times New Roman"/>
                        </a:rPr>
                        <a:t>I’m the new Mine Director, sent here by municipal authorities.”</a:t>
                      </a:r>
                    </a:p>
                  </a:txBody>
                  <a:tcPr marL="51435" marR="514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Oval 3"/>
          <p:cNvSpPr/>
          <p:nvPr/>
        </p:nvSpPr>
        <p:spPr>
          <a:xfrm>
            <a:off x="5105399" y="2419888"/>
            <a:ext cx="609601" cy="475712"/>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 name="Footer Placeholder 6"/>
          <p:cNvSpPr>
            <a:spLocks noGrp="1"/>
          </p:cNvSpPr>
          <p:nvPr>
            <p:ph type="ftr" sz="quarter" idx="11"/>
          </p:nvPr>
        </p:nvSpPr>
        <p:spPr/>
        <p:txBody>
          <a:bodyPr/>
          <a:lstStyle/>
          <a:p>
            <a:r>
              <a:rPr lang="en-US" smtClean="0"/>
              <a:t>CaL_Brno_Nov_2017</a:t>
            </a:r>
            <a:endParaRPr lang="en-US"/>
          </a:p>
        </p:txBody>
      </p:sp>
    </p:spTree>
    <p:extLst>
      <p:ext uri="{BB962C8B-B14F-4D97-AF65-F5344CB8AC3E}">
        <p14:creationId xmlns:p14="http://schemas.microsoft.com/office/powerpoint/2010/main" val="3530801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914400"/>
          </a:xfrm>
        </p:spPr>
        <p:txBody>
          <a:bodyPr>
            <a:normAutofit fontScale="90000"/>
          </a:bodyPr>
          <a:lstStyle/>
          <a:p>
            <a:r>
              <a:rPr lang="en-US" dirty="0" smtClean="0"/>
              <a:t>Use of </a:t>
            </a:r>
            <a:r>
              <a:rPr lang="en-US" i="1" dirty="0" smtClean="0"/>
              <a:t>Come</a:t>
            </a:r>
            <a:r>
              <a:rPr lang="en-US" dirty="0" smtClean="0"/>
              <a:t> as a </a:t>
            </a:r>
            <a:r>
              <a:rPr lang="en-US" dirty="0" err="1" smtClean="0"/>
              <a:t>Dispreferred</a:t>
            </a:r>
            <a:r>
              <a:rPr lang="en-US" dirty="0" smtClean="0"/>
              <a:t> Option</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09471822"/>
              </p:ext>
            </p:extLst>
          </p:nvPr>
        </p:nvGraphicFramePr>
        <p:xfrm>
          <a:off x="380999" y="1193198"/>
          <a:ext cx="8382002" cy="5563032"/>
        </p:xfrm>
        <a:graphic>
          <a:graphicData uri="http://schemas.openxmlformats.org/drawingml/2006/table">
            <a:tbl>
              <a:tblPr firstRow="1" firstCol="1" bandRow="1"/>
              <a:tblGrid>
                <a:gridCol w="1047751"/>
                <a:gridCol w="1410128"/>
                <a:gridCol w="1102894"/>
                <a:gridCol w="630225"/>
                <a:gridCol w="1047751"/>
                <a:gridCol w="1047751"/>
                <a:gridCol w="1047751"/>
                <a:gridCol w="1047751"/>
              </a:tblGrid>
              <a:tr h="370114">
                <a:tc>
                  <a:txBody>
                    <a:bodyPr/>
                    <a:lstStyle/>
                    <a:p>
                      <a:pPr marL="0" marR="0">
                        <a:lnSpc>
                          <a:spcPct val="115000"/>
                        </a:lnSpc>
                        <a:spcBef>
                          <a:spcPts val="0"/>
                        </a:spcBef>
                        <a:spcAft>
                          <a:spcPts val="0"/>
                        </a:spcAft>
                      </a:pPr>
                      <a:r>
                        <a:rPr lang="en-US" sz="1600" i="1" dirty="0" err="1">
                          <a:effectLst/>
                          <a:latin typeface="Calibri"/>
                          <a:ea typeface="SimSun"/>
                          <a:cs typeface="Times New Roman"/>
                        </a:rPr>
                        <a:t>qian-bian</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err="1">
                          <a:effectLst/>
                          <a:latin typeface="Calibri"/>
                          <a:ea typeface="SimSun"/>
                          <a:cs typeface="Times New Roman"/>
                        </a:rPr>
                        <a:t>huang</a:t>
                      </a:r>
                      <a:r>
                        <a:rPr lang="en-US" sz="1600" i="1" dirty="0">
                          <a:effectLst/>
                          <a:latin typeface="Calibri"/>
                          <a:ea typeface="SimSun"/>
                          <a:cs typeface="Times New Roman"/>
                        </a:rPr>
                        <a:t>-he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err="1" smtClean="0">
                          <a:effectLst/>
                          <a:latin typeface="Calibri"/>
                          <a:ea typeface="SimSun"/>
                          <a:cs typeface="Times New Roman"/>
                        </a:rPr>
                        <a:t>pai</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i="1" dirty="0" err="1">
                          <a:effectLst/>
                          <a:latin typeface="Calibri"/>
                          <a:ea typeface="SimSun"/>
                          <a:cs typeface="Times New Roman"/>
                        </a:rPr>
                        <a:t>zaizhong-kache</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i="1" dirty="0" smtClean="0">
                          <a:effectLst/>
                          <a:latin typeface="Calibri"/>
                          <a:ea typeface="SimSun"/>
                          <a:cs typeface="Times New Roman"/>
                        </a:rPr>
                        <a:t>de</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err="1">
                          <a:effectLst/>
                          <a:latin typeface="Calibri"/>
                          <a:ea typeface="SimSun"/>
                          <a:cs typeface="Times New Roman"/>
                        </a:rPr>
                        <a:t>jiashi</a:t>
                      </a:r>
                      <a:r>
                        <a:rPr lang="en-US" sz="1600" i="1" dirty="0">
                          <a:effectLst/>
                          <a:latin typeface="Calibri"/>
                          <a:ea typeface="SimSun"/>
                          <a:cs typeface="Times New Roman"/>
                        </a:rPr>
                        <a:t>-yuan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err="1">
                          <a:effectLst/>
                          <a:latin typeface="Calibri"/>
                          <a:ea typeface="SimSun"/>
                          <a:cs typeface="Times New Roman"/>
                        </a:rPr>
                        <a:t>cong</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dirty="0">
                          <a:effectLst/>
                          <a:latin typeface="Calibri"/>
                          <a:ea typeface="SimSun"/>
                          <a:cs typeface="Times New Roman"/>
                        </a:rPr>
                        <a:t>front-side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yellow-river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effectLst/>
                          <a:latin typeface="Calibri"/>
                          <a:ea typeface="SimSun"/>
                          <a:cs typeface="Times New Roman"/>
                        </a:rPr>
                        <a:t>Brand</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dirty="0">
                          <a:effectLst/>
                          <a:latin typeface="Calibri"/>
                          <a:ea typeface="SimSun"/>
                          <a:cs typeface="Times New Roman"/>
                        </a:rPr>
                        <a:t>big-rig-truck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drive-man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from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gridSpan="2">
                  <a:txBody>
                    <a:bodyPr/>
                    <a:lstStyle/>
                    <a:p>
                      <a:pPr marL="0" marR="0">
                        <a:lnSpc>
                          <a:spcPct val="115000"/>
                        </a:lnSpc>
                        <a:spcBef>
                          <a:spcPts val="0"/>
                        </a:spcBef>
                        <a:spcAft>
                          <a:spcPts val="0"/>
                        </a:spcAft>
                      </a:pPr>
                      <a:r>
                        <a:rPr lang="en-US" sz="1600" i="1" dirty="0" err="1">
                          <a:effectLst/>
                          <a:latin typeface="Calibri"/>
                          <a:ea typeface="SimSun"/>
                          <a:cs typeface="Times New Roman"/>
                        </a:rPr>
                        <a:t>jiashi-shi</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i="1" dirty="0">
                          <a:effectLst/>
                          <a:latin typeface="Calibri"/>
                          <a:ea typeface="SimSun"/>
                          <a:cs typeface="Times New Roman"/>
                        </a:rPr>
                        <a:t>li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i="1" dirty="0" err="1">
                          <a:effectLst/>
                          <a:latin typeface="Calibri"/>
                          <a:ea typeface="SimSun"/>
                          <a:cs typeface="Times New Roman"/>
                        </a:rPr>
                        <a:t>tiao-xia-lai</a:t>
                      </a:r>
                      <a:r>
                        <a:rPr lang="en-US" sz="1600" i="1" dirty="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i="1" dirty="0" err="1">
                          <a:effectLst/>
                          <a:latin typeface="Calibri"/>
                          <a:ea typeface="SimSun"/>
                          <a:cs typeface="Times New Roman"/>
                        </a:rPr>
                        <a:t>zhan</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err="1">
                          <a:effectLst/>
                          <a:latin typeface="Calibri"/>
                          <a:ea typeface="SimSun"/>
                          <a:cs typeface="Times New Roman"/>
                        </a:rPr>
                        <a:t>zai</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err="1">
                          <a:effectLst/>
                          <a:latin typeface="Calibri"/>
                          <a:ea typeface="SimSun"/>
                          <a:cs typeface="Times New Roman"/>
                        </a:rPr>
                        <a:t>lu-bian</a:t>
                      </a:r>
                      <a:r>
                        <a:rPr lang="en-US" sz="1600" i="1" dirty="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gridSpan="2">
                  <a:txBody>
                    <a:bodyPr/>
                    <a:lstStyle/>
                    <a:p>
                      <a:pPr marL="0" marR="0">
                        <a:lnSpc>
                          <a:spcPct val="115000"/>
                        </a:lnSpc>
                        <a:spcBef>
                          <a:spcPts val="0"/>
                        </a:spcBef>
                        <a:spcAft>
                          <a:spcPts val="0"/>
                        </a:spcAft>
                      </a:pPr>
                      <a:r>
                        <a:rPr lang="en-US" sz="1600">
                          <a:effectLst/>
                          <a:latin typeface="Calibri"/>
                          <a:ea typeface="SimSun"/>
                          <a:cs typeface="Times New Roman"/>
                        </a:rPr>
                        <a:t>drive-room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dirty="0">
                          <a:effectLst/>
                          <a:latin typeface="Calibri"/>
                          <a:ea typeface="SimSun"/>
                          <a:cs typeface="Times New Roman"/>
                        </a:rPr>
                        <a:t>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dirty="0">
                          <a:effectLst/>
                          <a:latin typeface="Calibri"/>
                          <a:ea typeface="SimSun"/>
                          <a:cs typeface="Times New Roman"/>
                        </a:rPr>
                        <a:t>jump-down-come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600">
                          <a:effectLst/>
                          <a:latin typeface="Calibri"/>
                          <a:ea typeface="SimSun"/>
                          <a:cs typeface="Times New Roman"/>
                        </a:rPr>
                        <a:t>stand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LOC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road-side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i="1" dirty="0" err="1">
                          <a:effectLst/>
                          <a:latin typeface="Calibri"/>
                          <a:ea typeface="SimSun"/>
                          <a:cs typeface="Times New Roman"/>
                        </a:rPr>
                        <a:t>naonu</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err="1">
                          <a:effectLst/>
                          <a:latin typeface="Calibri"/>
                          <a:ea typeface="SimSun"/>
                          <a:cs typeface="Times New Roman"/>
                        </a:rPr>
                        <a:t>kan-zhe</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a:effectLst/>
                          <a:latin typeface="Calibri"/>
                          <a:ea typeface="SimSun"/>
                          <a:cs typeface="Times New Roman"/>
                        </a:rPr>
                        <a:t>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smtClean="0">
                          <a:effectLst/>
                          <a:latin typeface="Calibri"/>
                          <a:ea typeface="SimSun"/>
                          <a:cs typeface="Times New Roman"/>
                        </a:rPr>
                        <a:t>(</a:t>
                      </a:r>
                      <a:r>
                        <a:rPr lang="en-US" sz="1600" i="1" dirty="0" err="1" smtClean="0">
                          <a:effectLst/>
                          <a:latin typeface="Calibri"/>
                          <a:ea typeface="SimSun"/>
                          <a:cs typeface="Times New Roman"/>
                        </a:rPr>
                        <a:t>zui</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a:effectLst/>
                          <a:latin typeface="Calibri"/>
                          <a:ea typeface="SimSun"/>
                          <a:cs typeface="Times New Roman"/>
                        </a:rPr>
                        <a:t>li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i="1" dirty="0" err="1">
                          <a:effectLst/>
                          <a:latin typeface="Calibri"/>
                          <a:ea typeface="SimSun"/>
                          <a:cs typeface="Times New Roman"/>
                        </a:rPr>
                        <a:t>dunang-zhe</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angry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look-IMP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smtClean="0">
                          <a:effectLst/>
                          <a:latin typeface="Calibri"/>
                          <a:ea typeface="SimSun"/>
                          <a:cs typeface="Times New Roman"/>
                        </a:rPr>
                        <a:t>mouth</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600">
                          <a:effectLst/>
                          <a:latin typeface="Calibri"/>
                          <a:ea typeface="SimSun"/>
                          <a:cs typeface="Times New Roman"/>
                        </a:rPr>
                        <a:t>murmur-IMP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i="1" dirty="0">
                          <a:effectLst/>
                          <a:latin typeface="Calibri"/>
                          <a:ea typeface="SimSun"/>
                          <a:cs typeface="Times New Roman"/>
                        </a:rPr>
                        <a:t>“an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err="1">
                          <a:effectLst/>
                          <a:latin typeface="Calibri"/>
                          <a:ea typeface="SimSun"/>
                          <a:cs typeface="Times New Roman"/>
                        </a:rPr>
                        <a:t>ni</a:t>
                      </a:r>
                      <a:r>
                        <a:rPr lang="en-US" sz="1600" i="1" dirty="0">
                          <a:effectLst/>
                          <a:latin typeface="Calibri"/>
                          <a:ea typeface="SimSun"/>
                          <a:cs typeface="Times New Roman"/>
                        </a:rPr>
                        <a:t>-ma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err="1">
                          <a:effectLst/>
                          <a:latin typeface="Calibri"/>
                          <a:ea typeface="SimSun"/>
                          <a:cs typeface="Times New Roman"/>
                        </a:rPr>
                        <a:t>ge</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i="1" dirty="0" err="1">
                          <a:effectLst/>
                          <a:latin typeface="Calibri"/>
                          <a:ea typeface="SimSun"/>
                          <a:cs typeface="Times New Roman"/>
                        </a:rPr>
                        <a:t>qiu</a:t>
                      </a:r>
                      <a:r>
                        <a:rPr lang="en-US" sz="1600" i="1" dirty="0" smtClean="0">
                          <a:effectLst/>
                          <a:latin typeface="Calibri"/>
                          <a:ea typeface="SimSun"/>
                          <a:cs typeface="Times New Roman"/>
                        </a:rPr>
                        <a:t>!”)</a:t>
                      </a:r>
                      <a:endParaRPr lang="en-US" sz="16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press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you-mother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CL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ball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6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40230">
                <a:tc gridSpan="8">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600" dirty="0" smtClean="0">
                          <a:effectLst/>
                          <a:latin typeface="+mn-lt"/>
                          <a:ea typeface="SimSun"/>
                          <a:cs typeface="Times New Roman"/>
                        </a:rPr>
                        <a:t>(Lit.) “The driver of the Yellow</a:t>
                      </a:r>
                      <a:r>
                        <a:rPr lang="en-US" sz="1600" baseline="0" dirty="0" smtClean="0">
                          <a:effectLst/>
                          <a:latin typeface="+mn-lt"/>
                          <a:ea typeface="SimSun"/>
                          <a:cs typeface="Times New Roman"/>
                        </a:rPr>
                        <a:t> River big-rig in front of them came down by means of jumping and stared daggers at her from the roadside, (murmuring “Stop pressing the fucking horn!”)</a:t>
                      </a:r>
                      <a:r>
                        <a:rPr lang="en-US" sz="1600" dirty="0" smtClean="0">
                          <a:effectLst/>
                          <a:latin typeface="+mn-lt"/>
                          <a:ea typeface="SimSun"/>
                          <a:cs typeface="Times New Roman"/>
                        </a:rPr>
                        <a:t>”</a:t>
                      </a:r>
                      <a:endParaRPr lang="en-US" sz="1600" dirty="0" smtClean="0">
                        <a:effectLst/>
                        <a:latin typeface="Calibri"/>
                        <a:ea typeface="SimSun"/>
                        <a:cs typeface="Times New Roman"/>
                      </a:endParaRPr>
                    </a:p>
                    <a:p>
                      <a:pPr marL="0" marR="0">
                        <a:lnSpc>
                          <a:spcPct val="115000"/>
                        </a:lnSpc>
                        <a:spcBef>
                          <a:spcPts val="0"/>
                        </a:spcBef>
                        <a:spcAft>
                          <a:spcPts val="0"/>
                        </a:spcAft>
                      </a:pPr>
                      <a:r>
                        <a:rPr lang="en-US" sz="1600" dirty="0" smtClean="0">
                          <a:effectLst/>
                          <a:latin typeface="Calibri"/>
                          <a:ea typeface="SimSun"/>
                          <a:cs typeface="Times New Roman"/>
                        </a:rPr>
                        <a:t>(PT) “</a:t>
                      </a:r>
                      <a:r>
                        <a:rPr lang="en-US" sz="1600" dirty="0">
                          <a:effectLst/>
                          <a:latin typeface="Calibri"/>
                          <a:ea typeface="SimSun"/>
                          <a:cs typeface="Times New Roman"/>
                        </a:rPr>
                        <a:t>The driver of the Yellow River big-rig in front of them jumped out of his cab and stared daggers at her from the </a:t>
                      </a:r>
                      <a:r>
                        <a:rPr lang="en-US" sz="1600" dirty="0" smtClean="0">
                          <a:effectLst/>
                          <a:latin typeface="Calibri"/>
                          <a:ea typeface="SimSun"/>
                          <a:cs typeface="Times New Roman"/>
                        </a:rPr>
                        <a:t>roadside.”</a:t>
                      </a:r>
                      <a:endParaRPr lang="en-US" sz="1600"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 name="Oval 5"/>
          <p:cNvSpPr/>
          <p:nvPr/>
        </p:nvSpPr>
        <p:spPr>
          <a:xfrm>
            <a:off x="4572000" y="2209800"/>
            <a:ext cx="990600" cy="9144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18</a:t>
            </a:fld>
            <a:endParaRPr lang="en-US"/>
          </a:p>
        </p:txBody>
      </p:sp>
      <p:sp>
        <p:nvSpPr>
          <p:cNvPr id="3" name="Footer Placeholder 2"/>
          <p:cNvSpPr>
            <a:spLocks noGrp="1"/>
          </p:cNvSpPr>
          <p:nvPr>
            <p:ph type="ftr" sz="quarter" idx="11"/>
          </p:nvPr>
        </p:nvSpPr>
        <p:spPr/>
        <p:txBody>
          <a:bodyPr/>
          <a:lstStyle/>
          <a:p>
            <a:r>
              <a:rPr lang="en-US" smtClean="0"/>
              <a:t>CaL_Brno_Nov_2017</a:t>
            </a:r>
            <a:endParaRPr lang="en-US"/>
          </a:p>
        </p:txBody>
      </p:sp>
    </p:spTree>
    <p:extLst>
      <p:ext uri="{BB962C8B-B14F-4D97-AF65-F5344CB8AC3E}">
        <p14:creationId xmlns:p14="http://schemas.microsoft.com/office/powerpoint/2010/main" val="813672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772400" cy="884238"/>
          </a:xfrm>
        </p:spPr>
        <p:txBody>
          <a:bodyPr>
            <a:normAutofit/>
          </a:bodyPr>
          <a:lstStyle/>
          <a:p>
            <a:r>
              <a:rPr lang="en-US" dirty="0" smtClean="0"/>
              <a:t>Translator’s Improvisation</a:t>
            </a:r>
            <a:endParaRPr lang="en-US" dirty="0"/>
          </a:p>
        </p:txBody>
      </p:sp>
      <p:sp>
        <p:nvSpPr>
          <p:cNvPr id="3" name="Content Placeholder 2"/>
          <p:cNvSpPr>
            <a:spLocks noGrp="1"/>
          </p:cNvSpPr>
          <p:nvPr>
            <p:ph idx="1"/>
          </p:nvPr>
        </p:nvSpPr>
        <p:spPr>
          <a:xfrm>
            <a:off x="457200" y="1447800"/>
            <a:ext cx="8458200" cy="5410200"/>
          </a:xfrm>
        </p:spPr>
        <p:txBody>
          <a:bodyPr>
            <a:normAutofit lnSpcReduction="10000"/>
          </a:bodyPr>
          <a:lstStyle/>
          <a:p>
            <a:r>
              <a:rPr lang="en-US" dirty="0" smtClean="0"/>
              <a:t>An inserted passage: </a:t>
            </a:r>
            <a:r>
              <a:rPr lang="en-US" i="1" dirty="0" smtClean="0"/>
              <a:t>Ding </a:t>
            </a:r>
            <a:r>
              <a:rPr lang="en-US" i="1" dirty="0" err="1"/>
              <a:t>Gou’er</a:t>
            </a:r>
            <a:r>
              <a:rPr lang="en-US" i="1" dirty="0"/>
              <a:t> could feel the </a:t>
            </a:r>
            <a:r>
              <a:rPr lang="en-US" i="1" dirty="0" smtClean="0"/>
              <a:t>anger radiating </a:t>
            </a:r>
            <a:r>
              <a:rPr lang="en-US" i="1" dirty="0"/>
              <a:t>from the man’s eyes through the </a:t>
            </a:r>
            <a:r>
              <a:rPr lang="en-US" i="1" dirty="0" smtClean="0"/>
              <a:t>gleaming </a:t>
            </a:r>
            <a:r>
              <a:rPr lang="en-US" i="1" dirty="0"/>
              <a:t>surface of his mirror-lens sunglasses</a:t>
            </a:r>
            <a:r>
              <a:rPr lang="en-US" i="1" dirty="0" smtClean="0"/>
              <a:t>.</a:t>
            </a:r>
          </a:p>
          <a:p>
            <a:endParaRPr lang="en-US" dirty="0" smtClean="0"/>
          </a:p>
          <a:p>
            <a:r>
              <a:rPr lang="en-US" dirty="0" smtClean="0"/>
              <a:t>Use of cognition verb to access character’s thought (note the use of present participles) as an “approximation” of the </a:t>
            </a:r>
            <a:r>
              <a:rPr lang="en-US" dirty="0" err="1" smtClean="0"/>
              <a:t>viewpointing</a:t>
            </a:r>
            <a:r>
              <a:rPr lang="en-US" dirty="0" smtClean="0"/>
              <a:t> effect (narrator taking character viewpoint).</a:t>
            </a:r>
          </a:p>
          <a:p>
            <a:endParaRPr lang="en-US" dirty="0"/>
          </a:p>
          <a:p>
            <a:r>
              <a:rPr lang="en-US" dirty="0" smtClean="0"/>
              <a:t>A difference in style and in construal remains.</a:t>
            </a:r>
            <a:endParaRPr lang="en-US" dirty="0"/>
          </a:p>
        </p:txBody>
      </p:sp>
      <p:sp>
        <p:nvSpPr>
          <p:cNvPr id="4" name="Slide Number Placeholder 3"/>
          <p:cNvSpPr>
            <a:spLocks noGrp="1"/>
          </p:cNvSpPr>
          <p:nvPr>
            <p:ph type="sldNum" sz="quarter" idx="12"/>
          </p:nvPr>
        </p:nvSpPr>
        <p:spPr/>
        <p:txBody>
          <a:bodyPr/>
          <a:lstStyle/>
          <a:p>
            <a:fld id="{67840197-9C17-473D-BAC2-C5A157CC8037}" type="slidenum">
              <a:rPr lang="en-US" smtClean="0"/>
              <a:t>19</a:t>
            </a:fld>
            <a:endParaRPr lang="en-US"/>
          </a:p>
        </p:txBody>
      </p:sp>
      <p:sp>
        <p:nvSpPr>
          <p:cNvPr id="5" name="Footer Placeholder 4"/>
          <p:cNvSpPr>
            <a:spLocks noGrp="1"/>
          </p:cNvSpPr>
          <p:nvPr>
            <p:ph type="ftr" sz="quarter" idx="11"/>
          </p:nvPr>
        </p:nvSpPr>
        <p:spPr/>
        <p:txBody>
          <a:bodyPr/>
          <a:lstStyle/>
          <a:p>
            <a:r>
              <a:rPr lang="en-US" smtClean="0"/>
              <a:t>CaL_Brno_Nov_2017</a:t>
            </a:r>
            <a:endParaRPr lang="en-US"/>
          </a:p>
        </p:txBody>
      </p:sp>
    </p:spTree>
    <p:extLst>
      <p:ext uri="{BB962C8B-B14F-4D97-AF65-F5344CB8AC3E}">
        <p14:creationId xmlns:p14="http://schemas.microsoft.com/office/powerpoint/2010/main" val="324220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Linguistics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Cognitive linguistics: the study of natural language as a mental phenomenon.</a:t>
            </a:r>
          </a:p>
          <a:p>
            <a:endParaRPr lang="en-US" dirty="0" smtClean="0"/>
          </a:p>
          <a:p>
            <a:r>
              <a:rPr lang="en-US" dirty="0" smtClean="0"/>
              <a:t>How humans use language to create understanding.</a:t>
            </a:r>
          </a:p>
          <a:p>
            <a:endParaRPr lang="en-US" dirty="0" smtClean="0"/>
          </a:p>
          <a:p>
            <a:r>
              <a:rPr lang="en-US" dirty="0" smtClean="0"/>
              <a:t>How much universality and variation do we find cross-linguistically?</a:t>
            </a:r>
            <a:endParaRPr lang="en-US" dirty="0"/>
          </a:p>
          <a:p>
            <a:endParaRPr lang="en-US" dirty="0" smtClean="0"/>
          </a:p>
          <a:p>
            <a:r>
              <a:rPr lang="en-US" dirty="0" smtClean="0"/>
              <a:t>“No </a:t>
            </a:r>
            <a:r>
              <a:rPr lang="en-US" dirty="0"/>
              <a:t>two languages are ever sufficiently similar to be considered as representing the </a:t>
            </a:r>
            <a:r>
              <a:rPr lang="en-US" dirty="0" smtClean="0"/>
              <a:t>same social </a:t>
            </a:r>
            <a:r>
              <a:rPr lang="en-US" dirty="0"/>
              <a:t>reality” </a:t>
            </a:r>
            <a:r>
              <a:rPr lang="en-US" dirty="0" smtClean="0"/>
              <a:t>(Sapir 1929:162).</a:t>
            </a:r>
          </a:p>
        </p:txBody>
      </p:sp>
      <p:sp>
        <p:nvSpPr>
          <p:cNvPr id="4" name="Footer Placeholder 3"/>
          <p:cNvSpPr>
            <a:spLocks noGrp="1"/>
          </p:cNvSpPr>
          <p:nvPr>
            <p:ph type="ftr" sz="quarter" idx="11"/>
          </p:nvPr>
        </p:nvSpPr>
        <p:spPr/>
        <p:txBody>
          <a:bodyPr/>
          <a:lstStyle/>
          <a:p>
            <a:r>
              <a:rPr lang="en-US" smtClean="0"/>
              <a:t>CaL_Brno_Nov_2017</a:t>
            </a: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2</a:t>
            </a:fld>
            <a:endParaRPr lang="en-US"/>
          </a:p>
        </p:txBody>
      </p:sp>
    </p:spTree>
    <p:extLst>
      <p:ext uri="{BB962C8B-B14F-4D97-AF65-F5344CB8AC3E}">
        <p14:creationId xmlns:p14="http://schemas.microsoft.com/office/powerpoint/2010/main" val="341467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34962"/>
            <a:ext cx="5867400" cy="655638"/>
          </a:xfrm>
        </p:spPr>
        <p:txBody>
          <a:bodyPr>
            <a:normAutofit fontScale="90000"/>
          </a:bodyPr>
          <a:lstStyle/>
          <a:p>
            <a:r>
              <a:rPr lang="en-US" dirty="0" smtClean="0"/>
              <a:t>The Importance of Being…</a:t>
            </a:r>
            <a:endParaRPr lang="en-US" dirty="0"/>
          </a:p>
        </p:txBody>
      </p:sp>
      <p:sp>
        <p:nvSpPr>
          <p:cNvPr id="3" name="Content Placeholder 2"/>
          <p:cNvSpPr>
            <a:spLocks noGrp="1"/>
          </p:cNvSpPr>
          <p:nvPr>
            <p:ph idx="1"/>
          </p:nvPr>
        </p:nvSpPr>
        <p:spPr>
          <a:xfrm>
            <a:off x="314459" y="1485027"/>
            <a:ext cx="8620259" cy="5029200"/>
          </a:xfrm>
        </p:spPr>
        <p:txBody>
          <a:bodyPr>
            <a:normAutofit fontScale="92500" lnSpcReduction="10000"/>
          </a:bodyPr>
          <a:lstStyle/>
          <a:p>
            <a:r>
              <a:rPr lang="en-US" dirty="0"/>
              <a:t>D</a:t>
            </a:r>
            <a:r>
              <a:rPr lang="en-US" dirty="0" smtClean="0"/>
              <a:t>isproportion accounted for by occurrences of a viewpoint marker in particular constructions.</a:t>
            </a:r>
          </a:p>
          <a:p>
            <a:endParaRPr lang="en-US" dirty="0" smtClean="0"/>
          </a:p>
          <a:p>
            <a:r>
              <a:rPr lang="en-US" dirty="0" smtClean="0"/>
              <a:t>Influence of grammar on stylistics.</a:t>
            </a:r>
          </a:p>
          <a:p>
            <a:pPr marL="0" indent="0">
              <a:buNone/>
            </a:pPr>
            <a:endParaRPr lang="en-US" dirty="0"/>
          </a:p>
          <a:p>
            <a:r>
              <a:rPr lang="en-US" dirty="0" smtClean="0"/>
              <a:t>And on constructional means to coordinate readers’ cognitive states.</a:t>
            </a:r>
          </a:p>
          <a:p>
            <a:endParaRPr lang="en-US" dirty="0" smtClean="0"/>
          </a:p>
          <a:p>
            <a:r>
              <a:rPr lang="en-US" dirty="0" smtClean="0"/>
              <a:t>Grammar: Speaker’s tendency to associate certain words (</a:t>
            </a:r>
            <a:r>
              <a:rPr lang="en-US" i="1" dirty="0" err="1" smtClean="0"/>
              <a:t>lai</a:t>
            </a:r>
            <a:r>
              <a:rPr lang="en-US" i="1" dirty="0" smtClean="0"/>
              <a:t>/</a:t>
            </a:r>
            <a:r>
              <a:rPr lang="en-US" i="1" dirty="0" err="1" smtClean="0"/>
              <a:t>qu</a:t>
            </a:r>
            <a:r>
              <a:rPr lang="en-US" dirty="0" smtClean="0"/>
              <a:t>) with given constructions.</a:t>
            </a:r>
          </a:p>
        </p:txBody>
      </p:sp>
      <p:sp>
        <p:nvSpPr>
          <p:cNvPr id="4" name="Title 1"/>
          <p:cNvSpPr txBox="1">
            <a:spLocks/>
          </p:cNvSpPr>
          <p:nvPr/>
        </p:nvSpPr>
        <p:spPr>
          <a:xfrm>
            <a:off x="5791200" y="0"/>
            <a:ext cx="3124200" cy="990600"/>
          </a:xfrm>
          <a:prstGeom prst="rect">
            <a:avLst/>
          </a:prstGeom>
        </p:spPr>
        <p:txBody>
          <a:bodyPr bIns="91440" anchor="b" anchorCtr="0">
            <a:normAutofit fontScale="67500" lnSpcReduction="200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dirty="0" smtClean="0"/>
              <a:t/>
            </a:r>
            <a:br>
              <a:rPr lang="en-US" dirty="0" smtClean="0"/>
            </a:br>
            <a:r>
              <a:rPr lang="en-US" sz="5300" dirty="0" smtClean="0"/>
              <a:t>Constructionist</a:t>
            </a:r>
            <a:endParaRPr lang="en-US" sz="5300"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20</a:t>
            </a:fld>
            <a:endParaRPr lang="en-US"/>
          </a:p>
        </p:txBody>
      </p:sp>
    </p:spTree>
    <p:extLst>
      <p:ext uri="{BB962C8B-B14F-4D97-AF65-F5344CB8AC3E}">
        <p14:creationId xmlns:p14="http://schemas.microsoft.com/office/powerpoint/2010/main" val="123248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0" end="0"/>
                                            </p:txEl>
                                          </p:spTgt>
                                        </p:tgtEl>
                                        <p:attrNameLst>
                                          <p:attrName>style.visibility</p:attrName>
                                        </p:attrNameLst>
                                      </p:cBhvr>
                                      <p:to>
                                        <p:strVal val="visible"/>
                                      </p:to>
                                    </p:set>
                                    <p:animEffect transition="in" filter="fade">
                                      <p:cBhvr>
                                        <p:cTn id="2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382000" cy="1020762"/>
          </a:xfrm>
        </p:spPr>
        <p:txBody>
          <a:bodyPr>
            <a:normAutofit fontScale="90000"/>
          </a:bodyPr>
          <a:lstStyle/>
          <a:p>
            <a:r>
              <a:rPr lang="en-US" dirty="0" smtClean="0"/>
              <a:t>Viewpoint Markers That Get Across?</a:t>
            </a:r>
            <a:endParaRPr lang="en-US" dirty="0"/>
          </a:p>
        </p:txBody>
      </p:sp>
      <p:sp>
        <p:nvSpPr>
          <p:cNvPr id="3" name="Content Placeholder 2"/>
          <p:cNvSpPr>
            <a:spLocks noGrp="1"/>
          </p:cNvSpPr>
          <p:nvPr>
            <p:ph idx="1"/>
          </p:nvPr>
        </p:nvSpPr>
        <p:spPr>
          <a:xfrm>
            <a:off x="533400" y="1447799"/>
            <a:ext cx="8305800" cy="5273675"/>
          </a:xfrm>
        </p:spPr>
        <p:txBody>
          <a:bodyPr>
            <a:normAutofit lnSpcReduction="10000"/>
          </a:bodyPr>
          <a:lstStyle/>
          <a:p>
            <a:r>
              <a:rPr lang="en-US" dirty="0"/>
              <a:t>Deictic COME: 10 (</a:t>
            </a:r>
            <a:r>
              <a:rPr lang="en-US" dirty="0" smtClean="0"/>
              <a:t>English), </a:t>
            </a:r>
            <a:r>
              <a:rPr lang="en-US" dirty="0"/>
              <a:t>40 </a:t>
            </a:r>
            <a:r>
              <a:rPr lang="en-US" dirty="0" smtClean="0"/>
              <a:t>(Mandarin)</a:t>
            </a:r>
            <a:endParaRPr lang="en-US" dirty="0"/>
          </a:p>
          <a:p>
            <a:endParaRPr lang="en-US" dirty="0" smtClean="0"/>
          </a:p>
          <a:p>
            <a:r>
              <a:rPr lang="en-US" dirty="0" smtClean="0"/>
              <a:t>It seems that only 10 tokens of deictic COME have “survived” the translation.</a:t>
            </a:r>
          </a:p>
          <a:p>
            <a:pPr marL="0" indent="0">
              <a:buNone/>
            </a:pPr>
            <a:endParaRPr lang="en-US" dirty="0"/>
          </a:p>
          <a:p>
            <a:r>
              <a:rPr lang="en-US" dirty="0"/>
              <a:t>Only 5 tokens, out of 10, pair up with </a:t>
            </a:r>
            <a:r>
              <a:rPr lang="en-US" i="1" dirty="0" err="1"/>
              <a:t>lai</a:t>
            </a:r>
            <a:r>
              <a:rPr lang="en-US" dirty="0"/>
              <a:t> in the original.</a:t>
            </a:r>
          </a:p>
          <a:p>
            <a:endParaRPr lang="en-US" dirty="0"/>
          </a:p>
          <a:p>
            <a:r>
              <a:rPr lang="en-US" dirty="0"/>
              <a:t>The rest, 50</a:t>
            </a:r>
            <a:r>
              <a:rPr lang="en-US" dirty="0" smtClean="0"/>
              <a:t>%(!), is the translator’s </a:t>
            </a:r>
            <a:r>
              <a:rPr lang="en-US" dirty="0"/>
              <a:t>own invention</a:t>
            </a:r>
            <a:r>
              <a:rPr lang="en-US" dirty="0" smtClean="0"/>
              <a:t>.</a:t>
            </a:r>
            <a:endParaRPr lang="en-US" dirty="0"/>
          </a:p>
        </p:txBody>
      </p:sp>
      <p:sp>
        <p:nvSpPr>
          <p:cNvPr id="6" name="Title 1"/>
          <p:cNvSpPr txBox="1">
            <a:spLocks/>
          </p:cNvSpPr>
          <p:nvPr/>
        </p:nvSpPr>
        <p:spPr>
          <a:xfrm>
            <a:off x="914400" y="304800"/>
            <a:ext cx="5105400" cy="1020762"/>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endParaRPr lang="en-US" dirty="0"/>
          </a:p>
        </p:txBody>
      </p:sp>
      <p:sp>
        <p:nvSpPr>
          <p:cNvPr id="8" name="Footer Placeholder 7"/>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21</a:t>
            </a:fld>
            <a:endParaRPr lang="en-US"/>
          </a:p>
        </p:txBody>
      </p:sp>
    </p:spTree>
    <p:extLst>
      <p:ext uri="{BB962C8B-B14F-4D97-AF65-F5344CB8AC3E}">
        <p14:creationId xmlns:p14="http://schemas.microsoft.com/office/powerpoint/2010/main" val="2038160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458200" cy="868362"/>
          </a:xfrm>
        </p:spPr>
        <p:txBody>
          <a:bodyPr>
            <a:normAutofit fontScale="90000"/>
          </a:bodyPr>
          <a:lstStyle/>
          <a:p>
            <a:r>
              <a:rPr lang="en-US" dirty="0" smtClean="0"/>
              <a:t>Radical Invention: Opposite Viewpoint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14334030"/>
              </p:ext>
            </p:extLst>
          </p:nvPr>
        </p:nvGraphicFramePr>
        <p:xfrm>
          <a:off x="152400" y="944562"/>
          <a:ext cx="8915397" cy="5841012"/>
        </p:xfrm>
        <a:graphic>
          <a:graphicData uri="http://schemas.openxmlformats.org/drawingml/2006/table">
            <a:tbl>
              <a:tblPr firstRow="1" firstCol="1" bandRow="1"/>
              <a:tblGrid>
                <a:gridCol w="1238249"/>
                <a:gridCol w="1085849"/>
                <a:gridCol w="1085849"/>
                <a:gridCol w="1162050"/>
                <a:gridCol w="838200"/>
                <a:gridCol w="171448"/>
                <a:gridCol w="1363435"/>
                <a:gridCol w="674917"/>
                <a:gridCol w="1295400"/>
              </a:tblGrid>
              <a:tr h="377170">
                <a:tc>
                  <a:txBody>
                    <a:bodyPr/>
                    <a:lstStyle/>
                    <a:p>
                      <a:pPr marL="0" marR="0">
                        <a:lnSpc>
                          <a:spcPct val="115000"/>
                        </a:lnSpc>
                        <a:spcBef>
                          <a:spcPts val="0"/>
                        </a:spcBef>
                        <a:spcAft>
                          <a:spcPts val="0"/>
                        </a:spcAft>
                      </a:pPr>
                      <a:r>
                        <a:rPr lang="en-US" sz="1800" i="1" dirty="0" err="1">
                          <a:effectLst/>
                          <a:latin typeface="Calibri"/>
                          <a:ea typeface="SimSun"/>
                          <a:cs typeface="Times New Roman"/>
                        </a:rPr>
                        <a:t>qing</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ni</a:t>
                      </a:r>
                      <a:r>
                        <a:rPr lang="en-US" sz="1800" i="1" dirty="0">
                          <a:effectLst/>
                          <a:latin typeface="Calibri"/>
                          <a:ea typeface="SimSun"/>
                          <a:cs typeface="Times New Roman"/>
                        </a:rPr>
                        <a:t>-men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i="1" dirty="0" err="1">
                          <a:effectLst/>
                          <a:latin typeface="Calibri"/>
                          <a:ea typeface="SimSun"/>
                          <a:cs typeface="Times New Roman"/>
                        </a:rPr>
                        <a:t>yansu-dian</a:t>
                      </a:r>
                      <a:r>
                        <a:rPr lang="en-US" sz="1800" i="1" dirty="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xianren</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i="1" dirty="0" err="1">
                          <a:effectLst/>
                          <a:latin typeface="Calibri"/>
                          <a:ea typeface="SimSun"/>
                          <a:cs typeface="Times New Roman"/>
                        </a:rPr>
                        <a:t>jiu-guo</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80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shi</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wei</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45">
                <a:tc>
                  <a:txBody>
                    <a:bodyPr/>
                    <a:lstStyle/>
                    <a:p>
                      <a:pPr marL="0" marR="0">
                        <a:lnSpc>
                          <a:spcPct val="115000"/>
                        </a:lnSpc>
                        <a:spcBef>
                          <a:spcPts val="0"/>
                        </a:spcBef>
                        <a:spcAft>
                          <a:spcPts val="0"/>
                        </a:spcAft>
                      </a:pPr>
                      <a:r>
                        <a:rPr lang="en-US" sz="1800" dirty="0">
                          <a:effectLst/>
                          <a:latin typeface="Calibri"/>
                          <a:ea typeface="SimSun"/>
                          <a:cs typeface="Times New Roman"/>
                        </a:rPr>
                        <a:t>please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you-PL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serious-DIM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current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wine-country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80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city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committee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nSpc>
                          <a:spcPct val="115000"/>
                        </a:lnSpc>
                        <a:spcBef>
                          <a:spcPts val="0"/>
                        </a:spcBef>
                        <a:spcAft>
                          <a:spcPts val="0"/>
                        </a:spcAft>
                      </a:pPr>
                      <a:endParaRPr lang="en-US" sz="180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45">
                <a:tc>
                  <a:txBody>
                    <a:bodyPr/>
                    <a:lstStyle/>
                    <a:p>
                      <a:pPr marL="0" marR="0">
                        <a:lnSpc>
                          <a:spcPct val="115000"/>
                        </a:lnSpc>
                        <a:spcBef>
                          <a:spcPts val="0"/>
                        </a:spcBef>
                        <a:spcAft>
                          <a:spcPts val="0"/>
                        </a:spcAft>
                      </a:pPr>
                      <a:r>
                        <a:rPr lang="en-US" sz="1800" i="1" dirty="0" err="1">
                          <a:effectLst/>
                          <a:latin typeface="Calibri"/>
                          <a:ea typeface="SimSun"/>
                          <a:cs typeface="Times New Roman"/>
                        </a:rPr>
                        <a:t>xuanchuan</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bu</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i="1" dirty="0" err="1">
                          <a:effectLst/>
                          <a:latin typeface="Calibri"/>
                          <a:ea typeface="SimSun"/>
                          <a:cs typeface="Times New Roman"/>
                        </a:rPr>
                        <a:t>fu-bu-zhang</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marL="0" marR="0">
                        <a:lnSpc>
                          <a:spcPct val="115000"/>
                        </a:lnSpc>
                        <a:spcBef>
                          <a:spcPts val="0"/>
                        </a:spcBef>
                        <a:spcAft>
                          <a:spcPts val="0"/>
                        </a:spcAft>
                      </a:pPr>
                      <a:r>
                        <a:rPr lang="en-US" sz="1800" i="1" dirty="0" err="1">
                          <a:effectLst/>
                          <a:latin typeface="Calibri"/>
                          <a:ea typeface="SimSun"/>
                          <a:cs typeface="Times New Roman"/>
                        </a:rPr>
                        <a:t>Jin</a:t>
                      </a:r>
                      <a:r>
                        <a:rPr lang="en-US" sz="1800" i="1" dirty="0">
                          <a:effectLst/>
                          <a:latin typeface="Calibri"/>
                          <a:ea typeface="SimSun"/>
                          <a:cs typeface="Times New Roman"/>
                        </a:rPr>
                        <a:t> </a:t>
                      </a:r>
                      <a:r>
                        <a:rPr lang="en-US" sz="1800" i="1" dirty="0" err="1">
                          <a:effectLst/>
                          <a:latin typeface="Calibri"/>
                          <a:ea typeface="SimSun"/>
                          <a:cs typeface="Times New Roman"/>
                        </a:rPr>
                        <a:t>Gangzuan</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shi</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a:effectLst/>
                          <a:latin typeface="Calibri"/>
                          <a:ea typeface="SimSun"/>
                          <a:cs typeface="Times New Roman"/>
                        </a:rPr>
                        <a:t>ci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promote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deputy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vice-deputy-head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marL="0" marR="0">
                        <a:lnSpc>
                          <a:spcPct val="115000"/>
                        </a:lnSpc>
                        <a:spcBef>
                          <a:spcPts val="0"/>
                        </a:spcBef>
                        <a:spcAft>
                          <a:spcPts val="0"/>
                        </a:spcAft>
                      </a:pPr>
                      <a:r>
                        <a:rPr lang="en-US" sz="1800">
                          <a:effectLst/>
                          <a:latin typeface="Calibri"/>
                          <a:ea typeface="SimSun"/>
                          <a:cs typeface="Times New Roman"/>
                        </a:rPr>
                        <a:t>Jin Gangzuan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BE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this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45">
                <a:tc>
                  <a:txBody>
                    <a:bodyPr/>
                    <a:lstStyle/>
                    <a:p>
                      <a:pPr marL="0" marR="0">
                        <a:lnSpc>
                          <a:spcPct val="115000"/>
                        </a:lnSpc>
                        <a:spcBef>
                          <a:spcPts val="0"/>
                        </a:spcBef>
                        <a:spcAft>
                          <a:spcPts val="0"/>
                        </a:spcAft>
                      </a:pPr>
                      <a:r>
                        <a:rPr lang="en-US" sz="1800" i="1" dirty="0">
                          <a:effectLst/>
                          <a:latin typeface="Calibri"/>
                          <a:ea typeface="SimSun"/>
                          <a:cs typeface="Times New Roman"/>
                        </a:rPr>
                        <a:t>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zhongyao</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xianyiren</a:t>
                      </a:r>
                      <a:r>
                        <a:rPr lang="en-US" sz="1800" i="1" dirty="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i="1" dirty="0">
                          <a:effectLst/>
                          <a:latin typeface="Calibri"/>
                          <a:ea typeface="SimSun"/>
                          <a:cs typeface="Times New Roman"/>
                        </a:rPr>
                        <a:t>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shi</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cong</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gui</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case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important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suspect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BE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from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you-HON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445">
                <a:tc>
                  <a:txBody>
                    <a:bodyPr/>
                    <a:lstStyle/>
                    <a:p>
                      <a:pPr marL="0" marR="0">
                        <a:lnSpc>
                          <a:spcPct val="115000"/>
                        </a:lnSpc>
                        <a:spcBef>
                          <a:spcPts val="0"/>
                        </a:spcBef>
                        <a:spcAft>
                          <a:spcPts val="0"/>
                        </a:spcAft>
                      </a:pPr>
                      <a:r>
                        <a:rPr lang="en-US" sz="1800" i="1" dirty="0" err="1">
                          <a:effectLst/>
                          <a:latin typeface="Calibri"/>
                          <a:ea typeface="SimSun"/>
                          <a:cs typeface="Times New Roman"/>
                        </a:rPr>
                        <a:t>kuang</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chu-qu</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mine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out-go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7170">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4860">
                <a:tc gridSpan="9">
                  <a:txBody>
                    <a:bodyPr/>
                    <a:lstStyle/>
                    <a:p>
                      <a:pPr marL="0" marR="0">
                        <a:lnSpc>
                          <a:spcPct val="115000"/>
                        </a:lnSpc>
                        <a:spcBef>
                          <a:spcPts val="0"/>
                        </a:spcBef>
                        <a:spcAft>
                          <a:spcPts val="0"/>
                        </a:spcAft>
                      </a:pPr>
                      <a:r>
                        <a:rPr lang="zh-TW" altLang="en-US" sz="1800" dirty="0" smtClean="0">
                          <a:effectLst/>
                          <a:latin typeface="Calibri"/>
                          <a:ea typeface="SimSun"/>
                          <a:cs typeface="Times New Roman"/>
                        </a:rPr>
                        <a:t>请你们严肃点！现任酒国市委宣传部副部长金刚钻是此案的重要嫌疑人，他是从贵矿出去的。</a:t>
                      </a:r>
                      <a:endParaRPr lang="en-US" sz="1800" dirty="0" smtClean="0">
                        <a:effectLst/>
                        <a:latin typeface="Calibri"/>
                        <a:ea typeface="SimSun"/>
                        <a:cs typeface="Times New Roman"/>
                      </a:endParaRPr>
                    </a:p>
                    <a:p>
                      <a:pPr marL="0" marR="0">
                        <a:lnSpc>
                          <a:spcPct val="115000"/>
                        </a:lnSpc>
                        <a:spcBef>
                          <a:spcPts val="0"/>
                        </a:spcBef>
                        <a:spcAft>
                          <a:spcPts val="0"/>
                        </a:spcAft>
                      </a:pPr>
                      <a:r>
                        <a:rPr lang="en-US" sz="1800" dirty="0" smtClean="0">
                          <a:effectLst/>
                          <a:latin typeface="Calibri"/>
                          <a:ea typeface="SimSun"/>
                          <a:cs typeface="Times New Roman"/>
                        </a:rPr>
                        <a:t>(PT) “</a:t>
                      </a:r>
                      <a:r>
                        <a:rPr lang="en-US" sz="1800" dirty="0">
                          <a:effectLst/>
                          <a:latin typeface="Calibri"/>
                          <a:ea typeface="SimSun"/>
                          <a:cs typeface="Times New Roman"/>
                        </a:rPr>
                        <a:t>I must ask you to take this seriously. </a:t>
                      </a:r>
                      <a:r>
                        <a:rPr lang="en-US" sz="1800" dirty="0" err="1">
                          <a:effectLst/>
                          <a:latin typeface="Calibri"/>
                          <a:ea typeface="SimSun"/>
                          <a:cs typeface="Times New Roman"/>
                        </a:rPr>
                        <a:t>Liquorland’s</a:t>
                      </a:r>
                      <a:r>
                        <a:rPr lang="en-US" sz="1800" dirty="0">
                          <a:effectLst/>
                          <a:latin typeface="Calibri"/>
                          <a:ea typeface="SimSun"/>
                          <a:cs typeface="Times New Roman"/>
                        </a:rPr>
                        <a:t> Deputy Head of Propaganda, Diamond Jin, who is a prime suspect, comes from your esteemed mine</a:t>
                      </a:r>
                      <a:r>
                        <a:rPr lang="en-US" sz="1800" dirty="0" smtClean="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 name="Oval 2"/>
          <p:cNvSpPr/>
          <p:nvPr/>
        </p:nvSpPr>
        <p:spPr>
          <a:xfrm>
            <a:off x="1752600" y="4419600"/>
            <a:ext cx="457200" cy="6858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743200" y="6477000"/>
            <a:ext cx="685800" cy="3810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22</a:t>
            </a:fld>
            <a:endParaRPr lang="en-US"/>
          </a:p>
        </p:txBody>
      </p:sp>
      <p:sp>
        <p:nvSpPr>
          <p:cNvPr id="5" name="Footer Placeholder 4"/>
          <p:cNvSpPr>
            <a:spLocks noGrp="1"/>
          </p:cNvSpPr>
          <p:nvPr>
            <p:ph type="ftr" sz="quarter" idx="11"/>
          </p:nvPr>
        </p:nvSpPr>
        <p:spPr/>
        <p:txBody>
          <a:bodyPr/>
          <a:lstStyle/>
          <a:p>
            <a:r>
              <a:rPr lang="en-US" smtClean="0"/>
              <a:t>CaL_Brno_Nov_2017</a:t>
            </a:r>
            <a:endParaRPr lang="en-US"/>
          </a:p>
        </p:txBody>
      </p:sp>
    </p:spTree>
    <p:extLst>
      <p:ext uri="{BB962C8B-B14F-4D97-AF65-F5344CB8AC3E}">
        <p14:creationId xmlns:p14="http://schemas.microsoft.com/office/powerpoint/2010/main" val="4124779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From Concept to Meaning and Form</a:t>
            </a:r>
            <a:endParaRPr lang="en-US" dirty="0"/>
          </a:p>
        </p:txBody>
      </p:sp>
      <p:sp>
        <p:nvSpPr>
          <p:cNvPr id="3" name="Content Placeholder 2"/>
          <p:cNvSpPr>
            <a:spLocks noGrp="1"/>
          </p:cNvSpPr>
          <p:nvPr>
            <p:ph idx="1"/>
          </p:nvPr>
        </p:nvSpPr>
        <p:spPr/>
        <p:txBody>
          <a:bodyPr/>
          <a:lstStyle/>
          <a:p>
            <a:r>
              <a:rPr lang="en-US" dirty="0" smtClean="0"/>
              <a:t>In Mandarin version, </a:t>
            </a:r>
            <a:r>
              <a:rPr lang="en-US" dirty="0"/>
              <a:t>only the </a:t>
            </a:r>
            <a:r>
              <a:rPr lang="en-US" dirty="0" smtClean="0"/>
              <a:t>SOURCE (</a:t>
            </a:r>
            <a:r>
              <a:rPr lang="en-US" i="1" dirty="0" err="1" smtClean="0"/>
              <a:t>cong</a:t>
            </a:r>
            <a:r>
              <a:rPr lang="en-US" dirty="0" smtClean="0"/>
              <a:t> ‘from’) </a:t>
            </a:r>
            <a:r>
              <a:rPr lang="en-US" dirty="0"/>
              <a:t>and </a:t>
            </a:r>
            <a:r>
              <a:rPr lang="en-US" dirty="0" smtClean="0"/>
              <a:t>PATH (</a:t>
            </a:r>
            <a:r>
              <a:rPr lang="en-US" i="1" dirty="0" err="1" smtClean="0"/>
              <a:t>chu-qu</a:t>
            </a:r>
            <a:r>
              <a:rPr lang="en-US" dirty="0" smtClean="0"/>
              <a:t> ‘out-go’) </a:t>
            </a:r>
            <a:r>
              <a:rPr lang="en-US" dirty="0"/>
              <a:t>of the motion are </a:t>
            </a:r>
            <a:r>
              <a:rPr lang="en-US" dirty="0" smtClean="0"/>
              <a:t>linguistically elaborated.</a:t>
            </a:r>
          </a:p>
          <a:p>
            <a:endParaRPr lang="en-US" dirty="0"/>
          </a:p>
          <a:p>
            <a:r>
              <a:rPr lang="en-US" dirty="0" smtClean="0"/>
              <a:t>Direction: away from the speaker</a:t>
            </a:r>
          </a:p>
          <a:p>
            <a:endParaRPr lang="en-US" dirty="0"/>
          </a:p>
          <a:p>
            <a:r>
              <a:rPr lang="en-US" i="1" dirty="0" smtClean="0"/>
              <a:t>Go (out) from</a:t>
            </a:r>
            <a:r>
              <a:rPr lang="en-US" dirty="0" smtClean="0"/>
              <a:t> would make THE ideal translation.</a:t>
            </a:r>
          </a:p>
        </p:txBody>
      </p:sp>
      <p:sp>
        <p:nvSpPr>
          <p:cNvPr id="8" name="Footer Placeholder 7"/>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23</a:t>
            </a:fld>
            <a:endParaRPr lang="en-US"/>
          </a:p>
        </p:txBody>
      </p:sp>
    </p:spTree>
    <p:extLst>
      <p:ext uri="{BB962C8B-B14F-4D97-AF65-F5344CB8AC3E}">
        <p14:creationId xmlns:p14="http://schemas.microsoft.com/office/powerpoint/2010/main" val="3208940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915400" cy="868362"/>
          </a:xfrm>
        </p:spPr>
        <p:txBody>
          <a:bodyPr>
            <a:normAutofit/>
          </a:bodyPr>
          <a:lstStyle/>
          <a:p>
            <a:r>
              <a:rPr lang="en-US" dirty="0" err="1" smtClean="0"/>
              <a:t>Cx</a:t>
            </a:r>
            <a:r>
              <a:rPr lang="en-US" dirty="0" smtClean="0"/>
              <a:t> Profile in the Way</a:t>
            </a:r>
            <a:endParaRPr lang="en-US" dirty="0"/>
          </a:p>
        </p:txBody>
      </p:sp>
      <p:sp>
        <p:nvSpPr>
          <p:cNvPr id="4" name="Content Placeholder 3"/>
          <p:cNvSpPr>
            <a:spLocks noGrp="1"/>
          </p:cNvSpPr>
          <p:nvPr>
            <p:ph idx="1"/>
          </p:nvPr>
        </p:nvSpPr>
        <p:spPr>
          <a:xfrm>
            <a:off x="457200" y="1600200"/>
            <a:ext cx="8229600" cy="5257800"/>
          </a:xfrm>
        </p:spPr>
        <p:txBody>
          <a:bodyPr>
            <a:normAutofit fontScale="85000" lnSpcReduction="20000"/>
          </a:bodyPr>
          <a:lstStyle/>
          <a:p>
            <a:r>
              <a:rPr lang="en-US" dirty="0" smtClean="0"/>
              <a:t>Constructional </a:t>
            </a:r>
            <a:r>
              <a:rPr lang="en-US" dirty="0"/>
              <a:t>profile: 70% (14/20) in </a:t>
            </a:r>
            <a:r>
              <a:rPr lang="en-US" i="1" dirty="0"/>
              <a:t>go from </a:t>
            </a:r>
            <a:r>
              <a:rPr lang="en-US" dirty="0"/>
              <a:t>involves a very specific pattern of </a:t>
            </a:r>
            <a:r>
              <a:rPr lang="en-US" i="1" dirty="0"/>
              <a:t>go from </a:t>
            </a:r>
            <a:r>
              <a:rPr lang="en-US" dirty="0"/>
              <a:t>X </a:t>
            </a:r>
            <a:r>
              <a:rPr lang="en-US" i="1" dirty="0"/>
              <a:t>to</a:t>
            </a:r>
            <a:r>
              <a:rPr lang="en-US" dirty="0"/>
              <a:t> </a:t>
            </a:r>
            <a:r>
              <a:rPr lang="en-US" dirty="0" smtClean="0"/>
              <a:t>Y (cf. </a:t>
            </a:r>
            <a:r>
              <a:rPr lang="en-US" i="1" dirty="0" smtClean="0"/>
              <a:t>come from</a:t>
            </a:r>
            <a:r>
              <a:rPr lang="en-US" dirty="0" smtClean="0"/>
              <a:t>: 0%).</a:t>
            </a:r>
          </a:p>
          <a:p>
            <a:endParaRPr lang="en-US" dirty="0"/>
          </a:p>
          <a:p>
            <a:r>
              <a:rPr lang="en-US" i="1" dirty="0"/>
              <a:t>Go from X </a:t>
            </a:r>
            <a:r>
              <a:rPr lang="en-US" dirty="0" smtClean="0"/>
              <a:t>prefers a </a:t>
            </a:r>
            <a:r>
              <a:rPr lang="en-US" dirty="0"/>
              <a:t>construction with </a:t>
            </a:r>
            <a:r>
              <a:rPr lang="en-US" dirty="0" smtClean="0"/>
              <a:t>GOAL </a:t>
            </a:r>
            <a:r>
              <a:rPr lang="en-US" dirty="0"/>
              <a:t>specified than without.</a:t>
            </a:r>
          </a:p>
          <a:p>
            <a:endParaRPr lang="en-US" dirty="0"/>
          </a:p>
          <a:p>
            <a:r>
              <a:rPr lang="en-US" dirty="0"/>
              <a:t>As a result </a:t>
            </a:r>
            <a:r>
              <a:rPr lang="en-US" i="1" dirty="0"/>
              <a:t>go from X</a:t>
            </a:r>
            <a:r>
              <a:rPr lang="en-US" dirty="0"/>
              <a:t> </a:t>
            </a:r>
            <a:r>
              <a:rPr lang="en-US" dirty="0" smtClean="0"/>
              <a:t>alone does </a:t>
            </a:r>
            <a:r>
              <a:rPr lang="en-US" dirty="0"/>
              <a:t>not sound natural enough in that context (where the GOAL is not specified in the ST).</a:t>
            </a:r>
          </a:p>
          <a:p>
            <a:endParaRPr lang="en-US" dirty="0"/>
          </a:p>
          <a:p>
            <a:r>
              <a:rPr lang="en-US" dirty="0"/>
              <a:t>The entrenchment of the full pattern </a:t>
            </a:r>
            <a:r>
              <a:rPr lang="en-US" i="1" dirty="0"/>
              <a:t>go from X to Y </a:t>
            </a:r>
            <a:r>
              <a:rPr lang="en-US" dirty="0" smtClean="0"/>
              <a:t>makes </a:t>
            </a:r>
            <a:r>
              <a:rPr lang="en-US" i="1" dirty="0"/>
              <a:t>go from X </a:t>
            </a:r>
            <a:r>
              <a:rPr lang="en-US" dirty="0"/>
              <a:t>a </a:t>
            </a:r>
            <a:r>
              <a:rPr lang="en-US" dirty="0" smtClean="0"/>
              <a:t>less ideal choice (though not impossible).</a:t>
            </a:r>
            <a:endParaRPr lang="en-US" dirty="0"/>
          </a:p>
        </p:txBody>
      </p:sp>
      <p:sp>
        <p:nvSpPr>
          <p:cNvPr id="5" name="Slide Number Placeholder 4"/>
          <p:cNvSpPr>
            <a:spLocks noGrp="1"/>
          </p:cNvSpPr>
          <p:nvPr>
            <p:ph type="sldNum" sz="quarter" idx="12"/>
          </p:nvPr>
        </p:nvSpPr>
        <p:spPr/>
        <p:txBody>
          <a:bodyPr/>
          <a:lstStyle/>
          <a:p>
            <a:fld id="{67840197-9C17-473D-BAC2-C5A157CC8037}" type="slidenum">
              <a:rPr lang="en-US" smtClean="0"/>
              <a:t>24</a:t>
            </a:fld>
            <a:endParaRPr lang="en-US"/>
          </a:p>
        </p:txBody>
      </p:sp>
      <p:sp>
        <p:nvSpPr>
          <p:cNvPr id="3" name="Footer Placeholder 2"/>
          <p:cNvSpPr>
            <a:spLocks noGrp="1"/>
          </p:cNvSpPr>
          <p:nvPr>
            <p:ph type="ftr" sz="quarter" idx="11"/>
          </p:nvPr>
        </p:nvSpPr>
        <p:spPr/>
        <p:txBody>
          <a:bodyPr/>
          <a:lstStyle/>
          <a:p>
            <a:r>
              <a:rPr lang="en-US" smtClean="0"/>
              <a:t>CaL_Brno_Nov_2017</a:t>
            </a:r>
            <a:endParaRPr lang="en-US"/>
          </a:p>
        </p:txBody>
      </p:sp>
    </p:spTree>
    <p:extLst>
      <p:ext uri="{BB962C8B-B14F-4D97-AF65-F5344CB8AC3E}">
        <p14:creationId xmlns:p14="http://schemas.microsoft.com/office/powerpoint/2010/main" val="1568794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600200"/>
            <a:ext cx="8229600" cy="4756150"/>
          </a:xfrm>
        </p:spPr>
        <p:txBody>
          <a:bodyPr>
            <a:normAutofit fontScale="85000" lnSpcReduction="20000"/>
          </a:bodyPr>
          <a:lstStyle/>
          <a:p>
            <a:r>
              <a:rPr lang="en-US" dirty="0" smtClean="0"/>
              <a:t>Differences and mismatches abound in the parallel texts.</a:t>
            </a:r>
          </a:p>
          <a:p>
            <a:endParaRPr lang="en-US" dirty="0" smtClean="0"/>
          </a:p>
          <a:p>
            <a:r>
              <a:rPr lang="en-US" dirty="0" smtClean="0"/>
              <a:t>Each </a:t>
            </a:r>
            <a:r>
              <a:rPr lang="en-US" dirty="0" err="1"/>
              <a:t>lg</a:t>
            </a:r>
            <a:r>
              <a:rPr lang="en-US" dirty="0"/>
              <a:t> has its own unique way of utilizing deictic </a:t>
            </a:r>
            <a:r>
              <a:rPr lang="en-US" dirty="0" smtClean="0"/>
              <a:t>elements </a:t>
            </a:r>
            <a:r>
              <a:rPr lang="en-US" dirty="0"/>
              <a:t>as a </a:t>
            </a:r>
            <a:r>
              <a:rPr lang="en-US" dirty="0" err="1" smtClean="0"/>
              <a:t>PoV</a:t>
            </a:r>
            <a:r>
              <a:rPr lang="en-US" dirty="0"/>
              <a:t> </a:t>
            </a:r>
            <a:r>
              <a:rPr lang="en-US" dirty="0" smtClean="0"/>
              <a:t>operator when “representing the same reality”.</a:t>
            </a:r>
            <a:endParaRPr lang="en-US" dirty="0"/>
          </a:p>
          <a:p>
            <a:pPr marL="0" indent="0">
              <a:buNone/>
            </a:pPr>
            <a:endParaRPr lang="en-US" dirty="0"/>
          </a:p>
          <a:p>
            <a:r>
              <a:rPr lang="en-US" dirty="0" smtClean="0"/>
              <a:t>Should </a:t>
            </a:r>
            <a:r>
              <a:rPr lang="en-US" dirty="0"/>
              <a:t>be seen as </a:t>
            </a:r>
            <a:r>
              <a:rPr lang="en-US" dirty="0" smtClean="0"/>
              <a:t>the translator’s spontaneous </a:t>
            </a:r>
            <a:r>
              <a:rPr lang="en-US" dirty="0"/>
              <a:t>response to the </a:t>
            </a:r>
            <a:r>
              <a:rPr lang="en-US" dirty="0" smtClean="0"/>
              <a:t>differences </a:t>
            </a:r>
            <a:r>
              <a:rPr lang="en-US" dirty="0"/>
              <a:t>between </a:t>
            </a:r>
            <a:r>
              <a:rPr lang="en-US" dirty="0" smtClean="0"/>
              <a:t>the two systems.</a:t>
            </a:r>
            <a:endParaRPr lang="en-US" dirty="0"/>
          </a:p>
          <a:p>
            <a:endParaRPr lang="en-US" dirty="0"/>
          </a:p>
          <a:p>
            <a:r>
              <a:rPr lang="en-US" dirty="0"/>
              <a:t>Makes </a:t>
            </a:r>
            <a:r>
              <a:rPr lang="en-US" dirty="0" smtClean="0"/>
              <a:t>sense </a:t>
            </a:r>
            <a:r>
              <a:rPr lang="en-US" dirty="0"/>
              <a:t>only when we view grammar as </a:t>
            </a:r>
            <a:r>
              <a:rPr lang="en-US" dirty="0" smtClean="0"/>
              <a:t>a system of cog </a:t>
            </a:r>
            <a:r>
              <a:rPr lang="en-US" dirty="0"/>
              <a:t>routines with varying degrees of </a:t>
            </a:r>
            <a:r>
              <a:rPr lang="en-US" dirty="0" smtClean="0"/>
              <a:t>entrenchment.</a:t>
            </a:r>
            <a:endParaRPr lang="en-US" dirty="0"/>
          </a:p>
        </p:txBody>
      </p:sp>
      <p:sp>
        <p:nvSpPr>
          <p:cNvPr id="8" name="Footer Placeholder 7"/>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25</a:t>
            </a:fld>
            <a:endParaRPr lang="en-US"/>
          </a:p>
        </p:txBody>
      </p:sp>
    </p:spTree>
    <p:extLst>
      <p:ext uri="{BB962C8B-B14F-4D97-AF65-F5344CB8AC3E}">
        <p14:creationId xmlns:p14="http://schemas.microsoft.com/office/powerpoint/2010/main" val="333647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924800" cy="1143000"/>
          </a:xfrm>
        </p:spPr>
        <p:txBody>
          <a:bodyPr>
            <a:normAutofit fontScale="90000"/>
          </a:bodyPr>
          <a:lstStyle/>
          <a:p>
            <a:r>
              <a:rPr lang="en-US" dirty="0" smtClean="0"/>
              <a:t>What </a:t>
            </a:r>
            <a:r>
              <a:rPr lang="en-US" dirty="0"/>
              <a:t>P</a:t>
            </a:r>
            <a:r>
              <a:rPr lang="en-US" dirty="0" smtClean="0"/>
              <a:t>arallel Texts Have Revealed</a:t>
            </a:r>
            <a:endParaRPr lang="en-US" dirty="0"/>
          </a:p>
        </p:txBody>
      </p:sp>
      <p:sp>
        <p:nvSpPr>
          <p:cNvPr id="3" name="Content Placeholder 2"/>
          <p:cNvSpPr>
            <a:spLocks noGrp="1"/>
          </p:cNvSpPr>
          <p:nvPr>
            <p:ph idx="1"/>
          </p:nvPr>
        </p:nvSpPr>
        <p:spPr>
          <a:xfrm>
            <a:off x="914400" y="1447800"/>
            <a:ext cx="7772400" cy="4908550"/>
          </a:xfrm>
        </p:spPr>
        <p:txBody>
          <a:bodyPr>
            <a:normAutofit fontScale="92500" lnSpcReduction="10000"/>
          </a:bodyPr>
          <a:lstStyle/>
          <a:p>
            <a:r>
              <a:rPr lang="en-US" dirty="0" smtClean="0"/>
              <a:t>Difference in frequency and distribution of translation equivalents </a:t>
            </a:r>
            <a:r>
              <a:rPr lang="en-US" i="1" dirty="0" smtClean="0"/>
              <a:t>in the same usage event.</a:t>
            </a:r>
          </a:p>
          <a:p>
            <a:endParaRPr lang="en-US" dirty="0" smtClean="0"/>
          </a:p>
          <a:p>
            <a:r>
              <a:rPr lang="en-US" dirty="0" smtClean="0"/>
              <a:t>Translator’s improvisation and a consequent difference in construal.</a:t>
            </a:r>
          </a:p>
          <a:p>
            <a:endParaRPr lang="en-US" dirty="0" smtClean="0"/>
          </a:p>
          <a:p>
            <a:r>
              <a:rPr lang="en-US" dirty="0" smtClean="0"/>
              <a:t>The fact that the same reality may </a:t>
            </a:r>
            <a:r>
              <a:rPr lang="en-US" i="1" dirty="0" smtClean="0"/>
              <a:t>need to be </a:t>
            </a:r>
            <a:r>
              <a:rPr lang="en-US" dirty="0" smtClean="0"/>
              <a:t>presented from opposite viewpoints in different languages </a:t>
            </a:r>
            <a:r>
              <a:rPr lang="en-US" i="1" dirty="0" smtClean="0"/>
              <a:t>when grammar dictates</a:t>
            </a:r>
            <a:r>
              <a:rPr lang="en-US" dirty="0" smtClean="0"/>
              <a:t>.</a:t>
            </a:r>
          </a:p>
        </p:txBody>
      </p:sp>
      <p:sp>
        <p:nvSpPr>
          <p:cNvPr id="8" name="Footer Placeholder 7"/>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26</a:t>
            </a:fld>
            <a:endParaRPr lang="en-US"/>
          </a:p>
        </p:txBody>
      </p:sp>
    </p:spTree>
    <p:extLst>
      <p:ext uri="{BB962C8B-B14F-4D97-AF65-F5344CB8AC3E}">
        <p14:creationId xmlns:p14="http://schemas.microsoft.com/office/powerpoint/2010/main" val="3721573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Grammar to Stylistics</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The stylistic/narrative convention is grammatically bound (use of deictic verbs as </a:t>
            </a:r>
            <a:r>
              <a:rPr lang="en-US" dirty="0" err="1" smtClean="0"/>
              <a:t>viewpointing</a:t>
            </a:r>
            <a:r>
              <a:rPr lang="en-US" dirty="0" smtClean="0"/>
              <a:t> devices). </a:t>
            </a:r>
          </a:p>
          <a:p>
            <a:endParaRPr lang="en-US" dirty="0"/>
          </a:p>
          <a:p>
            <a:r>
              <a:rPr lang="en-US" dirty="0" smtClean="0"/>
              <a:t>Highly conventionalized.</a:t>
            </a:r>
          </a:p>
          <a:p>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27</a:t>
            </a:fld>
            <a:endParaRPr lang="en-US"/>
          </a:p>
        </p:txBody>
      </p:sp>
    </p:spTree>
    <p:extLst>
      <p:ext uri="{BB962C8B-B14F-4D97-AF65-F5344CB8AC3E}">
        <p14:creationId xmlns:p14="http://schemas.microsoft.com/office/powerpoint/2010/main" val="328353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Narrator and Character Viewpoint</a:t>
            </a:r>
            <a:endParaRPr lang="en-US" dirty="0"/>
          </a:p>
        </p:txBody>
      </p:sp>
      <p:sp>
        <p:nvSpPr>
          <p:cNvPr id="3" name="Content Placeholder 2"/>
          <p:cNvSpPr>
            <a:spLocks noGrp="1"/>
          </p:cNvSpPr>
          <p:nvPr>
            <p:ph idx="1"/>
          </p:nvPr>
        </p:nvSpPr>
        <p:spPr/>
        <p:txBody>
          <a:bodyPr>
            <a:normAutofit fontScale="92500"/>
          </a:bodyPr>
          <a:lstStyle/>
          <a:p>
            <a:r>
              <a:rPr lang="en-US" dirty="0" smtClean="0"/>
              <a:t>You heard a sentence by John last week: “</a:t>
            </a:r>
            <a:r>
              <a:rPr lang="en-US" i="1" dirty="0" smtClean="0"/>
              <a:t>I will be on time tomorrow</a:t>
            </a:r>
            <a:r>
              <a:rPr lang="en-US" dirty="0" smtClean="0"/>
              <a:t>.” How would you report it now?</a:t>
            </a:r>
          </a:p>
          <a:p>
            <a:pPr lvl="1"/>
            <a:r>
              <a:rPr lang="en-US" dirty="0" smtClean="0"/>
              <a:t>Direct Discourse</a:t>
            </a:r>
          </a:p>
          <a:p>
            <a:pPr lvl="1"/>
            <a:r>
              <a:rPr lang="en-US" i="1" dirty="0" smtClean="0"/>
              <a:t>John said, “I will be on time tomorrow.”</a:t>
            </a:r>
          </a:p>
          <a:p>
            <a:pPr lvl="1"/>
            <a:r>
              <a:rPr lang="en-US" dirty="0"/>
              <a:t>Free Indirect </a:t>
            </a:r>
            <a:r>
              <a:rPr lang="en-US" dirty="0" smtClean="0"/>
              <a:t>Discourse (mixed verbal representations)</a:t>
            </a:r>
            <a:endParaRPr lang="en-US" dirty="0"/>
          </a:p>
          <a:p>
            <a:pPr lvl="1"/>
            <a:r>
              <a:rPr lang="en-US" i="1" dirty="0"/>
              <a:t>John promised that he would be on time tomorrow.</a:t>
            </a:r>
          </a:p>
          <a:p>
            <a:pPr lvl="1"/>
            <a:r>
              <a:rPr lang="en-US" dirty="0" smtClean="0"/>
              <a:t>Indirect Discourse</a:t>
            </a:r>
          </a:p>
          <a:p>
            <a:pPr lvl="1"/>
            <a:r>
              <a:rPr lang="en-US" i="1" dirty="0" smtClean="0"/>
              <a:t>John promised that he would be on time the next day.</a:t>
            </a:r>
          </a:p>
          <a:p>
            <a:endParaRPr lang="en-US" dirty="0" smtClean="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28</a:t>
            </a:fld>
            <a:endParaRPr lang="en-US"/>
          </a:p>
        </p:txBody>
      </p:sp>
    </p:spTree>
    <p:extLst>
      <p:ext uri="{BB962C8B-B14F-4D97-AF65-F5344CB8AC3E}">
        <p14:creationId xmlns:p14="http://schemas.microsoft.com/office/powerpoint/2010/main" val="2857253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Effect transition="in" filter="fade">
                                      <p:cBhvr>
                                        <p:cTn id="3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Issues</a:t>
            </a:r>
            <a:endParaRPr lang="en-US" dirty="0"/>
          </a:p>
        </p:txBody>
      </p:sp>
      <p:sp>
        <p:nvSpPr>
          <p:cNvPr id="3" name="Content Placeholder 2"/>
          <p:cNvSpPr>
            <a:spLocks noGrp="1"/>
          </p:cNvSpPr>
          <p:nvPr>
            <p:ph idx="1"/>
          </p:nvPr>
        </p:nvSpPr>
        <p:spPr/>
        <p:txBody>
          <a:bodyPr>
            <a:normAutofit/>
          </a:bodyPr>
          <a:lstStyle/>
          <a:p>
            <a:r>
              <a:rPr lang="en-US" dirty="0" smtClean="0"/>
              <a:t>How </a:t>
            </a:r>
            <a:r>
              <a:rPr lang="en-US" dirty="0"/>
              <a:t>do different languages verbally package the same </a:t>
            </a:r>
            <a:r>
              <a:rPr lang="en-US" dirty="0" smtClean="0"/>
              <a:t>stylistic effect of mixing </a:t>
            </a:r>
            <a:r>
              <a:rPr lang="en-US" dirty="0" err="1" smtClean="0"/>
              <a:t>PoV</a:t>
            </a:r>
            <a:r>
              <a:rPr lang="en-US" dirty="0" smtClean="0"/>
              <a:t> (in </a:t>
            </a:r>
            <a:r>
              <a:rPr lang="en-US" dirty="0"/>
              <a:t>different ways)?</a:t>
            </a:r>
          </a:p>
          <a:p>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29</a:t>
            </a:fld>
            <a:endParaRPr lang="en-US"/>
          </a:p>
        </p:txBody>
      </p:sp>
    </p:spTree>
    <p:extLst>
      <p:ext uri="{BB962C8B-B14F-4D97-AF65-F5344CB8AC3E}">
        <p14:creationId xmlns:p14="http://schemas.microsoft.com/office/powerpoint/2010/main" val="3523353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1143000"/>
          </a:xfrm>
        </p:spPr>
        <p:txBody>
          <a:bodyPr/>
          <a:lstStyle/>
          <a:p>
            <a:r>
              <a:rPr lang="en-US" dirty="0" smtClean="0"/>
              <a:t>Understanding and Meaning</a:t>
            </a:r>
            <a:endParaRPr lang="en-US" dirty="0"/>
          </a:p>
        </p:txBody>
      </p:sp>
      <p:sp>
        <p:nvSpPr>
          <p:cNvPr id="3" name="Content Placeholder 2"/>
          <p:cNvSpPr>
            <a:spLocks noGrp="1"/>
          </p:cNvSpPr>
          <p:nvPr>
            <p:ph idx="1"/>
          </p:nvPr>
        </p:nvSpPr>
        <p:spPr>
          <a:xfrm>
            <a:off x="509155" y="1905000"/>
            <a:ext cx="6509903" cy="4571999"/>
          </a:xfrm>
        </p:spPr>
        <p:txBody>
          <a:bodyPr>
            <a:normAutofit/>
          </a:bodyPr>
          <a:lstStyle/>
          <a:p>
            <a:r>
              <a:rPr lang="en-US" dirty="0" smtClean="0"/>
              <a:t>Various ways of understanding.</a:t>
            </a:r>
          </a:p>
          <a:p>
            <a:endParaRPr lang="en-US" dirty="0"/>
          </a:p>
          <a:p>
            <a:r>
              <a:rPr lang="en-US" dirty="0" smtClean="0"/>
              <a:t>Meaning of the picture resides in the way we understand it.</a:t>
            </a:r>
          </a:p>
          <a:p>
            <a:endParaRPr lang="en-US" dirty="0"/>
          </a:p>
          <a:p>
            <a:r>
              <a:rPr lang="en-US" dirty="0" smtClean="0"/>
              <a:t>Meaning of a situation resides in the way we verbalize it.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3003" y="898844"/>
            <a:ext cx="1725915" cy="2127489"/>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08019" y="3094946"/>
            <a:ext cx="2135981" cy="120015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08019" y="4345404"/>
            <a:ext cx="2135981" cy="1695223"/>
          </a:xfrm>
          <a:prstGeom prst="rect">
            <a:avLst/>
          </a:prstGeom>
        </p:spPr>
      </p:pic>
      <p:sp>
        <p:nvSpPr>
          <p:cNvPr id="10" name="Footer Placeholder 9"/>
          <p:cNvSpPr>
            <a:spLocks noGrp="1"/>
          </p:cNvSpPr>
          <p:nvPr>
            <p:ph type="ftr" sz="quarter" idx="11"/>
          </p:nvPr>
        </p:nvSpPr>
        <p:spPr/>
        <p:txBody>
          <a:bodyPr/>
          <a:lstStyle/>
          <a:p>
            <a:r>
              <a:rPr lang="en-US" smtClean="0"/>
              <a:t>CaL_Brno_Nov_2017</a:t>
            </a:r>
            <a:endParaRPr lang="en-US"/>
          </a:p>
        </p:txBody>
      </p:sp>
      <p:sp>
        <p:nvSpPr>
          <p:cNvPr id="7" name="Slide Number Placeholder 6"/>
          <p:cNvSpPr>
            <a:spLocks noGrp="1"/>
          </p:cNvSpPr>
          <p:nvPr>
            <p:ph type="sldNum" sz="quarter" idx="12"/>
          </p:nvPr>
        </p:nvSpPr>
        <p:spPr/>
        <p:txBody>
          <a:bodyPr/>
          <a:lstStyle/>
          <a:p>
            <a:fld id="{67840197-9C17-473D-BAC2-C5A157CC8037}" type="slidenum">
              <a:rPr lang="en-US" smtClean="0"/>
              <a:t>3</a:t>
            </a:fld>
            <a:endParaRPr lang="en-US"/>
          </a:p>
        </p:txBody>
      </p:sp>
    </p:spTree>
    <p:extLst>
      <p:ext uri="{BB962C8B-B14F-4D97-AF65-F5344CB8AC3E}">
        <p14:creationId xmlns:p14="http://schemas.microsoft.com/office/powerpoint/2010/main" val="1110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Material Choice</a:t>
            </a:r>
          </a:p>
        </p:txBody>
      </p:sp>
      <p:sp>
        <p:nvSpPr>
          <p:cNvPr id="3" name="Content Placeholder 2"/>
          <p:cNvSpPr>
            <a:spLocks noGrp="1"/>
          </p:cNvSpPr>
          <p:nvPr>
            <p:ph idx="1"/>
          </p:nvPr>
        </p:nvSpPr>
        <p:spPr>
          <a:xfrm>
            <a:off x="457200" y="1600200"/>
            <a:ext cx="5257800" cy="4525963"/>
          </a:xfrm>
        </p:spPr>
        <p:txBody>
          <a:bodyPr>
            <a:normAutofit lnSpcReduction="10000"/>
          </a:bodyPr>
          <a:lstStyle/>
          <a:p>
            <a:r>
              <a:rPr lang="en-US" i="1" dirty="0"/>
              <a:t>Alice in </a:t>
            </a:r>
            <a:r>
              <a:rPr lang="en-US" i="1" dirty="0" smtClean="0"/>
              <a:t>Wonderland</a:t>
            </a:r>
          </a:p>
          <a:p>
            <a:endParaRPr lang="en-US" i="1" dirty="0"/>
          </a:p>
          <a:p>
            <a:r>
              <a:rPr lang="en-US" dirty="0" smtClean="0"/>
              <a:t>Famous for its juxtaposition of different voices (</a:t>
            </a:r>
            <a:r>
              <a:rPr lang="en-US" dirty="0" err="1" smtClean="0"/>
              <a:t>Muskat-Tabakowska</a:t>
            </a:r>
            <a:r>
              <a:rPr lang="en-US" dirty="0" smtClean="0"/>
              <a:t> 2014) </a:t>
            </a:r>
            <a:endParaRPr lang="en-US" dirty="0"/>
          </a:p>
          <a:p>
            <a:pPr marL="0" indent="0">
              <a:buNone/>
            </a:pPr>
            <a:endParaRPr lang="en-US" dirty="0"/>
          </a:p>
          <a:p>
            <a:r>
              <a:rPr lang="en-US" dirty="0" smtClean="0"/>
              <a:t>Use in typological </a:t>
            </a:r>
            <a:r>
              <a:rPr lang="en-US" dirty="0"/>
              <a:t>(</a:t>
            </a:r>
            <a:r>
              <a:rPr lang="en-US" dirty="0" err="1"/>
              <a:t>Ververk</a:t>
            </a:r>
            <a:r>
              <a:rPr lang="en-US" dirty="0"/>
              <a:t> 2014) </a:t>
            </a:r>
            <a:r>
              <a:rPr lang="en-US" dirty="0" smtClean="0"/>
              <a:t>and translation/poetic </a:t>
            </a:r>
            <a:r>
              <a:rPr lang="en-US" dirty="0"/>
              <a:t>studies (M-T 2014</a:t>
            </a:r>
            <a:r>
              <a:rPr lang="en-US" dirty="0" smtClean="0"/>
              <a:t>)</a:t>
            </a:r>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30</a:t>
            </a:fld>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1600200"/>
            <a:ext cx="2933700" cy="3861707"/>
          </a:xfrm>
          <a:prstGeom prst="rect">
            <a:avLst/>
          </a:prstGeom>
        </p:spPr>
      </p:pic>
    </p:spTree>
    <p:extLst>
      <p:ext uri="{BB962C8B-B14F-4D97-AF65-F5344CB8AC3E}">
        <p14:creationId xmlns:p14="http://schemas.microsoft.com/office/powerpoint/2010/main" val="2797956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Narrator’s voice in </a:t>
            </a:r>
            <a:r>
              <a:rPr lang="en-US" i="1" dirty="0" smtClean="0"/>
              <a:t>Alice in Wonderland</a:t>
            </a:r>
            <a:endParaRPr lang="en-US" i="1" dirty="0"/>
          </a:p>
        </p:txBody>
      </p:sp>
      <p:sp>
        <p:nvSpPr>
          <p:cNvPr id="3" name="Content Placeholder 2"/>
          <p:cNvSpPr>
            <a:spLocks noGrp="1"/>
          </p:cNvSpPr>
          <p:nvPr>
            <p:ph idx="1"/>
          </p:nvPr>
        </p:nvSpPr>
        <p:spPr>
          <a:xfrm>
            <a:off x="457200" y="1600200"/>
            <a:ext cx="8077200" cy="3947795"/>
          </a:xfrm>
        </p:spPr>
        <p:txBody>
          <a:bodyPr>
            <a:normAutofit lnSpcReduction="10000"/>
          </a:bodyPr>
          <a:lstStyle/>
          <a:p>
            <a:r>
              <a:rPr lang="en-US" dirty="0" smtClean="0"/>
              <a:t>(2)</a:t>
            </a:r>
            <a:r>
              <a:rPr lang="en-US" i="1" dirty="0" smtClean="0"/>
              <a:t> Alice </a:t>
            </a:r>
            <a:r>
              <a:rPr lang="en-US" i="1" dirty="0"/>
              <a:t>was beginning to get very tired of sitting by her sister on the bank, and of having nothing to do: once or twice she had peeped into the book her sister was reading, but it had no pictures or conversations in </a:t>
            </a:r>
            <a:r>
              <a:rPr lang="en-US" i="1" dirty="0" smtClean="0"/>
              <a:t>it</a:t>
            </a:r>
            <a:r>
              <a:rPr lang="en-US" dirty="0" smtClean="0"/>
              <a:t>…</a:t>
            </a:r>
          </a:p>
          <a:p>
            <a:endParaRPr lang="en-US" dirty="0"/>
          </a:p>
          <a:p>
            <a:r>
              <a:rPr lang="en-US" dirty="0" smtClean="0"/>
              <a:t>Is there Alice’s fingerprint? Or the narrator takes the full responsibility?</a:t>
            </a:r>
            <a:endParaRPr lang="en-US" dirty="0"/>
          </a:p>
        </p:txBody>
      </p:sp>
      <p:sp>
        <p:nvSpPr>
          <p:cNvPr id="6" name="Slide Number Placeholder 5"/>
          <p:cNvSpPr>
            <a:spLocks noGrp="1"/>
          </p:cNvSpPr>
          <p:nvPr>
            <p:ph type="sldNum" sz="quarter" idx="12"/>
          </p:nvPr>
        </p:nvSpPr>
        <p:spPr/>
        <p:txBody>
          <a:bodyPr/>
          <a:lstStyle/>
          <a:p>
            <a:fld id="{67840197-9C17-473D-BAC2-C5A157CC8037}" type="slidenum">
              <a:rPr lang="en-US" smtClean="0"/>
              <a:t>31</a:t>
            </a:fld>
            <a:endParaRPr lang="en-US"/>
          </a:p>
        </p:txBody>
      </p:sp>
      <p:sp>
        <p:nvSpPr>
          <p:cNvPr id="4" name="Footer Placeholder 3"/>
          <p:cNvSpPr>
            <a:spLocks noGrp="1"/>
          </p:cNvSpPr>
          <p:nvPr>
            <p:ph type="ftr" sz="quarter" idx="11"/>
          </p:nvPr>
        </p:nvSpPr>
        <p:spPr/>
        <p:txBody>
          <a:bodyPr/>
          <a:lstStyle/>
          <a:p>
            <a:r>
              <a:rPr lang="en-US" smtClean="0"/>
              <a:t>CaL_Brno_Nov_2017</a:t>
            </a:r>
            <a:endParaRPr lang="en-US"/>
          </a:p>
        </p:txBody>
      </p:sp>
    </p:spTree>
    <p:extLst>
      <p:ext uri="{BB962C8B-B14F-4D97-AF65-F5344CB8AC3E}">
        <p14:creationId xmlns:p14="http://schemas.microsoft.com/office/powerpoint/2010/main" val="1211588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Alice’s </a:t>
            </a:r>
            <a:r>
              <a:rPr lang="en-US" dirty="0" err="1" smtClean="0"/>
              <a:t>PoV</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(3)</a:t>
            </a:r>
            <a:r>
              <a:rPr lang="en-US" i="1" dirty="0" smtClean="0"/>
              <a:t> … but </a:t>
            </a:r>
            <a:r>
              <a:rPr lang="en-US" i="1" dirty="0"/>
              <a:t>it had no pictures or conversations in it, 'and what is the use of a book</a:t>
            </a:r>
            <a:r>
              <a:rPr lang="en-US" i="1" dirty="0" smtClean="0"/>
              <a:t>,’ thought </a:t>
            </a:r>
            <a:r>
              <a:rPr lang="en-US" i="1" dirty="0"/>
              <a:t>Alice 'without pictures or conversations</a:t>
            </a:r>
            <a:r>
              <a:rPr lang="en-US" i="1" dirty="0" smtClean="0"/>
              <a:t>?’</a:t>
            </a:r>
          </a:p>
          <a:p>
            <a:endParaRPr lang="en-US" dirty="0" smtClean="0"/>
          </a:p>
          <a:p>
            <a:r>
              <a:rPr lang="en-US" dirty="0" smtClean="0"/>
              <a:t>Structural features:</a:t>
            </a:r>
          </a:p>
          <a:p>
            <a:pPr lvl="1"/>
            <a:r>
              <a:rPr lang="en-US" dirty="0"/>
              <a:t>T</a:t>
            </a:r>
            <a:r>
              <a:rPr lang="en-US" dirty="0" smtClean="0"/>
              <a:t>he presence of </a:t>
            </a:r>
            <a:r>
              <a:rPr lang="en-US" i="1" dirty="0" smtClean="0"/>
              <a:t>and.</a:t>
            </a:r>
            <a:endParaRPr lang="en-US" dirty="0"/>
          </a:p>
          <a:p>
            <a:pPr lvl="1"/>
            <a:r>
              <a:rPr lang="en-US" i="1" dirty="0"/>
              <a:t>a</a:t>
            </a:r>
            <a:r>
              <a:rPr lang="en-US" i="1" dirty="0" smtClean="0"/>
              <a:t>nd</a:t>
            </a:r>
            <a:r>
              <a:rPr lang="en-US" dirty="0" smtClean="0"/>
              <a:t> in lower case.</a:t>
            </a:r>
          </a:p>
          <a:p>
            <a:pPr lvl="1"/>
            <a:r>
              <a:rPr lang="en-US" dirty="0" smtClean="0"/>
              <a:t>Comma.</a:t>
            </a:r>
          </a:p>
          <a:p>
            <a:r>
              <a:rPr lang="en-US" dirty="0"/>
              <a:t>A</a:t>
            </a:r>
            <a:r>
              <a:rPr lang="en-US" dirty="0" smtClean="0"/>
              <a:t>lso Alice’s thought that precedes</a:t>
            </a:r>
            <a:r>
              <a:rPr lang="en-US" dirty="0"/>
              <a:t> </a:t>
            </a:r>
            <a:r>
              <a:rPr lang="en-US" dirty="0" smtClean="0"/>
              <a:t>the </a:t>
            </a:r>
            <a:r>
              <a:rPr lang="en-US" dirty="0"/>
              <a:t>d</a:t>
            </a:r>
            <a:r>
              <a:rPr lang="en-US" dirty="0" smtClean="0"/>
              <a:t>irect thought.</a:t>
            </a:r>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32</a:t>
            </a:fld>
            <a:endParaRPr lang="en-US"/>
          </a:p>
        </p:txBody>
      </p:sp>
    </p:spTree>
    <p:extLst>
      <p:ext uri="{BB962C8B-B14F-4D97-AF65-F5344CB8AC3E}">
        <p14:creationId xmlns:p14="http://schemas.microsoft.com/office/powerpoint/2010/main" val="2541661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the mixture possible?</a:t>
            </a:r>
            <a:endParaRPr lang="en-US" dirty="0"/>
          </a:p>
        </p:txBody>
      </p:sp>
      <p:sp>
        <p:nvSpPr>
          <p:cNvPr id="3" name="Content Placeholder 2"/>
          <p:cNvSpPr>
            <a:spLocks noGrp="1"/>
          </p:cNvSpPr>
          <p:nvPr>
            <p:ph idx="1"/>
          </p:nvPr>
        </p:nvSpPr>
        <p:spPr/>
        <p:txBody>
          <a:bodyPr>
            <a:normAutofit/>
          </a:bodyPr>
          <a:lstStyle/>
          <a:p>
            <a:r>
              <a:rPr lang="en-US" dirty="0" smtClean="0"/>
              <a:t>The flexible position of the reporting clause in English</a:t>
            </a:r>
          </a:p>
          <a:p>
            <a:pPr lvl="1"/>
            <a:r>
              <a:rPr lang="en-US" dirty="0" smtClean="0"/>
              <a:t>(3) … </a:t>
            </a:r>
            <a:r>
              <a:rPr lang="en-US" i="1" dirty="0"/>
              <a:t>but it had no pictures or conversations in </a:t>
            </a:r>
            <a:r>
              <a:rPr lang="en-US" i="1" dirty="0" smtClean="0"/>
              <a:t>it, 'and </a:t>
            </a:r>
            <a:r>
              <a:rPr lang="en-US" i="1" dirty="0"/>
              <a:t>what is the use of a book,’ thought Alice 'without pictures or conversations?’</a:t>
            </a:r>
          </a:p>
          <a:p>
            <a:pPr lvl="1"/>
            <a:r>
              <a:rPr lang="en-US" i="1" dirty="0" smtClean="0"/>
              <a:t> </a:t>
            </a:r>
            <a:r>
              <a:rPr lang="en-US" dirty="0" smtClean="0"/>
              <a:t>(3a)… </a:t>
            </a:r>
            <a:r>
              <a:rPr lang="en-US" i="1" dirty="0"/>
              <a:t>but it had no pictures or conversations in </a:t>
            </a:r>
            <a:r>
              <a:rPr lang="en-US" i="1" dirty="0" smtClean="0"/>
              <a:t>it. Alice thought, </a:t>
            </a:r>
            <a:r>
              <a:rPr lang="en-US" i="1" dirty="0"/>
              <a:t>'and what is the use of a </a:t>
            </a:r>
            <a:r>
              <a:rPr lang="en-US" i="1" dirty="0" smtClean="0"/>
              <a:t>book without </a:t>
            </a:r>
            <a:r>
              <a:rPr lang="en-US" i="1" dirty="0"/>
              <a:t>pictures or </a:t>
            </a:r>
            <a:r>
              <a:rPr lang="en-US" i="1" dirty="0" smtClean="0"/>
              <a:t>conversations?’ </a:t>
            </a:r>
            <a:r>
              <a:rPr lang="en-US" dirty="0" smtClean="0"/>
              <a:t>(constructed)</a:t>
            </a:r>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33</a:t>
            </a:fld>
            <a:endParaRPr lang="en-US"/>
          </a:p>
        </p:txBody>
      </p:sp>
    </p:spTree>
    <p:extLst>
      <p:ext uri="{BB962C8B-B14F-4D97-AF65-F5344CB8AC3E}">
        <p14:creationId xmlns:p14="http://schemas.microsoft.com/office/powerpoint/2010/main" val="1553241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Recurrent Pattern (2)</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(4)</a:t>
            </a:r>
            <a:r>
              <a:rPr lang="en-US" i="1" dirty="0" smtClean="0"/>
              <a:t> … </a:t>
            </a:r>
            <a:r>
              <a:rPr lang="en-US" i="1" dirty="0"/>
              <a:t>but she could not even get her head through the doorway; 'and even if my head would go through,' thought poor Alice, 'it would be of very little use without my shoulders.</a:t>
            </a:r>
          </a:p>
          <a:p>
            <a:endParaRPr lang="en-US" dirty="0" smtClean="0"/>
          </a:p>
          <a:p>
            <a:r>
              <a:rPr lang="en-US" dirty="0" smtClean="0"/>
              <a:t>Structural features:</a:t>
            </a:r>
            <a:endParaRPr lang="en-US" dirty="0"/>
          </a:p>
          <a:p>
            <a:pPr lvl="1"/>
            <a:r>
              <a:rPr lang="en-US" dirty="0"/>
              <a:t>Conjunction </a:t>
            </a:r>
            <a:r>
              <a:rPr lang="en-US" i="1" dirty="0"/>
              <a:t>and</a:t>
            </a:r>
          </a:p>
          <a:p>
            <a:pPr lvl="1"/>
            <a:r>
              <a:rPr lang="en-US" i="1" dirty="0"/>
              <a:t>and</a:t>
            </a:r>
            <a:r>
              <a:rPr lang="en-US" dirty="0"/>
              <a:t> in lower case</a:t>
            </a:r>
          </a:p>
          <a:p>
            <a:pPr lvl="1"/>
            <a:r>
              <a:rPr lang="en-US" dirty="0"/>
              <a:t>Semi-colon before the quote</a:t>
            </a:r>
          </a:p>
          <a:p>
            <a:pPr lvl="1"/>
            <a:r>
              <a:rPr lang="en-US" dirty="0" smtClean="0"/>
              <a:t>Interpolated reporting clause</a:t>
            </a:r>
          </a:p>
          <a:p>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34</a:t>
            </a:fld>
            <a:endParaRPr lang="en-US"/>
          </a:p>
        </p:txBody>
      </p:sp>
    </p:spTree>
    <p:extLst>
      <p:ext uri="{BB962C8B-B14F-4D97-AF65-F5344CB8AC3E}">
        <p14:creationId xmlns:p14="http://schemas.microsoft.com/office/powerpoint/2010/main" val="355332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Counterargument </a:t>
            </a:r>
          </a:p>
        </p:txBody>
      </p:sp>
      <p:sp>
        <p:nvSpPr>
          <p:cNvPr id="3" name="Content Placeholder 2"/>
          <p:cNvSpPr>
            <a:spLocks noGrp="1"/>
          </p:cNvSpPr>
          <p:nvPr>
            <p:ph idx="1"/>
          </p:nvPr>
        </p:nvSpPr>
        <p:spPr/>
        <p:txBody>
          <a:bodyPr/>
          <a:lstStyle/>
          <a:p>
            <a:r>
              <a:rPr lang="en-US" dirty="0"/>
              <a:t>In English we often use </a:t>
            </a:r>
            <a:r>
              <a:rPr lang="en-US" i="1" dirty="0"/>
              <a:t>and</a:t>
            </a:r>
            <a:r>
              <a:rPr lang="en-US" dirty="0"/>
              <a:t> as a discourse marker</a:t>
            </a:r>
            <a:r>
              <a:rPr lang="en-US" dirty="0" smtClean="0"/>
              <a:t>.</a:t>
            </a:r>
          </a:p>
          <a:p>
            <a:endParaRPr lang="en-US" dirty="0"/>
          </a:p>
          <a:p>
            <a:r>
              <a:rPr lang="en-US" dirty="0"/>
              <a:t>Alice’s thought and the narrator’s </a:t>
            </a:r>
            <a:r>
              <a:rPr lang="en-US" dirty="0" err="1"/>
              <a:t>lg</a:t>
            </a:r>
            <a:r>
              <a:rPr lang="en-US" dirty="0"/>
              <a:t> need not bear any connection.</a:t>
            </a:r>
          </a:p>
          <a:p>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35</a:t>
            </a:fld>
            <a:endParaRPr lang="en-US"/>
          </a:p>
        </p:txBody>
      </p:sp>
    </p:spTree>
    <p:extLst>
      <p:ext uri="{BB962C8B-B14F-4D97-AF65-F5344CB8AC3E}">
        <p14:creationId xmlns:p14="http://schemas.microsoft.com/office/powerpoint/2010/main" val="3322347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Another </a:t>
            </a:r>
            <a:r>
              <a:rPr lang="en-US" dirty="0" smtClean="0"/>
              <a:t>Conjunction</a:t>
            </a:r>
            <a:endParaRPr lang="en-US" dirty="0"/>
          </a:p>
        </p:txBody>
      </p:sp>
      <p:sp>
        <p:nvSpPr>
          <p:cNvPr id="3" name="Content Placeholder 2"/>
          <p:cNvSpPr>
            <a:spLocks noGrp="1"/>
          </p:cNvSpPr>
          <p:nvPr>
            <p:ph idx="1"/>
          </p:nvPr>
        </p:nvSpPr>
        <p:spPr/>
        <p:txBody>
          <a:bodyPr>
            <a:normAutofit lnSpcReduction="10000"/>
          </a:bodyPr>
          <a:lstStyle/>
          <a:p>
            <a:r>
              <a:rPr lang="en-US" dirty="0" smtClean="0"/>
              <a:t>(5)</a:t>
            </a:r>
            <a:r>
              <a:rPr lang="en-US" i="1" dirty="0" smtClean="0"/>
              <a:t> … </a:t>
            </a:r>
            <a:r>
              <a:rPr lang="en-US" i="1" dirty="0"/>
              <a:t>she felt a little nervous about this; 'for it might end, you know,' said Alice to herself, 'in my going out altogether, like a candle.</a:t>
            </a:r>
          </a:p>
          <a:p>
            <a:endParaRPr lang="en-US" dirty="0" smtClean="0"/>
          </a:p>
          <a:p>
            <a:r>
              <a:rPr lang="en-US" dirty="0" smtClean="0"/>
              <a:t>Structural features:</a:t>
            </a:r>
            <a:endParaRPr lang="en-US" dirty="0"/>
          </a:p>
          <a:p>
            <a:pPr lvl="1"/>
            <a:r>
              <a:rPr lang="en-US" dirty="0" smtClean="0"/>
              <a:t>Inferential conjunction </a:t>
            </a:r>
            <a:r>
              <a:rPr lang="en-US" i="1" dirty="0" smtClean="0"/>
              <a:t>for</a:t>
            </a:r>
          </a:p>
          <a:p>
            <a:pPr lvl="1"/>
            <a:r>
              <a:rPr lang="en-US" i="1" dirty="0"/>
              <a:t>for</a:t>
            </a:r>
            <a:r>
              <a:rPr lang="en-US" dirty="0"/>
              <a:t> in lower case </a:t>
            </a:r>
          </a:p>
          <a:p>
            <a:pPr lvl="1"/>
            <a:r>
              <a:rPr lang="en-US" dirty="0" smtClean="0"/>
              <a:t>Use </a:t>
            </a:r>
            <a:r>
              <a:rPr lang="en-US" dirty="0"/>
              <a:t>of semi-colon</a:t>
            </a:r>
          </a:p>
          <a:p>
            <a:pPr lvl="1"/>
            <a:r>
              <a:rPr lang="en-US" dirty="0" smtClean="0"/>
              <a:t>Interpolated reporting clause</a:t>
            </a:r>
            <a:endParaRPr lang="en-US" dirty="0"/>
          </a:p>
          <a:p>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36</a:t>
            </a:fld>
            <a:endParaRPr lang="en-US"/>
          </a:p>
        </p:txBody>
      </p:sp>
    </p:spTree>
    <p:extLst>
      <p:ext uri="{BB962C8B-B14F-4D97-AF65-F5344CB8AC3E}">
        <p14:creationId xmlns:p14="http://schemas.microsoft.com/office/powerpoint/2010/main" val="414327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fade">
                                      <p:cBhvr>
                                        <p:cTn id="1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Narrative Schema </a:t>
            </a:r>
            <a:r>
              <a:rPr lang="en-US" dirty="0"/>
              <a:t>of </a:t>
            </a:r>
            <a:r>
              <a:rPr lang="en-US" dirty="0" smtClean="0"/>
              <a:t>Mixing </a:t>
            </a:r>
            <a:r>
              <a:rPr lang="en-US" dirty="0" err="1" smtClean="0"/>
              <a:t>PoV</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 </a:t>
            </a:r>
            <a:r>
              <a:rPr lang="en-US" i="1" dirty="0" err="1" smtClean="0"/>
              <a:t>AiW</a:t>
            </a:r>
            <a:r>
              <a:rPr lang="en-US" dirty="0" smtClean="0"/>
              <a:t> in English: </a:t>
            </a:r>
          </a:p>
          <a:p>
            <a:pPr marL="0" indent="0">
              <a:buNone/>
            </a:pPr>
            <a:r>
              <a:rPr lang="en-US" dirty="0" smtClean="0"/>
              <a:t>[FULL CLAUSE] – [SECONDARY BOUNDARY MARK] – [“COORDINATING CONJ] – [FRAG 1,”] – [REPORTING CLAUSE,] – [“FRAG 2”]</a:t>
            </a:r>
            <a:endParaRPr lang="en-US" dirty="0"/>
          </a:p>
          <a:p>
            <a:endParaRPr lang="en-US" dirty="0"/>
          </a:p>
          <a:p>
            <a:r>
              <a:rPr lang="en-US" dirty="0"/>
              <a:t>Grammar</a:t>
            </a:r>
            <a:r>
              <a:rPr lang="en-US" dirty="0" smtClean="0"/>
              <a:t>:</a:t>
            </a:r>
            <a:endParaRPr lang="en-US" dirty="0"/>
          </a:p>
          <a:p>
            <a:pPr lvl="1"/>
            <a:r>
              <a:rPr lang="en-US" dirty="0" err="1"/>
              <a:t>Sequentiality</a:t>
            </a:r>
            <a:r>
              <a:rPr lang="en-US" dirty="0"/>
              <a:t> of elements</a:t>
            </a:r>
          </a:p>
          <a:p>
            <a:pPr lvl="1"/>
            <a:r>
              <a:rPr lang="en-US" dirty="0"/>
              <a:t>Use of </a:t>
            </a:r>
            <a:r>
              <a:rPr lang="en-US" dirty="0" smtClean="0"/>
              <a:t>coordinating conjunctions</a:t>
            </a:r>
            <a:endParaRPr lang="en-US" dirty="0"/>
          </a:p>
          <a:p>
            <a:endParaRPr lang="en-US" dirty="0"/>
          </a:p>
          <a:p>
            <a:r>
              <a:rPr lang="en-US" dirty="0" smtClean="0"/>
              <a:t>Typographic convention:</a:t>
            </a:r>
            <a:endParaRPr lang="en-US" dirty="0"/>
          </a:p>
          <a:p>
            <a:pPr lvl="1"/>
            <a:r>
              <a:rPr lang="en-US" dirty="0"/>
              <a:t>Use of letter case</a:t>
            </a:r>
          </a:p>
          <a:p>
            <a:pPr lvl="1"/>
            <a:r>
              <a:rPr lang="en-US" dirty="0"/>
              <a:t>Use of punctuation</a:t>
            </a:r>
          </a:p>
          <a:p>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37</a:t>
            </a:fld>
            <a:endParaRPr lang="en-US"/>
          </a:p>
        </p:txBody>
      </p:sp>
    </p:spTree>
    <p:extLst>
      <p:ext uri="{BB962C8B-B14F-4D97-AF65-F5344CB8AC3E}">
        <p14:creationId xmlns:p14="http://schemas.microsoft.com/office/powerpoint/2010/main" val="278582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fade">
                                      <p:cBhvr>
                                        <p:cTn id="29" dur="500"/>
                                        <p:tgtEl>
                                          <p:spTgt spid="3">
                                            <p:txEl>
                                              <p:pRg st="8" end="8"/>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Alice</a:t>
            </a:r>
            <a:r>
              <a:rPr lang="en-US" dirty="0" smtClean="0"/>
              <a:t> in Mandarin</a:t>
            </a:r>
            <a:endParaRPr lang="en-US" dirty="0"/>
          </a:p>
        </p:txBody>
      </p:sp>
      <p:sp>
        <p:nvSpPr>
          <p:cNvPr id="3" name="Content Placeholder 2"/>
          <p:cNvSpPr>
            <a:spLocks noGrp="1"/>
          </p:cNvSpPr>
          <p:nvPr>
            <p:ph idx="1"/>
          </p:nvPr>
        </p:nvSpPr>
        <p:spPr>
          <a:xfrm>
            <a:off x="457200" y="1600200"/>
            <a:ext cx="3962400" cy="5257800"/>
          </a:xfrm>
        </p:spPr>
        <p:txBody>
          <a:bodyPr>
            <a:normAutofit/>
          </a:bodyPr>
          <a:lstStyle/>
          <a:p>
            <a:r>
              <a:rPr lang="en-US" dirty="0" smtClean="0"/>
              <a:t>Why Mandarin?</a:t>
            </a:r>
          </a:p>
          <a:p>
            <a:endParaRPr lang="en-US" dirty="0" smtClean="0"/>
          </a:p>
          <a:p>
            <a:r>
              <a:rPr lang="en-US" dirty="0" smtClean="0"/>
              <a:t>Y.R</a:t>
            </a:r>
            <a:r>
              <a:rPr lang="en-US" dirty="0"/>
              <a:t>. </a:t>
            </a:r>
            <a:r>
              <a:rPr lang="en-US" dirty="0" smtClean="0"/>
              <a:t>Chao</a:t>
            </a:r>
            <a:endParaRPr lang="en-US" dirty="0"/>
          </a:p>
          <a:p>
            <a:r>
              <a:rPr lang="en-US" dirty="0"/>
              <a:t>L.F. Chen </a:t>
            </a:r>
          </a:p>
          <a:p>
            <a:r>
              <a:rPr lang="en-US" dirty="0"/>
              <a:t>H.H. </a:t>
            </a:r>
            <a:r>
              <a:rPr lang="en-US" dirty="0" smtClean="0"/>
              <a:t>Wang</a:t>
            </a:r>
            <a:endParaRPr lang="en-US" dirty="0"/>
          </a:p>
          <a:p>
            <a:r>
              <a:rPr lang="en-US" dirty="0"/>
              <a:t>W.Y. </a:t>
            </a:r>
            <a:r>
              <a:rPr lang="en-US" dirty="0" err="1"/>
              <a:t>Jia</a:t>
            </a:r>
            <a:r>
              <a:rPr lang="en-US" dirty="0"/>
              <a:t> and W.H. </a:t>
            </a:r>
            <a:r>
              <a:rPr lang="en-US" dirty="0" err="1"/>
              <a:t>Jia</a:t>
            </a:r>
            <a:endParaRPr lang="en-US" dirty="0"/>
          </a:p>
          <a:p>
            <a:endParaRPr lang="en-US" dirty="0"/>
          </a:p>
          <a:p>
            <a:r>
              <a:rPr lang="en-US" dirty="0" smtClean="0"/>
              <a:t>Not only inter- but intra-</a:t>
            </a:r>
            <a:r>
              <a:rPr lang="en-US" dirty="0" err="1" smtClean="0"/>
              <a:t>lg</a:t>
            </a:r>
            <a:r>
              <a:rPr lang="en-US" dirty="0" smtClean="0"/>
              <a:t> comparison</a:t>
            </a:r>
            <a:endParaRPr lang="en-US" dirty="0"/>
          </a:p>
        </p:txBody>
      </p:sp>
      <p:sp>
        <p:nvSpPr>
          <p:cNvPr id="6" name="Slide Number Placeholder 5"/>
          <p:cNvSpPr>
            <a:spLocks noGrp="1"/>
          </p:cNvSpPr>
          <p:nvPr>
            <p:ph type="sldNum" sz="quarter" idx="12"/>
          </p:nvPr>
        </p:nvSpPr>
        <p:spPr/>
        <p:txBody>
          <a:bodyPr/>
          <a:lstStyle/>
          <a:p>
            <a:fld id="{67840197-9C17-473D-BAC2-C5A157CC8037}" type="slidenum">
              <a:rPr lang="en-US" smtClean="0"/>
              <a:t>38</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3747" y="932701"/>
            <a:ext cx="2190750" cy="2085975"/>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23336" y="1181665"/>
            <a:ext cx="3314700" cy="331470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41772" y="3406775"/>
            <a:ext cx="3314700" cy="3314700"/>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34298" y="4296870"/>
            <a:ext cx="1733550" cy="2419350"/>
          </a:xfrm>
          <a:prstGeom prst="rect">
            <a:avLst/>
          </a:prstGeom>
        </p:spPr>
      </p:pic>
    </p:spTree>
    <p:extLst>
      <p:ext uri="{BB962C8B-B14F-4D97-AF65-F5344CB8AC3E}">
        <p14:creationId xmlns:p14="http://schemas.microsoft.com/office/powerpoint/2010/main" val="111036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About Mandarin?</a:t>
            </a:r>
            <a:endParaRPr lang="en-US" dirty="0"/>
          </a:p>
        </p:txBody>
      </p:sp>
      <p:sp>
        <p:nvSpPr>
          <p:cNvPr id="3" name="Content Placeholder 2"/>
          <p:cNvSpPr>
            <a:spLocks noGrp="1"/>
          </p:cNvSpPr>
          <p:nvPr>
            <p:ph idx="1"/>
          </p:nvPr>
        </p:nvSpPr>
        <p:spPr/>
        <p:txBody>
          <a:bodyPr/>
          <a:lstStyle/>
          <a:p>
            <a:r>
              <a:rPr lang="en-US" dirty="0"/>
              <a:t>In the four translations of (3), none has the reporting clause interpolated.</a:t>
            </a:r>
          </a:p>
          <a:p>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39</a:t>
            </a:fld>
            <a:endParaRPr lang="en-US"/>
          </a:p>
        </p:txBody>
      </p:sp>
    </p:spTree>
    <p:extLst>
      <p:ext uri="{BB962C8B-B14F-4D97-AF65-F5344CB8AC3E}">
        <p14:creationId xmlns:p14="http://schemas.microsoft.com/office/powerpoint/2010/main" val="2312112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3565"/>
            <a:ext cx="8229600" cy="1143000"/>
          </a:xfrm>
        </p:spPr>
        <p:txBody>
          <a:bodyPr/>
          <a:lstStyle/>
          <a:p>
            <a:r>
              <a:rPr lang="en-US" dirty="0" smtClean="0"/>
              <a:t>Viewpoint and Construal</a:t>
            </a:r>
            <a:endParaRPr lang="en-US" dirty="0"/>
          </a:p>
        </p:txBody>
      </p:sp>
      <p:sp>
        <p:nvSpPr>
          <p:cNvPr id="3" name="Content Placeholder 2"/>
          <p:cNvSpPr>
            <a:spLocks noGrp="1"/>
          </p:cNvSpPr>
          <p:nvPr>
            <p:ph idx="1"/>
          </p:nvPr>
        </p:nvSpPr>
        <p:spPr>
          <a:xfrm>
            <a:off x="22538" y="1418600"/>
            <a:ext cx="7296419" cy="5440362"/>
          </a:xfrm>
        </p:spPr>
        <p:txBody>
          <a:bodyPr>
            <a:normAutofit fontScale="85000" lnSpcReduction="20000"/>
          </a:bodyPr>
          <a:lstStyle/>
          <a:p>
            <a:r>
              <a:rPr lang="en-US" altLang="zh-TW" i="1" dirty="0" smtClean="0"/>
              <a:t>The professors went to Brno for a conference.</a:t>
            </a:r>
          </a:p>
          <a:p>
            <a:r>
              <a:rPr lang="en-US" altLang="zh-TW" i="1" dirty="0" smtClean="0"/>
              <a:t>The professors came to Brno for a conference.</a:t>
            </a:r>
            <a:endParaRPr lang="en-US" i="1" dirty="0"/>
          </a:p>
          <a:p>
            <a:endParaRPr lang="en-US" dirty="0" smtClean="0"/>
          </a:p>
          <a:p>
            <a:r>
              <a:rPr lang="en-US" i="1" dirty="0" smtClean="0"/>
              <a:t>How she </a:t>
            </a:r>
            <a:r>
              <a:rPr lang="en-US" i="1" dirty="0"/>
              <a:t>[</a:t>
            </a:r>
            <a:r>
              <a:rPr lang="en-US" i="1" dirty="0" smtClean="0"/>
              <a:t>Alice] </a:t>
            </a:r>
            <a:r>
              <a:rPr lang="en-US" i="1" dirty="0"/>
              <a:t>longed to get out of that dark </a:t>
            </a:r>
            <a:r>
              <a:rPr lang="en-US" i="1" dirty="0" smtClean="0"/>
              <a:t>hall!</a:t>
            </a:r>
          </a:p>
          <a:p>
            <a:r>
              <a:rPr lang="en-US" i="1" dirty="0"/>
              <a:t>How she [Alice] longed to get out of </a:t>
            </a:r>
            <a:r>
              <a:rPr lang="en-US" i="1" dirty="0" smtClean="0"/>
              <a:t>this </a:t>
            </a:r>
            <a:r>
              <a:rPr lang="en-US" i="1" dirty="0"/>
              <a:t>dark hall!</a:t>
            </a:r>
          </a:p>
          <a:p>
            <a:endParaRPr lang="en-US" dirty="0"/>
          </a:p>
          <a:p>
            <a:r>
              <a:rPr lang="en-US" dirty="0" smtClean="0"/>
              <a:t>Typical </a:t>
            </a:r>
            <a:r>
              <a:rPr lang="en-US" dirty="0" err="1"/>
              <a:t>PoV</a:t>
            </a:r>
            <a:r>
              <a:rPr lang="en-US" dirty="0"/>
              <a:t> markers:</a:t>
            </a:r>
          </a:p>
          <a:p>
            <a:pPr lvl="1"/>
            <a:r>
              <a:rPr lang="en-US" dirty="0"/>
              <a:t>Deictic </a:t>
            </a:r>
            <a:r>
              <a:rPr lang="en-US" dirty="0" smtClean="0"/>
              <a:t>verbs, demonstratives, tense...</a:t>
            </a:r>
            <a:endParaRPr lang="en-US" dirty="0"/>
          </a:p>
          <a:p>
            <a:pPr lvl="1"/>
            <a:endParaRPr lang="en-US" dirty="0"/>
          </a:p>
          <a:p>
            <a:r>
              <a:rPr lang="en-US" dirty="0" smtClean="0"/>
              <a:t>Different linguistic manifestations, different </a:t>
            </a:r>
            <a:r>
              <a:rPr lang="en-US" dirty="0" err="1" smtClean="0"/>
              <a:t>construals</a:t>
            </a:r>
            <a:r>
              <a:rPr lang="en-US" dirty="0" smtClean="0"/>
              <a:t>.</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6462" y="1178666"/>
            <a:ext cx="1905000" cy="2873115"/>
          </a:xfrm>
          <a:prstGeom prst="rect">
            <a:avLst/>
          </a:prstGeom>
        </p:spPr>
      </p:pic>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4</a:t>
            </a:fld>
            <a:endParaRPr lang="en-US"/>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05730" y="4050227"/>
            <a:ext cx="1905000" cy="2806700"/>
          </a:xfrm>
          <a:prstGeom prst="rect">
            <a:avLst/>
          </a:prstGeom>
        </p:spPr>
      </p:pic>
    </p:spTree>
    <p:extLst>
      <p:ext uri="{BB962C8B-B14F-4D97-AF65-F5344CB8AC3E}">
        <p14:creationId xmlns:p14="http://schemas.microsoft.com/office/powerpoint/2010/main" val="4244102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fade">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500"/>
                                        <p:tgtEl>
                                          <p:spTgt spid="3">
                                            <p:txEl>
                                              <p:pRg st="9" end="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500"/>
                                        <p:tgtEl>
                                          <p:spTgt spid="4"/>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7"/>
                                        </p:tgtEl>
                                        <p:attrNameLst>
                                          <p:attrName>style.visibility</p:attrName>
                                        </p:attrNameLst>
                                      </p:cBhvr>
                                      <p:to>
                                        <p:strVal val="visible"/>
                                      </p:to>
                                    </p:set>
                                    <p:animEffect transition="in" filter="fade">
                                      <p:cBhvr>
                                        <p:cTn id="4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40</a:t>
            </a:fld>
            <a:endParaRPr lang="en-US"/>
          </a:p>
        </p:txBody>
      </p:sp>
      <p:sp>
        <p:nvSpPr>
          <p:cNvPr id="9" name="Rectangle 8"/>
          <p:cNvSpPr/>
          <p:nvPr/>
        </p:nvSpPr>
        <p:spPr>
          <a:xfrm>
            <a:off x="130629" y="533400"/>
            <a:ext cx="9144000" cy="5940088"/>
          </a:xfrm>
          <a:prstGeom prst="rect">
            <a:avLst/>
          </a:prstGeom>
        </p:spPr>
        <p:txBody>
          <a:bodyPr wrap="square">
            <a:spAutoFit/>
          </a:bodyPr>
          <a:lstStyle/>
          <a:p>
            <a:pPr algn="ctr"/>
            <a:r>
              <a:rPr lang="en-US" sz="2800" b="1" dirty="0" smtClean="0"/>
              <a:t>Chao’s </a:t>
            </a:r>
            <a:r>
              <a:rPr lang="en-US" sz="2800" b="1" dirty="0"/>
              <a:t>T</a:t>
            </a:r>
            <a:r>
              <a:rPr lang="en-US" sz="2800" b="1" dirty="0" smtClean="0"/>
              <a:t>ranslation of (3)</a:t>
            </a:r>
          </a:p>
          <a:p>
            <a:pPr algn="ctr"/>
            <a:endParaRPr lang="en-US" sz="2800" b="1" dirty="0" smtClean="0"/>
          </a:p>
          <a:p>
            <a:endParaRPr lang="en-US" dirty="0" smtClean="0"/>
          </a:p>
          <a:p>
            <a:r>
              <a:rPr lang="en-US" i="1" dirty="0" smtClean="0"/>
              <a:t>ta</a:t>
            </a:r>
            <a:r>
              <a:rPr lang="en-US" i="1" dirty="0"/>
              <a:t>	</a:t>
            </a:r>
            <a:r>
              <a:rPr lang="en-US" i="1" dirty="0" err="1"/>
              <a:t>youshihou</a:t>
            </a:r>
            <a:r>
              <a:rPr lang="en-US" i="1" dirty="0"/>
              <a:t>	</a:t>
            </a:r>
            <a:r>
              <a:rPr lang="en-US" i="1" dirty="0" err="1" smtClean="0"/>
              <a:t>tou-tou</a:t>
            </a:r>
            <a:r>
              <a:rPr lang="en-US" i="1" dirty="0"/>
              <a:t>	</a:t>
            </a:r>
            <a:r>
              <a:rPr lang="en-US" i="1" dirty="0" smtClean="0"/>
              <a:t>	di</a:t>
            </a:r>
            <a:r>
              <a:rPr lang="en-US" i="1" dirty="0"/>
              <a:t>	</a:t>
            </a:r>
            <a:r>
              <a:rPr lang="en-US" i="1" dirty="0" err="1"/>
              <a:t>qiao</a:t>
            </a:r>
            <a:r>
              <a:rPr lang="en-US" i="1" dirty="0"/>
              <a:t>	ta	</a:t>
            </a:r>
            <a:r>
              <a:rPr lang="en-US" i="1" dirty="0" err="1"/>
              <a:t>jie-jie</a:t>
            </a:r>
            <a:r>
              <a:rPr lang="en-US" dirty="0"/>
              <a:t>	</a:t>
            </a:r>
          </a:p>
          <a:p>
            <a:r>
              <a:rPr lang="en-US" dirty="0"/>
              <a:t>she	sometimes	</a:t>
            </a:r>
            <a:r>
              <a:rPr lang="en-US" dirty="0" smtClean="0"/>
              <a:t>secret-RED</a:t>
            </a:r>
            <a:r>
              <a:rPr lang="en-US" dirty="0"/>
              <a:t>	DI	see	she	sister-RED</a:t>
            </a:r>
          </a:p>
          <a:p>
            <a:r>
              <a:rPr lang="en-US" dirty="0"/>
              <a:t>								</a:t>
            </a:r>
          </a:p>
          <a:p>
            <a:r>
              <a:rPr lang="en-US" i="1" dirty="0" err="1"/>
              <a:t>kan</a:t>
            </a:r>
            <a:r>
              <a:rPr lang="en-US" i="1" dirty="0"/>
              <a:t>	de	</a:t>
            </a:r>
            <a:r>
              <a:rPr lang="en-US" i="1" dirty="0" err="1"/>
              <a:t>shi</a:t>
            </a:r>
            <a:r>
              <a:rPr lang="en-US" i="1" dirty="0"/>
              <a:t>	</a:t>
            </a:r>
            <a:r>
              <a:rPr lang="en-US" i="1" dirty="0" err="1"/>
              <a:t>sheme</a:t>
            </a:r>
            <a:r>
              <a:rPr lang="en-US" i="1" dirty="0"/>
              <a:t>	</a:t>
            </a:r>
            <a:r>
              <a:rPr lang="en-US" i="1" dirty="0" err="1"/>
              <a:t>shu</a:t>
            </a:r>
            <a:r>
              <a:rPr lang="en-US" i="1" dirty="0"/>
              <a:t>,	</a:t>
            </a:r>
            <a:r>
              <a:rPr lang="en-US" i="1" dirty="0" err="1"/>
              <a:t>keshi</a:t>
            </a:r>
            <a:r>
              <a:rPr lang="en-US" i="1" dirty="0"/>
              <a:t>	</a:t>
            </a:r>
            <a:r>
              <a:rPr lang="en-US" i="1" dirty="0" err="1"/>
              <a:t>shu</a:t>
            </a:r>
            <a:r>
              <a:rPr lang="en-US" i="1" dirty="0"/>
              <a:t>	li	you</a:t>
            </a:r>
          </a:p>
          <a:p>
            <a:r>
              <a:rPr lang="en-US" dirty="0"/>
              <a:t>read	LINK	PRT	what	book	but	book	in	PRT</a:t>
            </a:r>
          </a:p>
          <a:p>
            <a:r>
              <a:rPr lang="en-US" dirty="0"/>
              <a:t>								</a:t>
            </a:r>
          </a:p>
          <a:p>
            <a:r>
              <a:rPr lang="en-US" i="1" dirty="0" err="1"/>
              <a:t>meiyou</a:t>
            </a:r>
            <a:r>
              <a:rPr lang="en-US" i="1" dirty="0"/>
              <a:t>	</a:t>
            </a:r>
            <a:r>
              <a:rPr lang="en-US" i="1" dirty="0" err="1"/>
              <a:t>hua-er</a:t>
            </a:r>
            <a:r>
              <a:rPr lang="en-US" i="1" dirty="0"/>
              <a:t>,		you	</a:t>
            </a:r>
            <a:r>
              <a:rPr lang="en-US" i="1" dirty="0" err="1"/>
              <a:t>meiyou</a:t>
            </a:r>
            <a:r>
              <a:rPr lang="en-US" i="1" dirty="0"/>
              <a:t>	</a:t>
            </a:r>
            <a:r>
              <a:rPr lang="en-US" i="1" dirty="0" err="1"/>
              <a:t>shuohua</a:t>
            </a:r>
            <a:r>
              <a:rPr lang="en-US" i="1" dirty="0"/>
              <a:t>,	ta	</a:t>
            </a:r>
            <a:r>
              <a:rPr lang="en-US" i="1" dirty="0" err="1"/>
              <a:t>jiu</a:t>
            </a:r>
            <a:r>
              <a:rPr lang="en-US" dirty="0"/>
              <a:t>	</a:t>
            </a:r>
          </a:p>
          <a:p>
            <a:r>
              <a:rPr lang="en-US" dirty="0"/>
              <a:t>NEG	picture-DIM	also	NEG	speech	she	PRT	</a:t>
            </a:r>
          </a:p>
          <a:p>
            <a:r>
              <a:rPr lang="en-US" dirty="0"/>
              <a:t>								</a:t>
            </a:r>
          </a:p>
          <a:p>
            <a:r>
              <a:rPr lang="en-US" i="1" dirty="0" err="1"/>
              <a:t>xiang-dao</a:t>
            </a:r>
            <a:r>
              <a:rPr lang="en-US" i="1" dirty="0"/>
              <a:t>,	“</a:t>
            </a:r>
            <a:r>
              <a:rPr lang="en-US" i="1" dirty="0" err="1"/>
              <a:t>yi</a:t>
            </a:r>
            <a:r>
              <a:rPr lang="en-US" i="1" dirty="0"/>
              <a:t>-ben-</a:t>
            </a:r>
            <a:r>
              <a:rPr lang="en-US" i="1" dirty="0" err="1"/>
              <a:t>shu</a:t>
            </a:r>
            <a:r>
              <a:rPr lang="en-US" i="1" dirty="0"/>
              <a:t>	li	you	</a:t>
            </a:r>
            <a:r>
              <a:rPr lang="en-US" i="1" dirty="0" err="1"/>
              <a:t>meiyou</a:t>
            </a:r>
            <a:r>
              <a:rPr lang="en-US" i="1" dirty="0"/>
              <a:t>	</a:t>
            </a:r>
            <a:r>
              <a:rPr lang="en-US" i="1" dirty="0" err="1"/>
              <a:t>hua-er</a:t>
            </a:r>
            <a:r>
              <a:rPr lang="en-US" i="1" dirty="0"/>
              <a:t>,	</a:t>
            </a:r>
          </a:p>
          <a:p>
            <a:r>
              <a:rPr lang="en-US" dirty="0"/>
              <a:t>think-COMP	one-CL-book	in	PRT	NEG	picture-DIM</a:t>
            </a:r>
          </a:p>
          <a:p>
            <a:r>
              <a:rPr lang="en-US" dirty="0"/>
              <a:t>								</a:t>
            </a:r>
          </a:p>
          <a:p>
            <a:r>
              <a:rPr lang="en-US" i="1" dirty="0"/>
              <a:t>you	</a:t>
            </a:r>
            <a:r>
              <a:rPr lang="en-US" i="1" dirty="0" err="1"/>
              <a:t>meiyou</a:t>
            </a:r>
            <a:r>
              <a:rPr lang="en-US" i="1" dirty="0"/>
              <a:t>	</a:t>
            </a:r>
            <a:r>
              <a:rPr lang="en-US" i="1" dirty="0" err="1"/>
              <a:t>shuohua</a:t>
            </a:r>
            <a:r>
              <a:rPr lang="en-US" i="1" dirty="0"/>
              <a:t>,	</a:t>
            </a:r>
            <a:r>
              <a:rPr lang="en-US" i="1" dirty="0" smtClean="0"/>
              <a:t>	</a:t>
            </a:r>
            <a:r>
              <a:rPr lang="en-US" i="1" dirty="0" err="1" smtClean="0"/>
              <a:t>na</a:t>
            </a:r>
            <a:r>
              <a:rPr lang="en-US" i="1" dirty="0" smtClean="0"/>
              <a:t>-yang-</a:t>
            </a:r>
            <a:r>
              <a:rPr lang="en-US" i="1" dirty="0" err="1" smtClean="0"/>
              <a:t>shu</a:t>
            </a:r>
            <a:r>
              <a:rPr lang="en-US" i="1" dirty="0"/>
              <a:t>	</a:t>
            </a:r>
            <a:r>
              <a:rPr lang="en-US" i="1" dirty="0" err="1"/>
              <a:t>y</a:t>
            </a:r>
            <a:r>
              <a:rPr lang="en-US" i="1" dirty="0" err="1" smtClean="0"/>
              <a:t>ao</a:t>
            </a:r>
            <a:r>
              <a:rPr lang="en-US" i="1" dirty="0"/>
              <a:t>	ta</a:t>
            </a:r>
            <a:r>
              <a:rPr lang="en-US" dirty="0"/>
              <a:t>	</a:t>
            </a:r>
          </a:p>
          <a:p>
            <a:r>
              <a:rPr lang="en-US" dirty="0"/>
              <a:t>also	NEG	speech		that-kind-book	</a:t>
            </a:r>
            <a:r>
              <a:rPr lang="en-US" dirty="0" smtClean="0"/>
              <a:t>want</a:t>
            </a:r>
            <a:r>
              <a:rPr lang="en-US" dirty="0"/>
              <a:t>	it	</a:t>
            </a:r>
          </a:p>
          <a:p>
            <a:r>
              <a:rPr lang="en-US" dirty="0"/>
              <a:t>								</a:t>
            </a:r>
          </a:p>
          <a:p>
            <a:r>
              <a:rPr lang="en-US" i="1" dirty="0" err="1"/>
              <a:t>gansheme</a:t>
            </a:r>
            <a:r>
              <a:rPr lang="en-US" i="1" dirty="0"/>
              <a:t>	ne?”</a:t>
            </a:r>
            <a:r>
              <a:rPr lang="en-US" dirty="0"/>
              <a:t>							</a:t>
            </a:r>
          </a:p>
          <a:p>
            <a:r>
              <a:rPr lang="en-US" dirty="0"/>
              <a:t>what for	</a:t>
            </a:r>
            <a:r>
              <a:rPr lang="en-US" dirty="0" smtClean="0"/>
              <a:t>	PRT</a:t>
            </a:r>
            <a:r>
              <a:rPr lang="en-US" dirty="0"/>
              <a:t>							</a:t>
            </a:r>
          </a:p>
        </p:txBody>
      </p:sp>
      <p:sp>
        <p:nvSpPr>
          <p:cNvPr id="11" name="Rounded Rectangle 10"/>
          <p:cNvSpPr/>
          <p:nvPr/>
        </p:nvSpPr>
        <p:spPr>
          <a:xfrm>
            <a:off x="130629" y="4191000"/>
            <a:ext cx="3298371" cy="533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91451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41</a:t>
            </a:fld>
            <a:endParaRPr lang="en-US"/>
          </a:p>
        </p:txBody>
      </p:sp>
      <p:sp>
        <p:nvSpPr>
          <p:cNvPr id="9" name="Rectangle 8"/>
          <p:cNvSpPr/>
          <p:nvPr/>
        </p:nvSpPr>
        <p:spPr>
          <a:xfrm>
            <a:off x="457200" y="304800"/>
            <a:ext cx="8534400" cy="5786199"/>
          </a:xfrm>
          <a:prstGeom prst="rect">
            <a:avLst/>
          </a:prstGeom>
        </p:spPr>
        <p:txBody>
          <a:bodyPr wrap="square">
            <a:spAutoFit/>
          </a:bodyPr>
          <a:lstStyle/>
          <a:p>
            <a:pPr algn="ctr"/>
            <a:r>
              <a:rPr lang="en-US" sz="2800" b="1" dirty="0" smtClean="0"/>
              <a:t>Wang’s </a:t>
            </a:r>
            <a:r>
              <a:rPr lang="en-US" sz="2800" b="1" dirty="0"/>
              <a:t>T</a:t>
            </a:r>
            <a:r>
              <a:rPr lang="en-US" sz="2800" b="1" dirty="0" smtClean="0"/>
              <a:t>ranslation of (3)</a:t>
            </a:r>
          </a:p>
          <a:p>
            <a:endParaRPr lang="en-US" dirty="0" smtClean="0"/>
          </a:p>
          <a:p>
            <a:endParaRPr lang="en-US" dirty="0" smtClean="0"/>
          </a:p>
          <a:p>
            <a:r>
              <a:rPr lang="en-US" i="1" dirty="0" err="1" smtClean="0"/>
              <a:t>suiran</a:t>
            </a:r>
            <a:r>
              <a:rPr lang="en-US" i="1" dirty="0"/>
              <a:t>	ta	ye	</a:t>
            </a:r>
            <a:r>
              <a:rPr lang="en-US" i="1" dirty="0" err="1"/>
              <a:t>ceng</a:t>
            </a:r>
            <a:r>
              <a:rPr lang="en-US" i="1" dirty="0"/>
              <a:t>		</a:t>
            </a:r>
            <a:r>
              <a:rPr lang="en-US" i="1" dirty="0" err="1"/>
              <a:t>zai</a:t>
            </a:r>
            <a:r>
              <a:rPr lang="en-US" i="1" dirty="0"/>
              <a:t>	</a:t>
            </a:r>
            <a:r>
              <a:rPr lang="en-US" i="1" dirty="0" err="1"/>
              <a:t>yipang</a:t>
            </a:r>
            <a:r>
              <a:rPr lang="en-US" i="1" dirty="0"/>
              <a:t>	</a:t>
            </a:r>
            <a:r>
              <a:rPr lang="en-US" i="1" dirty="0" err="1"/>
              <a:t>kuishi</a:t>
            </a:r>
            <a:endParaRPr lang="en-US" i="1" dirty="0"/>
          </a:p>
          <a:p>
            <a:r>
              <a:rPr lang="en-US" dirty="0"/>
              <a:t>although	she	also	in the past	LOC	aside	peek</a:t>
            </a:r>
          </a:p>
          <a:p>
            <a:r>
              <a:rPr lang="en-US" dirty="0"/>
              <a:t>							</a:t>
            </a:r>
          </a:p>
          <a:p>
            <a:r>
              <a:rPr lang="en-US" i="1" dirty="0" err="1"/>
              <a:t>jie-jie</a:t>
            </a:r>
            <a:r>
              <a:rPr lang="en-US" i="1" dirty="0"/>
              <a:t>	</a:t>
            </a:r>
            <a:r>
              <a:rPr lang="en-US" i="1" dirty="0" smtClean="0"/>
              <a:t>	</a:t>
            </a:r>
            <a:r>
              <a:rPr lang="en-US" i="1" dirty="0" err="1" smtClean="0"/>
              <a:t>suo</a:t>
            </a:r>
            <a:r>
              <a:rPr lang="en-US" i="1" dirty="0"/>
              <a:t>	</a:t>
            </a:r>
            <a:r>
              <a:rPr lang="en-US" i="1" dirty="0" err="1"/>
              <a:t>yuedu</a:t>
            </a:r>
            <a:r>
              <a:rPr lang="en-US" i="1" dirty="0"/>
              <a:t>	de	</a:t>
            </a:r>
            <a:r>
              <a:rPr lang="en-US" i="1" dirty="0" err="1"/>
              <a:t>shuji</a:t>
            </a:r>
            <a:r>
              <a:rPr lang="en-US" i="1" dirty="0"/>
              <a:t>,	</a:t>
            </a:r>
            <a:r>
              <a:rPr lang="en-US" i="1" dirty="0" err="1"/>
              <a:t>que</a:t>
            </a:r>
            <a:r>
              <a:rPr lang="en-US" i="1" dirty="0"/>
              <a:t>	yin	</a:t>
            </a:r>
            <a:r>
              <a:rPr lang="en-US" i="1" dirty="0" err="1"/>
              <a:t>shu</a:t>
            </a:r>
            <a:endParaRPr lang="en-US" i="1" dirty="0"/>
          </a:p>
          <a:p>
            <a:r>
              <a:rPr lang="en-US" dirty="0"/>
              <a:t>sister-RED	REL	read	DE	book	but	because	book</a:t>
            </a:r>
          </a:p>
          <a:p>
            <a:r>
              <a:rPr lang="en-US" dirty="0"/>
              <a:t>							</a:t>
            </a:r>
          </a:p>
          <a:p>
            <a:r>
              <a:rPr lang="en-US" i="1" dirty="0" err="1"/>
              <a:t>zhong</a:t>
            </a:r>
            <a:r>
              <a:rPr lang="en-US" i="1" dirty="0"/>
              <a:t>	</a:t>
            </a:r>
            <a:r>
              <a:rPr lang="en-US" i="1" dirty="0" err="1"/>
              <a:t>wu</a:t>
            </a:r>
            <a:r>
              <a:rPr lang="en-US" i="1" dirty="0"/>
              <a:t>	</a:t>
            </a:r>
            <a:r>
              <a:rPr lang="en-US" i="1" dirty="0" err="1"/>
              <a:t>tu</a:t>
            </a:r>
            <a:r>
              <a:rPr lang="en-US" i="1" dirty="0"/>
              <a:t>	ye	</a:t>
            </a:r>
            <a:r>
              <a:rPr lang="en-US" i="1" dirty="0" err="1"/>
              <a:t>wu</a:t>
            </a:r>
            <a:r>
              <a:rPr lang="en-US" i="1" dirty="0"/>
              <a:t>	</a:t>
            </a:r>
            <a:r>
              <a:rPr lang="en-US" i="1" dirty="0" err="1"/>
              <a:t>duihua</a:t>
            </a:r>
            <a:r>
              <a:rPr lang="en-US" i="1" dirty="0"/>
              <a:t>	</a:t>
            </a:r>
            <a:r>
              <a:rPr lang="en-US" i="1" dirty="0" smtClean="0"/>
              <a:t>	de</a:t>
            </a:r>
            <a:r>
              <a:rPr lang="en-US" i="1" dirty="0"/>
              <a:t>	</a:t>
            </a:r>
            <a:r>
              <a:rPr lang="en-US" i="1" dirty="0" err="1"/>
              <a:t>neirong</a:t>
            </a:r>
            <a:endParaRPr lang="en-US" i="1" dirty="0"/>
          </a:p>
          <a:p>
            <a:r>
              <a:rPr lang="en-US" dirty="0"/>
              <a:t>in	NEG	picture	also	NEG	conversation	LINK	content</a:t>
            </a:r>
          </a:p>
          <a:p>
            <a:r>
              <a:rPr lang="en-US" dirty="0"/>
              <a:t>							</a:t>
            </a:r>
          </a:p>
          <a:p>
            <a:r>
              <a:rPr lang="en-US" i="1" dirty="0" err="1"/>
              <a:t>er</a:t>
            </a:r>
            <a:r>
              <a:rPr lang="en-US" i="1" dirty="0"/>
              <a:t>	</a:t>
            </a:r>
            <a:r>
              <a:rPr lang="en-US" i="1" dirty="0" err="1"/>
              <a:t>juede</a:t>
            </a:r>
            <a:r>
              <a:rPr lang="en-US" i="1" dirty="0"/>
              <a:t>	</a:t>
            </a:r>
            <a:r>
              <a:rPr lang="en-US" i="1" dirty="0" err="1"/>
              <a:t>suoranwuwei</a:t>
            </a:r>
            <a:r>
              <a:rPr lang="en-US" i="1" dirty="0"/>
              <a:t>.		</a:t>
            </a:r>
            <a:r>
              <a:rPr lang="en-US" i="1" dirty="0" err="1"/>
              <a:t>ailisi</a:t>
            </a:r>
            <a:r>
              <a:rPr lang="en-US" i="1" dirty="0"/>
              <a:t>	</a:t>
            </a:r>
            <a:r>
              <a:rPr lang="en-US" i="1" dirty="0" err="1"/>
              <a:t>xin</a:t>
            </a:r>
            <a:r>
              <a:rPr lang="en-US" i="1" dirty="0"/>
              <a:t>	</a:t>
            </a:r>
            <a:r>
              <a:rPr lang="en-US" i="1" dirty="0" err="1"/>
              <a:t>xiang</a:t>
            </a:r>
            <a:r>
              <a:rPr lang="en-US" i="1" dirty="0"/>
              <a:t>:	“</a:t>
            </a:r>
            <a:r>
              <a:rPr lang="en-US" i="1" dirty="0" err="1"/>
              <a:t>meiyou</a:t>
            </a:r>
            <a:endParaRPr lang="en-US" i="1" dirty="0"/>
          </a:p>
          <a:p>
            <a:r>
              <a:rPr lang="en-US" dirty="0"/>
              <a:t>CONJ	feel	bored stiff		Alice	heart	think	NEG</a:t>
            </a:r>
          </a:p>
          <a:p>
            <a:r>
              <a:rPr lang="en-US" dirty="0"/>
              <a:t>							</a:t>
            </a:r>
          </a:p>
          <a:p>
            <a:r>
              <a:rPr lang="en-US" i="1" dirty="0" err="1"/>
              <a:t>tuan</a:t>
            </a:r>
            <a:r>
              <a:rPr lang="en-US" i="1" dirty="0"/>
              <a:t>	ye	</a:t>
            </a:r>
            <a:r>
              <a:rPr lang="en-US" i="1" dirty="0" err="1"/>
              <a:t>meiyou</a:t>
            </a:r>
            <a:r>
              <a:rPr lang="en-US" i="1" dirty="0"/>
              <a:t>	</a:t>
            </a:r>
            <a:r>
              <a:rPr lang="en-US" i="1" dirty="0" err="1"/>
              <a:t>duihua</a:t>
            </a:r>
            <a:r>
              <a:rPr lang="en-US" i="1" dirty="0"/>
              <a:t>		</a:t>
            </a:r>
            <a:r>
              <a:rPr lang="en-US" i="1" dirty="0" smtClean="0"/>
              <a:t>	de</a:t>
            </a:r>
            <a:r>
              <a:rPr lang="en-US" i="1" dirty="0"/>
              <a:t>	</a:t>
            </a:r>
            <a:r>
              <a:rPr lang="en-US" i="1" dirty="0" err="1"/>
              <a:t>shu</a:t>
            </a:r>
            <a:r>
              <a:rPr lang="en-US" dirty="0"/>
              <a:t>	</a:t>
            </a:r>
          </a:p>
          <a:p>
            <a:r>
              <a:rPr lang="en-US" dirty="0"/>
              <a:t>picture	also	NEG	conversation		LINK	book	</a:t>
            </a:r>
          </a:p>
          <a:p>
            <a:r>
              <a:rPr lang="en-US" dirty="0"/>
              <a:t>							</a:t>
            </a:r>
          </a:p>
          <a:p>
            <a:r>
              <a:rPr lang="en-US" i="1" dirty="0"/>
              <a:t>you	</a:t>
            </a:r>
            <a:r>
              <a:rPr lang="en-US" i="1" dirty="0" err="1"/>
              <a:t>sheme</a:t>
            </a:r>
            <a:r>
              <a:rPr lang="en-US" i="1" dirty="0"/>
              <a:t>	</a:t>
            </a:r>
            <a:r>
              <a:rPr lang="en-US" i="1" dirty="0" err="1"/>
              <a:t>yongchu</a:t>
            </a:r>
            <a:r>
              <a:rPr lang="en-US" i="1" dirty="0"/>
              <a:t>	</a:t>
            </a:r>
            <a:r>
              <a:rPr lang="en-US" i="1" dirty="0" smtClean="0"/>
              <a:t>	ne</a:t>
            </a:r>
            <a:r>
              <a:rPr lang="en-US" i="1" dirty="0"/>
              <a:t>?</a:t>
            </a:r>
            <a:r>
              <a:rPr lang="en-US" dirty="0"/>
              <a:t>				</a:t>
            </a:r>
          </a:p>
          <a:p>
            <a:r>
              <a:rPr lang="en-US" dirty="0"/>
              <a:t>have	what	</a:t>
            </a:r>
            <a:r>
              <a:rPr lang="en-US" dirty="0" smtClean="0"/>
              <a:t>usefulness</a:t>
            </a:r>
            <a:r>
              <a:rPr lang="en-US" dirty="0"/>
              <a:t>	PRT				</a:t>
            </a:r>
          </a:p>
        </p:txBody>
      </p:sp>
      <p:sp>
        <p:nvSpPr>
          <p:cNvPr id="10" name="Rounded Rectangle 9"/>
          <p:cNvSpPr/>
          <p:nvPr/>
        </p:nvSpPr>
        <p:spPr>
          <a:xfrm>
            <a:off x="5791200" y="3810000"/>
            <a:ext cx="2971800" cy="5334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49018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rmAutofit fontScale="90000"/>
          </a:bodyPr>
          <a:lstStyle/>
          <a:p>
            <a:r>
              <a:rPr lang="en-US" dirty="0" smtClean="0"/>
              <a:t>Approximation of </a:t>
            </a:r>
            <a:r>
              <a:rPr lang="en-US" dirty="0" err="1" smtClean="0"/>
              <a:t>PoV</a:t>
            </a:r>
            <a:r>
              <a:rPr lang="en-US" dirty="0" smtClean="0"/>
              <a:t> effect in Mandarin</a:t>
            </a:r>
            <a:endParaRPr lang="en-US" dirty="0"/>
          </a:p>
        </p:txBody>
      </p:sp>
      <p:sp>
        <p:nvSpPr>
          <p:cNvPr id="3" name="Content Placeholder 2"/>
          <p:cNvSpPr>
            <a:spLocks noGrp="1"/>
          </p:cNvSpPr>
          <p:nvPr>
            <p:ph idx="1"/>
          </p:nvPr>
        </p:nvSpPr>
        <p:spPr>
          <a:xfrm>
            <a:off x="457200" y="1752600"/>
            <a:ext cx="8229600" cy="4525963"/>
          </a:xfrm>
        </p:spPr>
        <p:txBody>
          <a:bodyPr>
            <a:normAutofit lnSpcReduction="10000"/>
          </a:bodyPr>
          <a:lstStyle/>
          <a:p>
            <a:r>
              <a:rPr lang="en-US" dirty="0" smtClean="0"/>
              <a:t>The narrative schema in English simply does not get through.</a:t>
            </a:r>
          </a:p>
          <a:p>
            <a:r>
              <a:rPr lang="en-US" dirty="0" err="1"/>
              <a:t>Viewpointing</a:t>
            </a:r>
            <a:r>
              <a:rPr lang="en-US" dirty="0"/>
              <a:t> effect APPROXIMATED by </a:t>
            </a:r>
            <a:r>
              <a:rPr lang="en-US" dirty="0" smtClean="0"/>
              <a:t>different lexical means:</a:t>
            </a:r>
          </a:p>
          <a:p>
            <a:pPr lvl="1"/>
            <a:r>
              <a:rPr lang="en-US" dirty="0" smtClean="0"/>
              <a:t>Use </a:t>
            </a:r>
            <a:r>
              <a:rPr lang="en-US" dirty="0"/>
              <a:t>of </a:t>
            </a:r>
            <a:r>
              <a:rPr lang="en-US" i="1" dirty="0"/>
              <a:t>yin</a:t>
            </a:r>
            <a:r>
              <a:rPr lang="en-US" dirty="0"/>
              <a:t> ‘because’ (Wang</a:t>
            </a:r>
            <a:r>
              <a:rPr lang="en-US" dirty="0" smtClean="0"/>
              <a:t>)</a:t>
            </a:r>
            <a:endParaRPr lang="en-US" dirty="0"/>
          </a:p>
          <a:p>
            <a:pPr lvl="1"/>
            <a:r>
              <a:rPr lang="en-US" dirty="0" smtClean="0"/>
              <a:t>Use </a:t>
            </a:r>
            <a:r>
              <a:rPr lang="en-US" dirty="0"/>
              <a:t>of demonstrative </a:t>
            </a:r>
            <a:r>
              <a:rPr lang="en-US" i="1" dirty="0" err="1"/>
              <a:t>na</a:t>
            </a:r>
            <a:r>
              <a:rPr lang="en-US" dirty="0"/>
              <a:t> ‘that’ (</a:t>
            </a:r>
            <a:r>
              <a:rPr lang="en-US" dirty="0" err="1"/>
              <a:t>Jia</a:t>
            </a:r>
            <a:r>
              <a:rPr lang="en-US" dirty="0"/>
              <a:t>, </a:t>
            </a:r>
            <a:r>
              <a:rPr lang="en-US" dirty="0" err="1"/>
              <a:t>nciku</a:t>
            </a:r>
            <a:r>
              <a:rPr lang="en-US" dirty="0"/>
              <a:t>)</a:t>
            </a:r>
          </a:p>
          <a:p>
            <a:pPr lvl="1"/>
            <a:r>
              <a:rPr lang="en-US" dirty="0" smtClean="0"/>
              <a:t>Use </a:t>
            </a:r>
            <a:r>
              <a:rPr lang="en-US" dirty="0"/>
              <a:t>of emphatic constructions </a:t>
            </a:r>
            <a:r>
              <a:rPr lang="en-US" i="1" dirty="0"/>
              <a:t>you</a:t>
            </a:r>
            <a:r>
              <a:rPr lang="en-US" dirty="0"/>
              <a:t>… </a:t>
            </a:r>
            <a:r>
              <a:rPr lang="en-US" i="1" dirty="0"/>
              <a:t>you</a:t>
            </a:r>
            <a:r>
              <a:rPr lang="en-US" dirty="0"/>
              <a:t>…, </a:t>
            </a:r>
            <a:r>
              <a:rPr lang="en-US" i="1" dirty="0" err="1"/>
              <a:t>ji</a:t>
            </a:r>
            <a:r>
              <a:rPr lang="en-US" dirty="0"/>
              <a:t>… </a:t>
            </a:r>
            <a:r>
              <a:rPr lang="en-US" i="1" dirty="0"/>
              <a:t>ye</a:t>
            </a:r>
            <a:r>
              <a:rPr lang="en-US" dirty="0"/>
              <a:t>… (similar to </a:t>
            </a:r>
            <a:r>
              <a:rPr lang="en-US" i="1" dirty="0"/>
              <a:t>neither… nor</a:t>
            </a:r>
            <a:r>
              <a:rPr lang="en-US" dirty="0"/>
              <a:t>… in English)</a:t>
            </a:r>
          </a:p>
          <a:p>
            <a:r>
              <a:rPr lang="en-US" dirty="0" smtClean="0"/>
              <a:t>Different </a:t>
            </a:r>
            <a:r>
              <a:rPr lang="en-US" dirty="0" err="1" smtClean="0"/>
              <a:t>construals</a:t>
            </a:r>
            <a:r>
              <a:rPr lang="en-US" dirty="0" smtClean="0"/>
              <a:t> introduced.</a:t>
            </a:r>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42</a:t>
            </a:fld>
            <a:endParaRPr lang="en-US"/>
          </a:p>
        </p:txBody>
      </p:sp>
    </p:spTree>
    <p:extLst>
      <p:ext uri="{BB962C8B-B14F-4D97-AF65-F5344CB8AC3E}">
        <p14:creationId xmlns:p14="http://schemas.microsoft.com/office/powerpoint/2010/main" val="110691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Translations of (4)</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Three out of the four have the reporting clause interpolated (!?).</a:t>
            </a:r>
          </a:p>
          <a:p>
            <a:endParaRPr lang="en-US" dirty="0" smtClean="0"/>
          </a:p>
          <a:p>
            <a:r>
              <a:rPr lang="en-US" dirty="0" smtClean="0"/>
              <a:t>Such pattern is not found at all in the general corpus.</a:t>
            </a:r>
          </a:p>
          <a:p>
            <a:endParaRPr lang="en-US" dirty="0" smtClean="0"/>
          </a:p>
          <a:p>
            <a:r>
              <a:rPr lang="en-US" dirty="0" smtClean="0"/>
              <a:t>Local syntactic borrowing in the translations.</a:t>
            </a:r>
          </a:p>
          <a:p>
            <a:endParaRPr lang="en-US" dirty="0" smtClean="0"/>
          </a:p>
          <a:p>
            <a:r>
              <a:rPr lang="en-US" dirty="0" smtClean="0"/>
              <a:t>Recent</a:t>
            </a:r>
            <a:r>
              <a:rPr lang="en-US" dirty="0"/>
              <a:t> </a:t>
            </a:r>
            <a:r>
              <a:rPr lang="en-US" dirty="0" smtClean="0"/>
              <a:t>and genre-specific phenomenon (how will that evolve?).</a:t>
            </a:r>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43</a:t>
            </a:fld>
            <a:endParaRPr lang="en-US"/>
          </a:p>
        </p:txBody>
      </p:sp>
    </p:spTree>
    <p:extLst>
      <p:ext uri="{BB962C8B-B14F-4D97-AF65-F5344CB8AC3E}">
        <p14:creationId xmlns:p14="http://schemas.microsoft.com/office/powerpoint/2010/main" val="427108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44</a:t>
            </a:fld>
            <a:endParaRPr lang="en-US"/>
          </a:p>
        </p:txBody>
      </p:sp>
      <p:sp>
        <p:nvSpPr>
          <p:cNvPr id="9" name="Rectangle 8"/>
          <p:cNvSpPr/>
          <p:nvPr/>
        </p:nvSpPr>
        <p:spPr>
          <a:xfrm>
            <a:off x="152400" y="751344"/>
            <a:ext cx="8839200" cy="3570208"/>
          </a:xfrm>
          <a:prstGeom prst="rect">
            <a:avLst/>
          </a:prstGeom>
        </p:spPr>
        <p:txBody>
          <a:bodyPr wrap="square">
            <a:spAutoFit/>
          </a:bodyPr>
          <a:lstStyle/>
          <a:p>
            <a:pPr algn="ctr"/>
            <a:r>
              <a:rPr lang="en-US" sz="2800" b="1" dirty="0" smtClean="0"/>
              <a:t>Chen’s Translation of (4)</a:t>
            </a:r>
          </a:p>
          <a:p>
            <a:endParaRPr lang="en-US" dirty="0"/>
          </a:p>
          <a:p>
            <a:endParaRPr lang="en-US" dirty="0" smtClean="0"/>
          </a:p>
          <a:p>
            <a:r>
              <a:rPr lang="en-US" i="1" dirty="0" err="1" smtClean="0"/>
              <a:t>danshi</a:t>
            </a:r>
            <a:r>
              <a:rPr lang="en-US" i="1" dirty="0"/>
              <a:t>	ta	</a:t>
            </a:r>
            <a:r>
              <a:rPr lang="en-US" i="1" dirty="0" err="1"/>
              <a:t>lian</a:t>
            </a:r>
            <a:r>
              <a:rPr lang="en-US" i="1" dirty="0"/>
              <a:t>	</a:t>
            </a:r>
            <a:r>
              <a:rPr lang="en-US" i="1" dirty="0" err="1"/>
              <a:t>tou</a:t>
            </a:r>
            <a:r>
              <a:rPr lang="en-US" i="1" dirty="0"/>
              <a:t>	</a:t>
            </a:r>
            <a:r>
              <a:rPr lang="en-US" i="1" dirty="0" err="1"/>
              <a:t>dou</a:t>
            </a:r>
            <a:r>
              <a:rPr lang="en-US" i="1" dirty="0"/>
              <a:t>	</a:t>
            </a:r>
            <a:r>
              <a:rPr lang="en-US" i="1" dirty="0" err="1"/>
              <a:t>ji-bu-jin</a:t>
            </a:r>
            <a:r>
              <a:rPr lang="en-US" i="1" dirty="0"/>
              <a:t>		</a:t>
            </a:r>
            <a:r>
              <a:rPr lang="en-US" i="1" dirty="0" err="1"/>
              <a:t>na-shan</a:t>
            </a:r>
            <a:endParaRPr lang="en-US" i="1" dirty="0"/>
          </a:p>
          <a:p>
            <a:r>
              <a:rPr lang="en-US" dirty="0"/>
              <a:t>but	she	even	head	PRT	squeeze-NEG-in	that-CL</a:t>
            </a:r>
          </a:p>
          <a:p>
            <a:r>
              <a:rPr lang="en-US" dirty="0"/>
              <a:t>							</a:t>
            </a:r>
          </a:p>
          <a:p>
            <a:r>
              <a:rPr lang="en-US" i="1" dirty="0"/>
              <a:t>men.	“</a:t>
            </a:r>
            <a:r>
              <a:rPr lang="en-US" i="1" dirty="0" err="1"/>
              <a:t>jiusuan</a:t>
            </a:r>
            <a:r>
              <a:rPr lang="en-US" i="1" dirty="0"/>
              <a:t>	wo	de	</a:t>
            </a:r>
            <a:r>
              <a:rPr lang="en-US" i="1" dirty="0" err="1"/>
              <a:t>tou</a:t>
            </a:r>
            <a:r>
              <a:rPr lang="en-US" i="1" dirty="0"/>
              <a:t>	</a:t>
            </a:r>
            <a:r>
              <a:rPr lang="en-US" i="1" dirty="0" err="1"/>
              <a:t>ji</a:t>
            </a:r>
            <a:r>
              <a:rPr lang="en-US" i="1" dirty="0"/>
              <a:t>-de-</a:t>
            </a:r>
            <a:r>
              <a:rPr lang="en-US" i="1" dirty="0" err="1"/>
              <a:t>jin</a:t>
            </a:r>
            <a:r>
              <a:rPr lang="en-US" i="1" dirty="0"/>
              <a:t>,”		</a:t>
            </a:r>
            <a:r>
              <a:rPr lang="en-US" i="1" dirty="0" err="1"/>
              <a:t>kelian</a:t>
            </a:r>
            <a:endParaRPr lang="en-US" i="1" dirty="0"/>
          </a:p>
          <a:p>
            <a:r>
              <a:rPr lang="en-US" dirty="0"/>
              <a:t>door	even if	I	LINK	head	squeeze-</a:t>
            </a:r>
            <a:r>
              <a:rPr lang="en-US" dirty="0" err="1"/>
              <a:t>Pfv</a:t>
            </a:r>
            <a:r>
              <a:rPr lang="en-US" dirty="0"/>
              <a:t>-in	poor</a:t>
            </a:r>
          </a:p>
          <a:p>
            <a:r>
              <a:rPr lang="en-US" dirty="0"/>
              <a:t>							</a:t>
            </a:r>
          </a:p>
          <a:p>
            <a:r>
              <a:rPr lang="en-US" i="1" dirty="0"/>
              <a:t>de	</a:t>
            </a:r>
            <a:r>
              <a:rPr lang="en-US" i="1" dirty="0" err="1"/>
              <a:t>ailisi</a:t>
            </a:r>
            <a:r>
              <a:rPr lang="en-US" i="1" dirty="0"/>
              <a:t>	</a:t>
            </a:r>
            <a:r>
              <a:rPr lang="en-US" i="1" dirty="0" err="1"/>
              <a:t>xin</a:t>
            </a:r>
            <a:r>
              <a:rPr lang="en-US" i="1" dirty="0"/>
              <a:t>	</a:t>
            </a:r>
            <a:r>
              <a:rPr lang="en-US" i="1" dirty="0" err="1"/>
              <a:t>xiang</a:t>
            </a:r>
            <a:r>
              <a:rPr lang="en-US" i="1" dirty="0"/>
              <a:t>,	“</a:t>
            </a:r>
            <a:r>
              <a:rPr lang="en-US" i="1" dirty="0" err="1"/>
              <a:t>jianbang</a:t>
            </a:r>
            <a:r>
              <a:rPr lang="en-US" i="1" dirty="0"/>
              <a:t>	</a:t>
            </a:r>
            <a:r>
              <a:rPr lang="en-US" i="1" dirty="0" smtClean="0"/>
              <a:t>	ye</a:t>
            </a:r>
            <a:r>
              <a:rPr lang="en-US" i="1" dirty="0"/>
              <a:t>	</a:t>
            </a:r>
            <a:r>
              <a:rPr lang="en-US" i="1" dirty="0" err="1"/>
              <a:t>ji-bu-jin-qu</a:t>
            </a:r>
            <a:r>
              <a:rPr lang="en-US" i="1" dirty="0"/>
              <a:t>…</a:t>
            </a:r>
          </a:p>
          <a:p>
            <a:r>
              <a:rPr lang="en-US" dirty="0"/>
              <a:t>LINK	Alice	heart	think	shoulders	</a:t>
            </a:r>
            <a:r>
              <a:rPr lang="en-US" dirty="0" smtClean="0"/>
              <a:t>	PRT</a:t>
            </a:r>
            <a:r>
              <a:rPr lang="en-US" dirty="0"/>
              <a:t>	squeeze-NEG-in-go</a:t>
            </a:r>
          </a:p>
          <a:p>
            <a:r>
              <a:rPr lang="en-US" dirty="0"/>
              <a:t>							</a:t>
            </a:r>
          </a:p>
        </p:txBody>
      </p:sp>
    </p:spTree>
    <p:extLst>
      <p:ext uri="{BB962C8B-B14F-4D97-AF65-F5344CB8AC3E}">
        <p14:creationId xmlns:p14="http://schemas.microsoft.com/office/powerpoint/2010/main" val="338119289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PoV</a:t>
            </a:r>
            <a:r>
              <a:rPr lang="en-US" dirty="0" smtClean="0"/>
              <a:t> Effect in the Borrowed Structure?</a:t>
            </a:r>
            <a:endParaRPr lang="en-US" dirty="0"/>
          </a:p>
        </p:txBody>
      </p:sp>
      <p:sp>
        <p:nvSpPr>
          <p:cNvPr id="3" name="Content Placeholder 2"/>
          <p:cNvSpPr>
            <a:spLocks noGrp="1"/>
          </p:cNvSpPr>
          <p:nvPr>
            <p:ph idx="1"/>
          </p:nvPr>
        </p:nvSpPr>
        <p:spPr/>
        <p:txBody>
          <a:bodyPr>
            <a:normAutofit/>
          </a:bodyPr>
          <a:lstStyle/>
          <a:p>
            <a:r>
              <a:rPr lang="en-US" dirty="0" smtClean="0"/>
              <a:t>NO.</a:t>
            </a:r>
          </a:p>
          <a:p>
            <a:endParaRPr lang="en-US" dirty="0"/>
          </a:p>
          <a:p>
            <a:r>
              <a:rPr lang="en-US" dirty="0" smtClean="0"/>
              <a:t>Only 1 token of coordinating conjunction out of 12 (3 * 4 </a:t>
            </a:r>
            <a:r>
              <a:rPr lang="en-US" dirty="0" err="1" smtClean="0"/>
              <a:t>ver</a:t>
            </a:r>
            <a:r>
              <a:rPr lang="en-US" dirty="0" smtClean="0"/>
              <a:t>).</a:t>
            </a:r>
          </a:p>
          <a:p>
            <a:endParaRPr lang="en-US" dirty="0" smtClean="0"/>
          </a:p>
          <a:p>
            <a:r>
              <a:rPr lang="en-US" dirty="0" smtClean="0"/>
              <a:t>The Mandarin versions do not have intra-language consistency for the similar </a:t>
            </a:r>
            <a:r>
              <a:rPr lang="en-US" dirty="0" err="1" smtClean="0"/>
              <a:t>PoV</a:t>
            </a:r>
            <a:r>
              <a:rPr lang="en-US" dirty="0" smtClean="0"/>
              <a:t> operation at all.</a:t>
            </a:r>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45</a:t>
            </a:fld>
            <a:endParaRPr lang="en-US"/>
          </a:p>
        </p:txBody>
      </p:sp>
    </p:spTree>
    <p:extLst>
      <p:ext uri="{BB962C8B-B14F-4D97-AF65-F5344CB8AC3E}">
        <p14:creationId xmlns:p14="http://schemas.microsoft.com/office/powerpoint/2010/main" val="1278152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304800" y="1600200"/>
            <a:ext cx="8610600" cy="4800600"/>
          </a:xfrm>
        </p:spPr>
        <p:txBody>
          <a:bodyPr>
            <a:normAutofit fontScale="92500"/>
          </a:bodyPr>
          <a:lstStyle/>
          <a:p>
            <a:r>
              <a:rPr lang="en-US" dirty="0" smtClean="0"/>
              <a:t>In Carroll’s </a:t>
            </a:r>
            <a:r>
              <a:rPr lang="en-US" i="1" dirty="0" err="1" smtClean="0"/>
              <a:t>AiW</a:t>
            </a:r>
            <a:r>
              <a:rPr lang="en-US" dirty="0" smtClean="0"/>
              <a:t>, the stylistic effect of mixing </a:t>
            </a:r>
            <a:r>
              <a:rPr lang="en-US" dirty="0" err="1" smtClean="0"/>
              <a:t>PoV</a:t>
            </a:r>
            <a:r>
              <a:rPr lang="en-US" dirty="0" smtClean="0"/>
              <a:t> is achieved by a combination of gr and typo means.</a:t>
            </a:r>
          </a:p>
          <a:p>
            <a:endParaRPr lang="en-US" dirty="0" smtClean="0"/>
          </a:p>
          <a:p>
            <a:r>
              <a:rPr lang="en-US" dirty="0" smtClean="0"/>
              <a:t>Has a consistent structural pattern.</a:t>
            </a:r>
            <a:endParaRPr lang="en-US" dirty="0"/>
          </a:p>
          <a:p>
            <a:endParaRPr lang="en-US" dirty="0" smtClean="0"/>
          </a:p>
          <a:p>
            <a:r>
              <a:rPr lang="en-US" dirty="0" smtClean="0"/>
              <a:t>English-specific.</a:t>
            </a:r>
            <a:endParaRPr lang="en-US" dirty="0"/>
          </a:p>
          <a:p>
            <a:endParaRPr lang="en-US" dirty="0" smtClean="0"/>
          </a:p>
          <a:p>
            <a:r>
              <a:rPr lang="en-US" dirty="0" smtClean="0"/>
              <a:t>No inter-/intra-translator consistency in another lg.</a:t>
            </a:r>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46</a:t>
            </a:fld>
            <a:endParaRPr lang="en-US"/>
          </a:p>
        </p:txBody>
      </p:sp>
    </p:spTree>
    <p:extLst>
      <p:ext uri="{BB962C8B-B14F-4D97-AF65-F5344CB8AC3E}">
        <p14:creationId xmlns:p14="http://schemas.microsoft.com/office/powerpoint/2010/main" val="150584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Tools and Stylistics</a:t>
            </a:r>
            <a:endParaRPr lang="en-US" dirty="0"/>
          </a:p>
        </p:txBody>
      </p:sp>
      <p:sp>
        <p:nvSpPr>
          <p:cNvPr id="3" name="Content Placeholder 2"/>
          <p:cNvSpPr>
            <a:spLocks noGrp="1"/>
          </p:cNvSpPr>
          <p:nvPr>
            <p:ph idx="1"/>
          </p:nvPr>
        </p:nvSpPr>
        <p:spPr/>
        <p:txBody>
          <a:bodyPr>
            <a:normAutofit/>
          </a:bodyPr>
          <a:lstStyle/>
          <a:p>
            <a:r>
              <a:rPr lang="en-US" dirty="0"/>
              <a:t>Gr and typo of a </a:t>
            </a:r>
            <a:r>
              <a:rPr lang="en-US" dirty="0" err="1"/>
              <a:t>lg</a:t>
            </a:r>
            <a:r>
              <a:rPr lang="en-US" dirty="0"/>
              <a:t> encourages speakers to </a:t>
            </a:r>
            <a:r>
              <a:rPr lang="en-US" dirty="0" smtClean="0"/>
              <a:t>“represent same social reality” </a:t>
            </a:r>
            <a:r>
              <a:rPr lang="en-US" dirty="0"/>
              <a:t>its own </a:t>
            </a:r>
            <a:r>
              <a:rPr lang="en-US" dirty="0" smtClean="0"/>
              <a:t>way.</a:t>
            </a:r>
            <a:endParaRPr lang="en-US" dirty="0"/>
          </a:p>
          <a:p>
            <a:endParaRPr lang="en-US" dirty="0" smtClean="0"/>
          </a:p>
          <a:p>
            <a:r>
              <a:rPr lang="en-US" dirty="0" smtClean="0"/>
              <a:t>Culture-specific tools that a text producer has available for stylistic purposes.</a:t>
            </a:r>
            <a:endParaRPr lang="en-US" dirty="0"/>
          </a:p>
          <a:p>
            <a:endParaRPr lang="en-US" dirty="0" smtClean="0"/>
          </a:p>
          <a:p>
            <a:r>
              <a:rPr lang="en-US" dirty="0" smtClean="0"/>
              <a:t>Highly conventional.</a:t>
            </a:r>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47</a:t>
            </a:fld>
            <a:endParaRPr lang="en-US"/>
          </a:p>
        </p:txBody>
      </p:sp>
    </p:spTree>
    <p:extLst>
      <p:ext uri="{BB962C8B-B14F-4D97-AF65-F5344CB8AC3E}">
        <p14:creationId xmlns:p14="http://schemas.microsoft.com/office/powerpoint/2010/main" val="105870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CL Enterprise</a:t>
            </a:r>
          </a:p>
        </p:txBody>
      </p:sp>
      <p:sp>
        <p:nvSpPr>
          <p:cNvPr id="3" name="Content Placeholder 2"/>
          <p:cNvSpPr>
            <a:spLocks noGrp="1"/>
          </p:cNvSpPr>
          <p:nvPr>
            <p:ph idx="1"/>
          </p:nvPr>
        </p:nvSpPr>
        <p:spPr/>
        <p:txBody>
          <a:bodyPr>
            <a:normAutofit lnSpcReduction="10000"/>
          </a:bodyPr>
          <a:lstStyle/>
          <a:p>
            <a:r>
              <a:rPr lang="en-US" dirty="0"/>
              <a:t>Empiricism-based:</a:t>
            </a:r>
          </a:p>
          <a:p>
            <a:pPr lvl="1"/>
            <a:r>
              <a:rPr lang="en-US" dirty="0"/>
              <a:t>Evidence in parallel texts</a:t>
            </a:r>
          </a:p>
          <a:p>
            <a:pPr lvl="1"/>
            <a:r>
              <a:rPr lang="en-US" dirty="0"/>
              <a:t>Structural patterns beyond the lexical level</a:t>
            </a:r>
          </a:p>
          <a:p>
            <a:endParaRPr lang="en-US" dirty="0"/>
          </a:p>
          <a:p>
            <a:r>
              <a:rPr lang="en-US" dirty="0"/>
              <a:t>Outreach: A promising approach to </a:t>
            </a:r>
            <a:r>
              <a:rPr lang="en-US" dirty="0" smtClean="0"/>
              <a:t>poetics, </a:t>
            </a:r>
            <a:r>
              <a:rPr lang="en-US" dirty="0" err="1" smtClean="0"/>
              <a:t>narratology</a:t>
            </a:r>
            <a:r>
              <a:rPr lang="en-US" dirty="0" smtClean="0"/>
              <a:t> </a:t>
            </a:r>
            <a:r>
              <a:rPr lang="en-US" dirty="0"/>
              <a:t>and translation studies</a:t>
            </a:r>
          </a:p>
          <a:p>
            <a:endParaRPr lang="en-US" dirty="0"/>
          </a:p>
          <a:p>
            <a:r>
              <a:rPr lang="en-US" dirty="0"/>
              <a:t>Use of translations as an innovative method in CL research</a:t>
            </a:r>
          </a:p>
          <a:p>
            <a:endParaRPr lang="en-US" dirty="0"/>
          </a:p>
        </p:txBody>
      </p:sp>
      <p:sp>
        <p:nvSpPr>
          <p:cNvPr id="5" name="Footer Placeholder 4"/>
          <p:cNvSpPr>
            <a:spLocks noGrp="1"/>
          </p:cNvSpPr>
          <p:nvPr>
            <p:ph type="ftr" sz="quarter" idx="11"/>
          </p:nvPr>
        </p:nvSpPr>
        <p:spPr/>
        <p:txBody>
          <a:bodyPr/>
          <a:lstStyle/>
          <a:p>
            <a:r>
              <a:rPr lang="en-US" smtClean="0"/>
              <a:t>CaL_Brno_Nov_2017</a:t>
            </a:r>
            <a:endParaRPr lang="en-US"/>
          </a:p>
        </p:txBody>
      </p:sp>
      <p:sp>
        <p:nvSpPr>
          <p:cNvPr id="6" name="Slide Number Placeholder 5"/>
          <p:cNvSpPr>
            <a:spLocks noGrp="1"/>
          </p:cNvSpPr>
          <p:nvPr>
            <p:ph type="sldNum" sz="quarter" idx="12"/>
          </p:nvPr>
        </p:nvSpPr>
        <p:spPr/>
        <p:txBody>
          <a:bodyPr/>
          <a:lstStyle/>
          <a:p>
            <a:fld id="{67840197-9C17-473D-BAC2-C5A157CC8037}" type="slidenum">
              <a:rPr lang="en-US" smtClean="0"/>
              <a:t>48</a:t>
            </a:fld>
            <a:endParaRPr lang="en-US"/>
          </a:p>
        </p:txBody>
      </p:sp>
    </p:spTree>
    <p:extLst>
      <p:ext uri="{BB962C8B-B14F-4D97-AF65-F5344CB8AC3E}">
        <p14:creationId xmlns:p14="http://schemas.microsoft.com/office/powerpoint/2010/main" val="370752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Take-home Messages</a:t>
            </a:r>
            <a:endParaRPr lang="en-US" dirty="0"/>
          </a:p>
        </p:txBody>
      </p:sp>
      <p:sp>
        <p:nvSpPr>
          <p:cNvPr id="3" name="Content Placeholder 2"/>
          <p:cNvSpPr>
            <a:spLocks noGrp="1"/>
          </p:cNvSpPr>
          <p:nvPr>
            <p:ph idx="1"/>
          </p:nvPr>
        </p:nvSpPr>
        <p:spPr/>
        <p:txBody>
          <a:bodyPr>
            <a:normAutofit/>
          </a:bodyPr>
          <a:lstStyle/>
          <a:p>
            <a:r>
              <a:rPr lang="en-US" dirty="0" smtClean="0"/>
              <a:t>Use of parallel texts as a useful methodology in CLR.</a:t>
            </a:r>
          </a:p>
          <a:p>
            <a:endParaRPr lang="en-US" dirty="0" smtClean="0"/>
          </a:p>
          <a:p>
            <a:r>
              <a:rPr lang="en-US" dirty="0" smtClean="0"/>
              <a:t>Translation as a window to the interaction of grammar, stylistics and thinking.</a:t>
            </a:r>
            <a:endParaRPr lang="en-US" dirty="0"/>
          </a:p>
          <a:p>
            <a:endParaRPr lang="en-US" dirty="0" smtClean="0"/>
          </a:p>
          <a:p>
            <a:r>
              <a:rPr lang="en-US" dirty="0" smtClean="0"/>
              <a:t>The study of stylistics and translation cannot do without (constructional) grammar.</a:t>
            </a:r>
          </a:p>
        </p:txBody>
      </p:sp>
      <p:sp>
        <p:nvSpPr>
          <p:cNvPr id="8" name="Footer Placeholder 7"/>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49</a:t>
            </a:fld>
            <a:endParaRPr lang="en-US"/>
          </a:p>
        </p:txBody>
      </p:sp>
    </p:spTree>
    <p:extLst>
      <p:ext uri="{BB962C8B-B14F-4D97-AF65-F5344CB8AC3E}">
        <p14:creationId xmlns:p14="http://schemas.microsoft.com/office/powerpoint/2010/main" val="3597482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What’s New?</a:t>
            </a:r>
            <a:endParaRPr lang="en-US"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Cognitive linguistics has taken advantage of various research methods.</a:t>
            </a:r>
          </a:p>
          <a:p>
            <a:pPr lvl="1"/>
            <a:r>
              <a:rPr lang="en-US" dirty="0" smtClean="0"/>
              <a:t>Intuition-based.</a:t>
            </a:r>
          </a:p>
          <a:p>
            <a:pPr lvl="1"/>
            <a:r>
              <a:rPr lang="en-US" dirty="0" smtClean="0"/>
              <a:t>Mono-lingual corpora.</a:t>
            </a:r>
          </a:p>
          <a:p>
            <a:pPr lvl="1"/>
            <a:r>
              <a:rPr lang="en-US" dirty="0" smtClean="0"/>
              <a:t>Experimental (fMRI, EEG, eye-tracking).</a:t>
            </a:r>
          </a:p>
          <a:p>
            <a:endParaRPr lang="en-US" dirty="0" smtClean="0"/>
          </a:p>
          <a:p>
            <a:r>
              <a:rPr lang="en-US" dirty="0" smtClean="0"/>
              <a:t>No systematic use of parallel texts yet.</a:t>
            </a:r>
          </a:p>
          <a:p>
            <a:pPr lvl="1"/>
            <a:r>
              <a:rPr lang="en-US" dirty="0" err="1" smtClean="0"/>
              <a:t>Rojo</a:t>
            </a:r>
            <a:r>
              <a:rPr lang="en-US" dirty="0" smtClean="0"/>
              <a:t> </a:t>
            </a:r>
            <a:r>
              <a:rPr lang="en-US" dirty="0"/>
              <a:t>and </a:t>
            </a:r>
            <a:r>
              <a:rPr lang="en-US" dirty="0" err="1"/>
              <a:t>Ibarretxe-Antuñano</a:t>
            </a:r>
            <a:r>
              <a:rPr lang="en-US" dirty="0"/>
              <a:t> 2013; </a:t>
            </a:r>
            <a:r>
              <a:rPr lang="en-US" dirty="0" err="1"/>
              <a:t>Muskat-Tabakowska</a:t>
            </a:r>
            <a:r>
              <a:rPr lang="en-US" dirty="0"/>
              <a:t> 2014; </a:t>
            </a:r>
            <a:r>
              <a:rPr lang="en-US" dirty="0" err="1"/>
              <a:t>Slobin</a:t>
            </a:r>
            <a:r>
              <a:rPr lang="en-US" dirty="0"/>
              <a:t> 1996, 2003; </a:t>
            </a:r>
            <a:r>
              <a:rPr lang="en-US" dirty="0" err="1"/>
              <a:t>Tabakowska</a:t>
            </a:r>
            <a:r>
              <a:rPr lang="en-US" dirty="0"/>
              <a:t> </a:t>
            </a:r>
            <a:r>
              <a:rPr lang="en-US" dirty="0" smtClean="0"/>
              <a:t>1993; Wu 2004.</a:t>
            </a:r>
          </a:p>
        </p:txBody>
      </p:sp>
      <p:sp>
        <p:nvSpPr>
          <p:cNvPr id="8" name="Footer Placeholder 7"/>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5</a:t>
            </a:fld>
            <a:endParaRPr lang="en-US"/>
          </a:p>
        </p:txBody>
      </p:sp>
    </p:spTree>
    <p:extLst>
      <p:ext uri="{BB962C8B-B14F-4D97-AF65-F5344CB8AC3E}">
        <p14:creationId xmlns:p14="http://schemas.microsoft.com/office/powerpoint/2010/main" val="307476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a:p>
            <a:pPr marL="0" indent="0" algn="ctr">
              <a:buNone/>
            </a:pPr>
            <a:r>
              <a:rPr lang="en-US" sz="4400" dirty="0" smtClean="0"/>
              <a:t>THANK YOU!</a:t>
            </a:r>
          </a:p>
          <a:p>
            <a:pPr marL="0" indent="0" algn="ctr">
              <a:buNone/>
            </a:pPr>
            <a:r>
              <a:rPr lang="en-US" sz="4400" dirty="0"/>
              <a:t> </a:t>
            </a:r>
            <a:r>
              <a:rPr lang="zh-TW" altLang="en-US" sz="4400" dirty="0" smtClean="0"/>
              <a:t>謝謝！</a:t>
            </a:r>
            <a:endParaRPr lang="en-US" sz="4400" dirty="0" smtClean="0"/>
          </a:p>
          <a:p>
            <a:pPr marL="0" indent="0" algn="ctr">
              <a:buNone/>
            </a:pPr>
            <a:r>
              <a:rPr lang="en-US" dirty="0" smtClean="0">
                <a:hlinkClick r:id="rId2"/>
              </a:rPr>
              <a:t>wllu@phil.muni.cz</a:t>
            </a:r>
            <a:endParaRPr lang="en-US" dirty="0" smtClean="0"/>
          </a:p>
        </p:txBody>
      </p:sp>
      <p:sp>
        <p:nvSpPr>
          <p:cNvPr id="8" name="Footer Placeholder 7"/>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50</a:t>
            </a:fld>
            <a:endParaRPr lang="en-US"/>
          </a:p>
        </p:txBody>
      </p:sp>
    </p:spTree>
    <p:extLst>
      <p:ext uri="{BB962C8B-B14F-4D97-AF65-F5344CB8AC3E}">
        <p14:creationId xmlns:p14="http://schemas.microsoft.com/office/powerpoint/2010/main" val="12263181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Parallel Texts?</a:t>
            </a:r>
            <a:endParaRPr lang="en-US" dirty="0"/>
          </a:p>
        </p:txBody>
      </p:sp>
      <p:sp>
        <p:nvSpPr>
          <p:cNvPr id="3" name="Content Placeholder 2"/>
          <p:cNvSpPr>
            <a:spLocks noGrp="1"/>
          </p:cNvSpPr>
          <p:nvPr>
            <p:ph idx="1"/>
          </p:nvPr>
        </p:nvSpPr>
        <p:spPr>
          <a:xfrm>
            <a:off x="457200" y="1463675"/>
            <a:ext cx="8229600" cy="5257800"/>
          </a:xfrm>
        </p:spPr>
        <p:txBody>
          <a:bodyPr>
            <a:normAutofit fontScale="77500" lnSpcReduction="20000"/>
          </a:bodyPr>
          <a:lstStyle/>
          <a:p>
            <a:r>
              <a:rPr lang="en-US" dirty="0"/>
              <a:t>Parallel texts as a collection of texts put alongside with their </a:t>
            </a:r>
            <a:r>
              <a:rPr lang="en-US" dirty="0" smtClean="0"/>
              <a:t>translations.</a:t>
            </a:r>
          </a:p>
          <a:p>
            <a:endParaRPr lang="en-US" dirty="0"/>
          </a:p>
          <a:p>
            <a:r>
              <a:rPr lang="en-US" dirty="0" smtClean="0"/>
              <a:t>Benefit: Verbalization of highly similar (if not identical) </a:t>
            </a:r>
            <a:r>
              <a:rPr lang="en-US" i="1" dirty="0" smtClean="0"/>
              <a:t>social realities </a:t>
            </a:r>
            <a:r>
              <a:rPr lang="en-US" dirty="0" smtClean="0"/>
              <a:t>(Sapir 1929) or </a:t>
            </a:r>
            <a:r>
              <a:rPr lang="en-US" i="1" dirty="0" smtClean="0"/>
              <a:t>usage events </a:t>
            </a:r>
            <a:r>
              <a:rPr lang="en-US" dirty="0" smtClean="0"/>
              <a:t>(</a:t>
            </a:r>
            <a:r>
              <a:rPr lang="en-US" dirty="0" err="1" smtClean="0"/>
              <a:t>Langacker</a:t>
            </a:r>
            <a:r>
              <a:rPr lang="en-US" dirty="0" smtClean="0"/>
              <a:t> 1987).</a:t>
            </a:r>
            <a:endParaRPr lang="en-US" dirty="0"/>
          </a:p>
          <a:p>
            <a:endParaRPr lang="en-US" dirty="0" smtClean="0"/>
          </a:p>
          <a:p>
            <a:r>
              <a:rPr lang="en-US" dirty="0" smtClean="0"/>
              <a:t>Contextualized naturalistic data, with most variables controlled for.</a:t>
            </a:r>
            <a:endParaRPr lang="en-US" dirty="0"/>
          </a:p>
          <a:p>
            <a:endParaRPr lang="en-US" dirty="0" smtClean="0"/>
          </a:p>
          <a:p>
            <a:r>
              <a:rPr lang="en-US" dirty="0" smtClean="0"/>
              <a:t>Use of world masterpieces.</a:t>
            </a:r>
          </a:p>
          <a:p>
            <a:pPr lvl="1"/>
            <a:r>
              <a:rPr lang="en-US" dirty="0"/>
              <a:t>T</a:t>
            </a:r>
            <a:r>
              <a:rPr lang="en-US" dirty="0" smtClean="0"/>
              <a:t>ranslations in various languages</a:t>
            </a:r>
          </a:p>
          <a:p>
            <a:pPr lvl="1"/>
            <a:r>
              <a:rPr lang="en-US" dirty="0" smtClean="0"/>
              <a:t>More than one version in a given language</a:t>
            </a:r>
          </a:p>
          <a:p>
            <a:pPr lvl="1"/>
            <a:r>
              <a:rPr lang="en-US" dirty="0" smtClean="0"/>
              <a:t>Inter- and intra-language variation</a:t>
            </a:r>
          </a:p>
          <a:p>
            <a:pPr lvl="1"/>
            <a:r>
              <a:rPr lang="en-US" dirty="0"/>
              <a:t>Commercial translations are of high quality</a:t>
            </a:r>
          </a:p>
          <a:p>
            <a:pPr lvl="1"/>
            <a:endParaRPr lang="en-US" dirty="0" smtClean="0"/>
          </a:p>
          <a:p>
            <a:endParaRPr lang="en-US" dirty="0"/>
          </a:p>
        </p:txBody>
      </p:sp>
      <p:sp>
        <p:nvSpPr>
          <p:cNvPr id="4" name="Slide Number Placeholder 3"/>
          <p:cNvSpPr>
            <a:spLocks noGrp="1"/>
          </p:cNvSpPr>
          <p:nvPr>
            <p:ph type="sldNum" sz="quarter" idx="12"/>
          </p:nvPr>
        </p:nvSpPr>
        <p:spPr/>
        <p:txBody>
          <a:bodyPr/>
          <a:lstStyle/>
          <a:p>
            <a:fld id="{67840197-9C17-473D-BAC2-C5A157CC8037}" type="slidenum">
              <a:rPr lang="en-US" smtClean="0"/>
              <a:t>6</a:t>
            </a:fld>
            <a:endParaRPr lang="en-US"/>
          </a:p>
        </p:txBody>
      </p:sp>
    </p:spTree>
    <p:extLst>
      <p:ext uri="{BB962C8B-B14F-4D97-AF65-F5344CB8AC3E}">
        <p14:creationId xmlns:p14="http://schemas.microsoft.com/office/powerpoint/2010/main" val="3701893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fade">
                                      <p:cBhvr>
                                        <p:cTn id="37" dur="500"/>
                                        <p:tgtEl>
                                          <p:spTgt spid="3">
                                            <p:txEl>
                                              <p:pRg st="9" end="9"/>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fade">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rmAutofit/>
          </a:bodyPr>
          <a:lstStyle/>
          <a:p>
            <a:r>
              <a:rPr lang="en-US" dirty="0" smtClean="0"/>
              <a:t>Methodological Concern</a:t>
            </a:r>
            <a:endParaRPr lang="en-US" dirty="0"/>
          </a:p>
        </p:txBody>
      </p:sp>
      <p:sp>
        <p:nvSpPr>
          <p:cNvPr id="3" name="Content Placeholder 2"/>
          <p:cNvSpPr>
            <a:spLocks noGrp="1"/>
          </p:cNvSpPr>
          <p:nvPr>
            <p:ph idx="1"/>
          </p:nvPr>
        </p:nvSpPr>
        <p:spPr/>
        <p:txBody>
          <a:bodyPr/>
          <a:lstStyle/>
          <a:p>
            <a:r>
              <a:rPr lang="en-US" dirty="0" smtClean="0"/>
              <a:t>What can use of parallel texts reveal that other methods cannot?</a:t>
            </a:r>
          </a:p>
          <a:p>
            <a:endParaRPr lang="en-US" dirty="0"/>
          </a:p>
          <a:p>
            <a:r>
              <a:rPr lang="en-US" dirty="0" smtClean="0"/>
              <a:t>What does the finding tell us about how languages differ, </a:t>
            </a:r>
            <a:r>
              <a:rPr lang="en-US" dirty="0"/>
              <a:t>in terms of “representing </a:t>
            </a:r>
            <a:r>
              <a:rPr lang="en-US" dirty="0" smtClean="0"/>
              <a:t>the same social reality”?</a:t>
            </a:r>
          </a:p>
        </p:txBody>
      </p:sp>
      <p:sp>
        <p:nvSpPr>
          <p:cNvPr id="8" name="Footer Placeholder 7"/>
          <p:cNvSpPr>
            <a:spLocks noGrp="1"/>
          </p:cNvSpPr>
          <p:nvPr>
            <p:ph type="ftr" sz="quarter" idx="11"/>
          </p:nvPr>
        </p:nvSpPr>
        <p:spPr/>
        <p:txBody>
          <a:bodyPr/>
          <a:lstStyle/>
          <a:p>
            <a:r>
              <a:rPr lang="en-US" smtClean="0"/>
              <a:t>CaL_Brno_Nov_2017</a:t>
            </a:r>
            <a:endParaRPr lang="en-US"/>
          </a:p>
        </p:txBody>
      </p:sp>
      <p:sp>
        <p:nvSpPr>
          <p:cNvPr id="4" name="Slide Number Placeholder 3"/>
          <p:cNvSpPr>
            <a:spLocks noGrp="1"/>
          </p:cNvSpPr>
          <p:nvPr>
            <p:ph type="sldNum" sz="quarter" idx="12"/>
          </p:nvPr>
        </p:nvSpPr>
        <p:spPr/>
        <p:txBody>
          <a:bodyPr/>
          <a:lstStyle/>
          <a:p>
            <a:fld id="{67840197-9C17-473D-BAC2-C5A157CC8037}" type="slidenum">
              <a:rPr lang="en-US" smtClean="0"/>
              <a:t>7</a:t>
            </a:fld>
            <a:endParaRPr lang="en-US"/>
          </a:p>
        </p:txBody>
      </p:sp>
    </p:spTree>
    <p:extLst>
      <p:ext uri="{BB962C8B-B14F-4D97-AF65-F5344CB8AC3E}">
        <p14:creationId xmlns:p14="http://schemas.microsoft.com/office/powerpoint/2010/main" val="3414073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a:t>
            </a:r>
            <a:endParaRPr lang="en-US" dirty="0"/>
          </a:p>
        </p:txBody>
      </p:sp>
      <p:sp>
        <p:nvSpPr>
          <p:cNvPr id="3" name="Content Placeholder 2"/>
          <p:cNvSpPr>
            <a:spLocks noGrp="1"/>
          </p:cNvSpPr>
          <p:nvPr>
            <p:ph idx="1"/>
          </p:nvPr>
        </p:nvSpPr>
        <p:spPr/>
        <p:txBody>
          <a:bodyPr/>
          <a:lstStyle/>
          <a:p>
            <a:r>
              <a:rPr lang="en-US" dirty="0" smtClean="0"/>
              <a:t>Simple TT: Deictic verbs across languages</a:t>
            </a:r>
          </a:p>
          <a:p>
            <a:endParaRPr lang="en-US" dirty="0" smtClean="0"/>
          </a:p>
          <a:p>
            <a:r>
              <a:rPr lang="en-US" dirty="0" smtClean="0"/>
              <a:t>Multiple TTs: Narrative schema across languages</a:t>
            </a:r>
            <a:endParaRPr lang="en-US" dirty="0"/>
          </a:p>
        </p:txBody>
      </p:sp>
      <p:sp>
        <p:nvSpPr>
          <p:cNvPr id="4" name="Footer Placeholder 3"/>
          <p:cNvSpPr>
            <a:spLocks noGrp="1"/>
          </p:cNvSpPr>
          <p:nvPr>
            <p:ph type="ftr" sz="quarter" idx="11"/>
          </p:nvPr>
        </p:nvSpPr>
        <p:spPr/>
        <p:txBody>
          <a:bodyPr/>
          <a:lstStyle/>
          <a:p>
            <a:r>
              <a:rPr lang="en-US" smtClean="0"/>
              <a:t>CaL_Brno_Nov_2017</a:t>
            </a:r>
            <a:endParaRPr lang="en-US"/>
          </a:p>
        </p:txBody>
      </p:sp>
      <p:sp>
        <p:nvSpPr>
          <p:cNvPr id="5" name="Slide Number Placeholder 4"/>
          <p:cNvSpPr>
            <a:spLocks noGrp="1"/>
          </p:cNvSpPr>
          <p:nvPr>
            <p:ph type="sldNum" sz="quarter" idx="12"/>
          </p:nvPr>
        </p:nvSpPr>
        <p:spPr/>
        <p:txBody>
          <a:bodyPr/>
          <a:lstStyle/>
          <a:p>
            <a:fld id="{67840197-9C17-473D-BAC2-C5A157CC8037}" type="slidenum">
              <a:rPr lang="en-US" smtClean="0"/>
              <a:t>8</a:t>
            </a:fld>
            <a:endParaRPr lang="en-US"/>
          </a:p>
        </p:txBody>
      </p:sp>
    </p:spTree>
    <p:extLst>
      <p:ext uri="{BB962C8B-B14F-4D97-AF65-F5344CB8AC3E}">
        <p14:creationId xmlns:p14="http://schemas.microsoft.com/office/powerpoint/2010/main" val="2092048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5867400" cy="1020762"/>
          </a:xfrm>
        </p:spPr>
        <p:txBody>
          <a:bodyPr>
            <a:normAutofit/>
          </a:bodyPr>
          <a:lstStyle/>
          <a:p>
            <a:r>
              <a:rPr lang="en-US" dirty="0" smtClean="0"/>
              <a:t>COME in Mandarin:</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8199575"/>
              </p:ext>
            </p:extLst>
          </p:nvPr>
        </p:nvGraphicFramePr>
        <p:xfrm>
          <a:off x="228600" y="1652823"/>
          <a:ext cx="8762996" cy="4997938"/>
        </p:xfrm>
        <a:graphic>
          <a:graphicData uri="http://schemas.openxmlformats.org/drawingml/2006/table">
            <a:tbl>
              <a:tblPr firstRow="1" firstCol="1" bandRow="1"/>
              <a:tblGrid>
                <a:gridCol w="1095374"/>
                <a:gridCol w="1343024"/>
                <a:gridCol w="1066800"/>
                <a:gridCol w="876302"/>
                <a:gridCol w="1095374"/>
                <a:gridCol w="954684"/>
                <a:gridCol w="1236064"/>
                <a:gridCol w="1095374"/>
              </a:tblGrid>
              <a:tr h="381002">
                <a:tc>
                  <a:txBody>
                    <a:bodyPr/>
                    <a:lstStyle/>
                    <a:p>
                      <a:pPr marL="0" marR="0">
                        <a:lnSpc>
                          <a:spcPct val="115000"/>
                        </a:lnSpc>
                        <a:spcBef>
                          <a:spcPts val="0"/>
                        </a:spcBef>
                        <a:spcAft>
                          <a:spcPts val="0"/>
                        </a:spcAft>
                      </a:pPr>
                      <a:r>
                        <a:rPr lang="en-US" sz="1800" i="1" dirty="0" err="1">
                          <a:effectLst/>
                          <a:latin typeface="Calibri"/>
                          <a:ea typeface="SimSun"/>
                          <a:cs typeface="Times New Roman"/>
                        </a:rPr>
                        <a:t>qian-bian</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huang</a:t>
                      </a:r>
                      <a:r>
                        <a:rPr lang="en-US" sz="1800" i="1" dirty="0">
                          <a:effectLst/>
                          <a:latin typeface="Calibri"/>
                          <a:ea typeface="SimSun"/>
                          <a:cs typeface="Times New Roman"/>
                        </a:rPr>
                        <a:t>-he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pai</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i="1" dirty="0" err="1">
                          <a:effectLst/>
                          <a:latin typeface="Calibri"/>
                          <a:ea typeface="SimSun"/>
                          <a:cs typeface="Times New Roman"/>
                        </a:rPr>
                        <a:t>zaizhong-kache</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i="1"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jiashi</a:t>
                      </a:r>
                      <a:r>
                        <a:rPr lang="en-US" sz="1800" i="1" dirty="0">
                          <a:effectLst/>
                          <a:latin typeface="Calibri"/>
                          <a:ea typeface="SimSun"/>
                          <a:cs typeface="Times New Roman"/>
                        </a:rPr>
                        <a:t>-yuan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cong</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8012">
                <a:tc>
                  <a:txBody>
                    <a:bodyPr/>
                    <a:lstStyle/>
                    <a:p>
                      <a:pPr marL="0" marR="0">
                        <a:lnSpc>
                          <a:spcPct val="115000"/>
                        </a:lnSpc>
                        <a:spcBef>
                          <a:spcPts val="0"/>
                        </a:spcBef>
                        <a:spcAft>
                          <a:spcPts val="0"/>
                        </a:spcAft>
                      </a:pPr>
                      <a:r>
                        <a:rPr lang="en-US" sz="1800" dirty="0">
                          <a:effectLst/>
                          <a:latin typeface="Calibri"/>
                          <a:ea typeface="SimSun"/>
                          <a:cs typeface="Times New Roman"/>
                        </a:rPr>
                        <a:t>front-side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yellow-river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brand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big-rig-truck</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drive-man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from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gridSpan="2">
                  <a:txBody>
                    <a:bodyPr/>
                    <a:lstStyle/>
                    <a:p>
                      <a:pPr marL="0" marR="0">
                        <a:lnSpc>
                          <a:spcPct val="115000"/>
                        </a:lnSpc>
                        <a:spcBef>
                          <a:spcPts val="0"/>
                        </a:spcBef>
                        <a:spcAft>
                          <a:spcPts val="0"/>
                        </a:spcAft>
                      </a:pPr>
                      <a:r>
                        <a:rPr lang="en-US" sz="1800" i="1" dirty="0" err="1">
                          <a:effectLst/>
                          <a:latin typeface="Calibri"/>
                          <a:ea typeface="SimSun"/>
                          <a:cs typeface="Times New Roman"/>
                        </a:rPr>
                        <a:t>jiashi-shi</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i="1" dirty="0">
                          <a:effectLst/>
                          <a:latin typeface="Calibri"/>
                          <a:ea typeface="SimSun"/>
                          <a:cs typeface="Times New Roman"/>
                        </a:rPr>
                        <a:t>li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i="1" dirty="0" err="1">
                          <a:effectLst/>
                          <a:latin typeface="Calibri"/>
                          <a:ea typeface="SimSun"/>
                          <a:cs typeface="Times New Roman"/>
                        </a:rPr>
                        <a:t>tiao-xia-lai</a:t>
                      </a:r>
                      <a:r>
                        <a:rPr lang="en-US" sz="1800" i="1" dirty="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zhan</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zai</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lu-bian</a:t>
                      </a:r>
                      <a:r>
                        <a:rPr lang="en-US" sz="1800" i="1" dirty="0">
                          <a:effectLst/>
                          <a:latin typeface="Calibri"/>
                          <a:ea typeface="SimSu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7180">
                <a:tc gridSpan="2">
                  <a:txBody>
                    <a:bodyPr/>
                    <a:lstStyle/>
                    <a:p>
                      <a:pPr marL="0" marR="0">
                        <a:lnSpc>
                          <a:spcPct val="115000"/>
                        </a:lnSpc>
                        <a:spcBef>
                          <a:spcPts val="0"/>
                        </a:spcBef>
                        <a:spcAft>
                          <a:spcPts val="0"/>
                        </a:spcAft>
                      </a:pPr>
                      <a:r>
                        <a:rPr lang="en-US" sz="1800">
                          <a:effectLst/>
                          <a:latin typeface="Calibri"/>
                          <a:ea typeface="SimSun"/>
                          <a:cs typeface="Times New Roman"/>
                        </a:rPr>
                        <a:t>drive-room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a:effectLst/>
                          <a:latin typeface="Calibri"/>
                          <a:ea typeface="SimSun"/>
                          <a:cs typeface="Times New Roman"/>
                        </a:rPr>
                        <a:t>in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115000"/>
                        </a:lnSpc>
                        <a:spcBef>
                          <a:spcPts val="0"/>
                        </a:spcBef>
                        <a:spcAft>
                          <a:spcPts val="0"/>
                        </a:spcAft>
                      </a:pPr>
                      <a:r>
                        <a:rPr lang="en-US" sz="1800" dirty="0">
                          <a:effectLst/>
                          <a:latin typeface="Calibri"/>
                          <a:ea typeface="SimSun"/>
                          <a:cs typeface="Times New Roman"/>
                        </a:rPr>
                        <a:t>jump-down-come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nSpc>
                          <a:spcPct val="115000"/>
                        </a:lnSpc>
                        <a:spcBef>
                          <a:spcPts val="0"/>
                        </a:spcBef>
                        <a:spcAft>
                          <a:spcPts val="0"/>
                        </a:spcAft>
                      </a:pPr>
                      <a:r>
                        <a:rPr lang="en-US" sz="1800" dirty="0">
                          <a:effectLst/>
                          <a:latin typeface="Calibri"/>
                          <a:ea typeface="SimSun"/>
                          <a:cs typeface="Times New Roman"/>
                        </a:rPr>
                        <a:t>stand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LOC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road-side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596">
                <a:tc>
                  <a:txBody>
                    <a:bodyPr/>
                    <a:lstStyle/>
                    <a:p>
                      <a:pPr marL="0" marR="0">
                        <a:lnSpc>
                          <a:spcPct val="115000"/>
                        </a:lnSpc>
                        <a:spcBef>
                          <a:spcPts val="0"/>
                        </a:spcBef>
                        <a:spcAft>
                          <a:spcPts val="0"/>
                        </a:spcAft>
                      </a:pPr>
                      <a:r>
                        <a:rPr lang="en-US" sz="1800" i="1" dirty="0" err="1">
                          <a:effectLst/>
                          <a:latin typeface="Calibri"/>
                          <a:ea typeface="SimSun"/>
                          <a:cs typeface="Times New Roman"/>
                        </a:rPr>
                        <a:t>naonu</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err="1">
                          <a:effectLst/>
                          <a:latin typeface="Calibri"/>
                          <a:ea typeface="SimSun"/>
                          <a:cs typeface="Times New Roman"/>
                        </a:rPr>
                        <a:t>kan-zhe</a:t>
                      </a:r>
                      <a:endParaRPr lang="en-US" sz="1800" i="1" dirty="0">
                        <a:effectLst/>
                        <a:latin typeface="Calibri"/>
                        <a:ea typeface="SimSu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i="1" dirty="0">
                          <a:effectLst/>
                          <a:latin typeface="Calibri"/>
                          <a:ea typeface="SimSun"/>
                          <a:cs typeface="Times New Roman"/>
                        </a:rPr>
                        <a:t>ta…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192">
                <a:tc>
                  <a:txBody>
                    <a:bodyPr/>
                    <a:lstStyle/>
                    <a:p>
                      <a:pPr marL="0" marR="0">
                        <a:lnSpc>
                          <a:spcPct val="115000"/>
                        </a:lnSpc>
                        <a:spcBef>
                          <a:spcPts val="0"/>
                        </a:spcBef>
                        <a:spcAft>
                          <a:spcPts val="0"/>
                        </a:spcAft>
                      </a:pPr>
                      <a:r>
                        <a:rPr lang="en-US" sz="1800">
                          <a:effectLst/>
                          <a:latin typeface="Calibri"/>
                          <a:ea typeface="SimSun"/>
                          <a:cs typeface="Times New Roman"/>
                        </a:rPr>
                        <a:t>angry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look-IMP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her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9404">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SimSun"/>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94204">
                <a:tc gridSpan="8">
                  <a:txBody>
                    <a:bodyPr/>
                    <a:lstStyle/>
                    <a:p>
                      <a:pPr marL="0" marR="0">
                        <a:lnSpc>
                          <a:spcPct val="115000"/>
                        </a:lnSpc>
                        <a:spcBef>
                          <a:spcPts val="0"/>
                        </a:spcBef>
                        <a:spcAft>
                          <a:spcPts val="0"/>
                        </a:spcAft>
                      </a:pPr>
                      <a:r>
                        <a:rPr lang="zh-TW" altLang="en-US" sz="1800" dirty="0" smtClean="0">
                          <a:effectLst/>
                          <a:latin typeface="+mn-lt"/>
                          <a:ea typeface="SimSun"/>
                          <a:cs typeface="Times New Roman"/>
                        </a:rPr>
                        <a:t>前边黄河牌载重卡车的驾驶员从驾驶室里跳下来，站在路边恼怒的看著她</a:t>
                      </a:r>
                      <a:r>
                        <a:rPr lang="en-US" altLang="zh-TW" sz="1800" dirty="0" smtClean="0">
                          <a:effectLst/>
                          <a:latin typeface="+mn-lt"/>
                          <a:ea typeface="SimSun"/>
                          <a:cs typeface="Times New Roman"/>
                        </a:rPr>
                        <a:t>…</a:t>
                      </a:r>
                      <a:endParaRPr lang="en-US" sz="1800" dirty="0" smtClean="0">
                        <a:effectLst/>
                        <a:latin typeface="+mn-lt"/>
                        <a:ea typeface="SimSun"/>
                        <a:cs typeface="Times New Roman"/>
                      </a:endParaRPr>
                    </a:p>
                    <a:p>
                      <a:pPr marL="0" marR="0">
                        <a:lnSpc>
                          <a:spcPct val="115000"/>
                        </a:lnSpc>
                        <a:spcBef>
                          <a:spcPts val="0"/>
                        </a:spcBef>
                        <a:spcAft>
                          <a:spcPts val="0"/>
                        </a:spcAft>
                      </a:pPr>
                      <a:r>
                        <a:rPr lang="en-US" sz="1800" dirty="0" smtClean="0">
                          <a:effectLst/>
                          <a:latin typeface="+mn-lt"/>
                          <a:ea typeface="SimSun"/>
                          <a:cs typeface="Times New Roman"/>
                        </a:rPr>
                        <a:t>(Lit.) “The driver of the Yellow</a:t>
                      </a:r>
                      <a:r>
                        <a:rPr lang="en-US" sz="1800" baseline="0" dirty="0" smtClean="0">
                          <a:effectLst/>
                          <a:latin typeface="+mn-lt"/>
                          <a:ea typeface="SimSun"/>
                          <a:cs typeface="Times New Roman"/>
                        </a:rPr>
                        <a:t> River big-rig in front of them came down by means of jumping and stared daggers at her from the roadside.</a:t>
                      </a:r>
                      <a:r>
                        <a:rPr lang="en-US" sz="1800" dirty="0" smtClean="0">
                          <a:effectLst/>
                          <a:latin typeface="+mn-lt"/>
                          <a:ea typeface="SimSun"/>
                          <a:cs typeface="Times New Roman"/>
                        </a:rPr>
                        <a:t>”</a:t>
                      </a:r>
                    </a:p>
                    <a:p>
                      <a:pPr marL="0" marR="0">
                        <a:lnSpc>
                          <a:spcPct val="115000"/>
                        </a:lnSpc>
                        <a:spcBef>
                          <a:spcPts val="0"/>
                        </a:spcBef>
                        <a:spcAft>
                          <a:spcPts val="0"/>
                        </a:spcAft>
                      </a:pPr>
                      <a:r>
                        <a:rPr lang="en-US" sz="1800" dirty="0" smtClean="0">
                          <a:effectLst/>
                          <a:latin typeface="+mn-lt"/>
                          <a:ea typeface="SimSun"/>
                          <a:cs typeface="Times New Roman"/>
                        </a:rPr>
                        <a:t>(Published</a:t>
                      </a:r>
                      <a:r>
                        <a:rPr lang="en-US" sz="1800" baseline="0" dirty="0" smtClean="0">
                          <a:effectLst/>
                          <a:latin typeface="+mn-lt"/>
                          <a:ea typeface="SimSun"/>
                          <a:cs typeface="Times New Roman"/>
                        </a:rPr>
                        <a:t> </a:t>
                      </a:r>
                      <a:r>
                        <a:rPr lang="en-US" sz="1800" dirty="0" smtClean="0">
                          <a:effectLst/>
                          <a:latin typeface="+mn-lt"/>
                          <a:ea typeface="SimSun"/>
                          <a:cs typeface="Times New Roman"/>
                        </a:rPr>
                        <a:t>Translation) “The driver of the Yellow River big-rig in front of them jumped out of his cab and stared daggers at her from the roadside.”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Oval 3"/>
          <p:cNvSpPr/>
          <p:nvPr/>
        </p:nvSpPr>
        <p:spPr>
          <a:xfrm>
            <a:off x="4419600" y="2743200"/>
            <a:ext cx="1295400" cy="762000"/>
          </a:xfrm>
          <a:prstGeom prst="ellipse">
            <a:avLst/>
          </a:prstGeom>
          <a:solidFill>
            <a:srgbClr val="FF0000">
              <a:alpha val="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5867400" y="203924"/>
            <a:ext cx="1066800" cy="1020762"/>
          </a:xfrm>
          <a:prstGeom prst="rect">
            <a:avLst/>
          </a:prstGeom>
        </p:spPr>
        <p:txBody>
          <a:bodyPr bIns="91440" anchor="b" anchorCtr="0">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i="1" dirty="0" smtClean="0"/>
              <a:t>Lai</a:t>
            </a:r>
            <a:endParaRPr lang="en-US" i="1" dirty="0"/>
          </a:p>
        </p:txBody>
      </p:sp>
      <p:sp>
        <p:nvSpPr>
          <p:cNvPr id="6" name="Slide Number Placeholder 5"/>
          <p:cNvSpPr>
            <a:spLocks noGrp="1"/>
          </p:cNvSpPr>
          <p:nvPr>
            <p:ph type="sldNum" sz="quarter" idx="12"/>
          </p:nvPr>
        </p:nvSpPr>
        <p:spPr/>
        <p:txBody>
          <a:bodyPr/>
          <a:lstStyle/>
          <a:p>
            <a:fld id="{67840197-9C17-473D-BAC2-C5A157CC8037}" type="slidenum">
              <a:rPr lang="en-US" smtClean="0"/>
              <a:t>9</a:t>
            </a:fld>
            <a:endParaRPr lang="en-US"/>
          </a:p>
        </p:txBody>
      </p:sp>
      <p:sp>
        <p:nvSpPr>
          <p:cNvPr id="3" name="Footer Placeholder 2"/>
          <p:cNvSpPr>
            <a:spLocks noGrp="1"/>
          </p:cNvSpPr>
          <p:nvPr>
            <p:ph type="ftr" sz="quarter" idx="11"/>
          </p:nvPr>
        </p:nvSpPr>
        <p:spPr/>
        <p:txBody>
          <a:bodyPr/>
          <a:lstStyle/>
          <a:p>
            <a:r>
              <a:rPr lang="en-US" smtClean="0"/>
              <a:t>CaL_Brno_Nov_2017</a:t>
            </a:r>
            <a:endParaRPr lang="en-US"/>
          </a:p>
        </p:txBody>
      </p:sp>
    </p:spTree>
    <p:extLst>
      <p:ext uri="{BB962C8B-B14F-4D97-AF65-F5344CB8AC3E}">
        <p14:creationId xmlns:p14="http://schemas.microsoft.com/office/powerpoint/2010/main" val="1028389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13553</TotalTime>
  <Words>3983</Words>
  <Application>Microsoft Office PowerPoint</Application>
  <PresentationFormat>On-screen Show (4:3)</PresentationFormat>
  <Paragraphs>896</Paragraphs>
  <Slides>50</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新細明體</vt:lpstr>
      <vt:lpstr>SimSun</vt:lpstr>
      <vt:lpstr>Arial</vt:lpstr>
      <vt:lpstr>Calibri</vt:lpstr>
      <vt:lpstr>Times New Roman</vt:lpstr>
      <vt:lpstr>Wingdings</vt:lpstr>
      <vt:lpstr>Office Theme</vt:lpstr>
      <vt:lpstr>Use of Parallel Texts in Cultural-Cognitive Linguistic Research: Viewpoint in Translation</vt:lpstr>
      <vt:lpstr>Cognitive Linguistics</vt:lpstr>
      <vt:lpstr>Understanding and Meaning</vt:lpstr>
      <vt:lpstr>Viewpoint and Construal</vt:lpstr>
      <vt:lpstr>What’s New?</vt:lpstr>
      <vt:lpstr>What Are Parallel Texts?</vt:lpstr>
      <vt:lpstr>Methodological Concern</vt:lpstr>
      <vt:lpstr>Case Studies</vt:lpstr>
      <vt:lpstr>COME in Mandarin:</vt:lpstr>
      <vt:lpstr>Lai ‘Come’ vs. Qu ‘Go’</vt:lpstr>
      <vt:lpstr>Specific Issues to Look at</vt:lpstr>
      <vt:lpstr>Material Choice</vt:lpstr>
      <vt:lpstr>Frequency of COME in Mandarin</vt:lpstr>
      <vt:lpstr>Frequency of COME in English</vt:lpstr>
      <vt:lpstr>Distribution of Lai</vt:lpstr>
      <vt:lpstr>Resultative Constructions in Mandarin</vt:lpstr>
      <vt:lpstr>Instance of V-DEI</vt:lpstr>
      <vt:lpstr>Use of Come as a Dispreferred Option</vt:lpstr>
      <vt:lpstr>Translator’s Improvisation</vt:lpstr>
      <vt:lpstr>The Importance of Being…</vt:lpstr>
      <vt:lpstr>Viewpoint Markers That Get Across?</vt:lpstr>
      <vt:lpstr>Radical Invention: Opposite Viewpoint</vt:lpstr>
      <vt:lpstr>From Concept to Meaning and Form</vt:lpstr>
      <vt:lpstr>Cx Profile in the Way</vt:lpstr>
      <vt:lpstr>Summary</vt:lpstr>
      <vt:lpstr>What Parallel Texts Have Revealed</vt:lpstr>
      <vt:lpstr>From Grammar to Stylistics</vt:lpstr>
      <vt:lpstr>Narrator and Character Viewpoint</vt:lpstr>
      <vt:lpstr>Research Issues</vt:lpstr>
      <vt:lpstr>Material Choice</vt:lpstr>
      <vt:lpstr>Narrator’s voice in Alice in Wonderland</vt:lpstr>
      <vt:lpstr>Alice’s PoV?</vt:lpstr>
      <vt:lpstr>What makes the mixture possible?</vt:lpstr>
      <vt:lpstr>Recurrent Pattern (2)</vt:lpstr>
      <vt:lpstr>Counterargument </vt:lpstr>
      <vt:lpstr>Another Conjunction</vt:lpstr>
      <vt:lpstr>Narrative Schema of Mixing PoV</vt:lpstr>
      <vt:lpstr>Alice in Mandarin</vt:lpstr>
      <vt:lpstr>How About Mandarin?</vt:lpstr>
      <vt:lpstr>PowerPoint Presentation</vt:lpstr>
      <vt:lpstr>PowerPoint Presentation</vt:lpstr>
      <vt:lpstr>Approximation of PoV effect in Mandarin</vt:lpstr>
      <vt:lpstr>Translations of (4)</vt:lpstr>
      <vt:lpstr>PowerPoint Presentation</vt:lpstr>
      <vt:lpstr>PoV Effect in the Borrowed Structure?</vt:lpstr>
      <vt:lpstr>Summary</vt:lpstr>
      <vt:lpstr>Cultural Tools and Stylistics</vt:lpstr>
      <vt:lpstr>The CL Enterprise</vt:lpstr>
      <vt:lpstr>Take-home Messages</vt:lpstr>
      <vt:lpstr>PowerPoint Presentation</vt:lpstr>
    </vt:vector>
  </TitlesOfParts>
  <Company>UVT MU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Point of view management in translation:  COME in The Republic of Wine</dc:title>
  <dc:creator>Wei-lun Lu</dc:creator>
  <cp:lastModifiedBy>Wei-lun</cp:lastModifiedBy>
  <cp:revision>398</cp:revision>
  <dcterms:created xsi:type="dcterms:W3CDTF">2013-04-15T14:16:09Z</dcterms:created>
  <dcterms:modified xsi:type="dcterms:W3CDTF">2018-01-08T12:31:21Z</dcterms:modified>
</cp:coreProperties>
</file>