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4" r:id="rId5"/>
    <p:sldId id="275" r:id="rId6"/>
    <p:sldId id="273" r:id="rId7"/>
    <p:sldId id="270" r:id="rId8"/>
    <p:sldId id="272" r:id="rId9"/>
    <p:sldId id="277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8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6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9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9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5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3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9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9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C7FA0-2011-44AC-8B0D-1DDD33DE14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19496-A510-4525-A1B2-FCB77ECAC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u-9rpJITY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Issues in Cognitive Linguistics: Course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Wei-lun Lu</a:t>
            </a:r>
          </a:p>
          <a:p>
            <a:r>
              <a:rPr lang="en-US" dirty="0" smtClean="0"/>
              <a:t>Masaryk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syllabus.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Started in the 70s. </a:t>
            </a:r>
          </a:p>
          <a:p>
            <a:endParaRPr lang="en-US" dirty="0" smtClean="0"/>
          </a:p>
          <a:p>
            <a:r>
              <a:rPr lang="en-US" dirty="0" smtClean="0"/>
              <a:t>Central figures: Wallace Chafe, Charles Fillmore, George </a:t>
            </a:r>
            <a:r>
              <a:rPr lang="en-US" dirty="0" err="1" smtClean="0"/>
              <a:t>Lakoff</a:t>
            </a:r>
            <a:r>
              <a:rPr lang="en-US" dirty="0" smtClean="0"/>
              <a:t>, Ronald </a:t>
            </a:r>
            <a:r>
              <a:rPr lang="en-US" dirty="0" err="1" smtClean="0"/>
              <a:t>Langacker</a:t>
            </a:r>
            <a:r>
              <a:rPr lang="en-US" dirty="0" smtClean="0"/>
              <a:t>, and Leonard </a:t>
            </a:r>
            <a:r>
              <a:rPr lang="en-US" dirty="0" err="1" smtClean="0"/>
              <a:t>Talmy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altLang="zh-TW" dirty="0"/>
              <a:t>A</a:t>
            </a:r>
            <a:r>
              <a:rPr lang="en-US" dirty="0" smtClean="0"/>
              <a:t>ssumption: Meaning is central to language. Linguistic structures serve the function of expressing meanings and hence the mappings between meaning and form are a prime subject.</a:t>
            </a:r>
          </a:p>
          <a:p>
            <a:endParaRPr lang="en-US" dirty="0" smtClean="0"/>
          </a:p>
          <a:p>
            <a:r>
              <a:rPr lang="en-US" dirty="0" smtClean="0"/>
              <a:t>Opposed to: The prevalent idea that meaning was 'interpretive' and peripheral to the study of language. The central object of interest in language was syntax.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8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in the 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Took off in the 80s.</a:t>
            </a:r>
          </a:p>
          <a:p>
            <a:endParaRPr lang="en-US" dirty="0" smtClean="0"/>
          </a:p>
          <a:p>
            <a:r>
              <a:rPr lang="en-US" dirty="0" smtClean="0"/>
              <a:t>Milestones:</a:t>
            </a:r>
          </a:p>
          <a:p>
            <a:pPr lvl="1"/>
            <a:r>
              <a:rPr lang="en-US" i="1" dirty="0" smtClean="0"/>
              <a:t>Metaphors We Live By</a:t>
            </a:r>
          </a:p>
          <a:p>
            <a:pPr lvl="1"/>
            <a:r>
              <a:rPr lang="en-US" i="1" dirty="0" smtClean="0"/>
              <a:t>Foundations of Cognitive Grammar, 2 vol.</a:t>
            </a:r>
          </a:p>
          <a:p>
            <a:pPr lvl="1"/>
            <a:r>
              <a:rPr lang="en-US" i="1" dirty="0" smtClean="0"/>
              <a:t>Women, Fire and Dangerous Things</a:t>
            </a:r>
          </a:p>
          <a:p>
            <a:pPr lvl="1"/>
            <a:r>
              <a:rPr lang="en-US" i="1" dirty="0"/>
              <a:t>Topics in Cognitive Linguistics,</a:t>
            </a:r>
            <a:r>
              <a:rPr lang="en-US" dirty="0"/>
              <a:t> ed. by </a:t>
            </a:r>
            <a:r>
              <a:rPr lang="en-US" dirty="0" err="1"/>
              <a:t>Brygida</a:t>
            </a:r>
            <a:r>
              <a:rPr lang="en-US" dirty="0"/>
              <a:t> </a:t>
            </a:r>
            <a:r>
              <a:rPr lang="en-US" dirty="0" err="1"/>
              <a:t>Rudzka-Ostyn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8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Enterprise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Interprets </a:t>
            </a:r>
            <a:r>
              <a:rPr lang="en-US" dirty="0" err="1"/>
              <a:t>lg</a:t>
            </a:r>
            <a:r>
              <a:rPr lang="en-US" dirty="0"/>
              <a:t> in terms of concepts and bodily </a:t>
            </a:r>
            <a:r>
              <a:rPr lang="en-US" dirty="0" smtClean="0"/>
              <a:t>experience</a:t>
            </a:r>
          </a:p>
          <a:p>
            <a:endParaRPr lang="en-US" dirty="0"/>
          </a:p>
          <a:p>
            <a:r>
              <a:rPr lang="en-US" dirty="0"/>
              <a:t>George Lakoff</a:t>
            </a:r>
          </a:p>
          <a:p>
            <a:endParaRPr lang="en-US" dirty="0"/>
          </a:p>
          <a:p>
            <a:r>
              <a:rPr lang="en-US" dirty="0"/>
              <a:t>Ronald </a:t>
            </a:r>
            <a:r>
              <a:rPr lang="en-US" dirty="0" err="1"/>
              <a:t>Langacker</a:t>
            </a:r>
            <a:endParaRPr lang="en-US" dirty="0"/>
          </a:p>
          <a:p>
            <a:endParaRPr lang="en-US" dirty="0"/>
          </a:p>
          <a:p>
            <a:r>
              <a:rPr lang="en-US" dirty="0"/>
              <a:t>Len </a:t>
            </a:r>
            <a:r>
              <a:rPr lang="en-US" dirty="0" err="1" smtClean="0"/>
              <a:t>Talmy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366" y="2157866"/>
            <a:ext cx="1584176" cy="20605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070" y="3585853"/>
            <a:ext cx="1909192" cy="17759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218" y="4719336"/>
            <a:ext cx="1743075" cy="262890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0197-9C17-473D-BAC2-C5A157CC8037}" type="slidenum">
              <a:rPr lang="en-US" smtClean="0"/>
              <a:t>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Talk at FJU, Taipei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7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Visiting Scholars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214" y="1370641"/>
            <a:ext cx="3830786" cy="4343400"/>
          </a:xfrm>
        </p:spPr>
        <p:txBody>
          <a:bodyPr/>
          <a:lstStyle/>
          <a:p>
            <a:r>
              <a:rPr lang="en-US" dirty="0" smtClean="0"/>
              <a:t>Yoshihiko Ikegami</a:t>
            </a:r>
          </a:p>
          <a:p>
            <a:endParaRPr lang="en-US" dirty="0"/>
          </a:p>
          <a:p>
            <a:r>
              <a:rPr lang="en-US" dirty="0" smtClean="0"/>
              <a:t>Laura </a:t>
            </a:r>
            <a:r>
              <a:rPr lang="en-US" dirty="0" err="1" smtClean="0"/>
              <a:t>Janda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Zoltan </a:t>
            </a:r>
            <a:r>
              <a:rPr lang="en-US" dirty="0" err="1" smtClean="0"/>
              <a:t>Kovecses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4794" y="4549610"/>
            <a:ext cx="3424797" cy="23288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65" y="2895600"/>
            <a:ext cx="1752600" cy="26045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607" y="1041536"/>
            <a:ext cx="2440138" cy="219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Meaning and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155" y="2057400"/>
            <a:ext cx="6509903" cy="44195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Central concern of Cognitive Linguistics: meaning and ways of understanding.</a:t>
            </a:r>
          </a:p>
          <a:p>
            <a:endParaRPr lang="en-US" dirty="0" smtClean="0"/>
          </a:p>
          <a:p>
            <a:r>
              <a:rPr lang="en-US" dirty="0" smtClean="0"/>
              <a:t>What do you see?</a:t>
            </a:r>
          </a:p>
          <a:p>
            <a:endParaRPr lang="en-US" dirty="0"/>
          </a:p>
          <a:p>
            <a:r>
              <a:rPr lang="en-US" dirty="0" smtClean="0"/>
              <a:t>Meaning of the picture resides in the way we understand it.</a:t>
            </a:r>
          </a:p>
          <a:p>
            <a:endParaRPr lang="en-US" dirty="0"/>
          </a:p>
          <a:p>
            <a:r>
              <a:rPr lang="en-US" dirty="0" smtClean="0"/>
              <a:t>Meaning of a situation resides in the way we verbalize it.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003" y="898844"/>
            <a:ext cx="1725915" cy="21274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19" y="3094946"/>
            <a:ext cx="2135981" cy="1200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19" y="4345404"/>
            <a:ext cx="2135981" cy="1695223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0197-9C17-473D-BAC2-C5A157CC8037}" type="slidenum">
              <a:rPr lang="en-US" smtClean="0"/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Talk at FJU, Taipei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Understanding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 love is a red, red rose.</a:t>
            </a:r>
            <a:endParaRPr lang="en-US" dirty="0"/>
          </a:p>
          <a:p>
            <a:r>
              <a:rPr lang="en-US" dirty="0" smtClean="0"/>
              <a:t>Robert Burns.</a:t>
            </a:r>
          </a:p>
          <a:p>
            <a:r>
              <a:rPr lang="en-US" dirty="0"/>
              <a:t>O Ephraim, what am I to do to you? O Judah, what am I to do to you? For your love is like a morning cloud, and like the dew which goes early away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Hosea 6:4.</a:t>
            </a:r>
          </a:p>
          <a:p>
            <a:r>
              <a:rPr lang="en-US" dirty="0" err="1" smtClean="0"/>
              <a:t>Lakoff</a:t>
            </a:r>
            <a:r>
              <a:rPr lang="en-US" dirty="0" smtClean="0"/>
              <a:t> on LOVE (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www.youtube.com/watch?v=Eu-9rpJITY8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in studying various sorts of </a:t>
            </a:r>
            <a:r>
              <a:rPr lang="en-US" i="1" dirty="0" smtClean="0"/>
              <a:t>real data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Specialized genres (literary/legal/tourism etc.)</a:t>
            </a:r>
            <a:endParaRPr lang="en-US" dirty="0" smtClean="0"/>
          </a:p>
          <a:p>
            <a:pPr lvl="1"/>
            <a:r>
              <a:rPr lang="en-US" dirty="0" smtClean="0"/>
              <a:t>Translation (cross-linguistic)</a:t>
            </a:r>
            <a:endParaRPr lang="en-US" dirty="0" smtClean="0"/>
          </a:p>
          <a:p>
            <a:pPr lvl="1"/>
            <a:r>
              <a:rPr lang="en-US" dirty="0" smtClean="0"/>
              <a:t>Second language acquisition/teaching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530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Based on your research statement, write a 1-page assignment on the research methodology (choice of materials). Justify why such material choice </a:t>
            </a:r>
            <a:r>
              <a:rPr lang="en-US" smtClean="0"/>
              <a:t>is important</a:t>
            </a:r>
            <a:r>
              <a:rPr lang="en-US" dirty="0" smtClean="0"/>
              <a:t>. Stress methodological rigor (how your data is representative of the language/culture at issue).</a:t>
            </a:r>
          </a:p>
          <a:p>
            <a:endParaRPr lang="en-US" dirty="0"/>
          </a:p>
          <a:p>
            <a:r>
              <a:rPr lang="en-US" dirty="0" smtClean="0"/>
              <a:t>For example, if you plan to compare languages, what are some possible ways?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10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367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新細明體</vt:lpstr>
      <vt:lpstr>Arial</vt:lpstr>
      <vt:lpstr>Calibri</vt:lpstr>
      <vt:lpstr>Office Theme</vt:lpstr>
      <vt:lpstr>Basic Issues in Cognitive Linguistics: Course Overview</vt:lpstr>
      <vt:lpstr>History of CL</vt:lpstr>
      <vt:lpstr>Milestones in the 80s</vt:lpstr>
      <vt:lpstr>The Enterprise</vt:lpstr>
      <vt:lpstr>Visiting Scholars</vt:lpstr>
      <vt:lpstr>Meaning and understanding</vt:lpstr>
      <vt:lpstr>Understanding Emotions</vt:lpstr>
      <vt:lpstr>Applications of CL</vt:lpstr>
      <vt:lpstr>Assignment 4</vt:lpstr>
      <vt:lpstr>Housekeeping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Linguistics: Introduction</dc:title>
  <dc:creator>Wei-lun Lu</dc:creator>
  <cp:lastModifiedBy>Wei-lun</cp:lastModifiedBy>
  <cp:revision>36</cp:revision>
  <dcterms:created xsi:type="dcterms:W3CDTF">2013-09-25T10:15:54Z</dcterms:created>
  <dcterms:modified xsi:type="dcterms:W3CDTF">2018-10-15T11:12:44Z</dcterms:modified>
</cp:coreProperties>
</file>