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2" r:id="rId3"/>
    <p:sldId id="271" r:id="rId4"/>
    <p:sldId id="294" r:id="rId5"/>
    <p:sldId id="296" r:id="rId6"/>
    <p:sldId id="295" r:id="rId7"/>
    <p:sldId id="272" r:id="rId8"/>
    <p:sldId id="304" r:id="rId9"/>
    <p:sldId id="298" r:id="rId10"/>
    <p:sldId id="303" r:id="rId11"/>
    <p:sldId id="302" r:id="rId12"/>
    <p:sldId id="300" r:id="rId13"/>
    <p:sldId id="301" r:id="rId14"/>
    <p:sldId id="274" r:id="rId15"/>
    <p:sldId id="293" r:id="rId16"/>
    <p:sldId id="278" r:id="rId17"/>
    <p:sldId id="281" r:id="rId18"/>
    <p:sldId id="282" r:id="rId19"/>
    <p:sldId id="284" r:id="rId20"/>
    <p:sldId id="285" r:id="rId21"/>
    <p:sldId id="286" r:id="rId22"/>
    <p:sldId id="287" r:id="rId23"/>
    <p:sldId id="283" r:id="rId24"/>
    <p:sldId id="307" r:id="rId25"/>
    <p:sldId id="276" r:id="rId26"/>
    <p:sldId id="289" r:id="rId27"/>
    <p:sldId id="291" r:id="rId28"/>
    <p:sldId id="277" r:id="rId29"/>
    <p:sldId id="309" r:id="rId30"/>
    <p:sldId id="310" r:id="rId31"/>
    <p:sldId id="308" r:id="rId32"/>
    <p:sldId id="311" r:id="rId33"/>
    <p:sldId id="313" r:id="rId34"/>
    <p:sldId id="314" r:id="rId35"/>
    <p:sldId id="321" r:id="rId36"/>
    <p:sldId id="312" r:id="rId37"/>
    <p:sldId id="315" r:id="rId38"/>
    <p:sldId id="316" r:id="rId39"/>
    <p:sldId id="317" r:id="rId40"/>
    <p:sldId id="318" r:id="rId41"/>
    <p:sldId id="320" r:id="rId42"/>
    <p:sldId id="322" r:id="rId43"/>
  </p:sldIdLst>
  <p:sldSz cx="9144000" cy="6858000" type="screen4x3"/>
  <p:notesSz cx="6834188" cy="99790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13D3FFB-521D-4E59-B77D-4B4E5323ABFD}">
          <p14:sldIdLst>
            <p14:sldId id="256"/>
            <p14:sldId id="292"/>
            <p14:sldId id="271"/>
            <p14:sldId id="294"/>
            <p14:sldId id="296"/>
            <p14:sldId id="295"/>
            <p14:sldId id="272"/>
            <p14:sldId id="304"/>
            <p14:sldId id="298"/>
            <p14:sldId id="303"/>
            <p14:sldId id="302"/>
            <p14:sldId id="300"/>
            <p14:sldId id="301"/>
            <p14:sldId id="274"/>
            <p14:sldId id="293"/>
            <p14:sldId id="278"/>
            <p14:sldId id="281"/>
            <p14:sldId id="282"/>
            <p14:sldId id="284"/>
            <p14:sldId id="285"/>
            <p14:sldId id="286"/>
            <p14:sldId id="287"/>
            <p14:sldId id="283"/>
            <p14:sldId id="307"/>
            <p14:sldId id="276"/>
            <p14:sldId id="289"/>
            <p14:sldId id="291"/>
            <p14:sldId id="277"/>
            <p14:sldId id="309"/>
            <p14:sldId id="310"/>
            <p14:sldId id="308"/>
            <p14:sldId id="311"/>
            <p14:sldId id="313"/>
            <p14:sldId id="314"/>
            <p14:sldId id="321"/>
            <p14:sldId id="312"/>
            <p14:sldId id="315"/>
            <p14:sldId id="316"/>
            <p14:sldId id="317"/>
            <p14:sldId id="318"/>
            <p14:sldId id="320"/>
            <p14:sldId id="3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4660"/>
  </p:normalViewPr>
  <p:slideViewPr>
    <p:cSldViewPr snapToGrid="0" snapToObjects="1">
      <p:cViewPr>
        <p:scale>
          <a:sx n="94" d="100"/>
          <a:sy n="94" d="100"/>
        </p:scale>
        <p:origin x="-100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62275" cy="498475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71915" y="2"/>
            <a:ext cx="2960687" cy="498475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/>
            </a:lvl1pPr>
          </a:lstStyle>
          <a:p>
            <a:fld id="{99F9B250-EF9C-4E81-8F10-8A4915403BA5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78965"/>
            <a:ext cx="2962275" cy="49847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71915" y="9478965"/>
            <a:ext cx="2960687" cy="49847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r">
              <a:defRPr sz="1200"/>
            </a:lvl1pPr>
          </a:lstStyle>
          <a:p>
            <a:fld id="{78F0E0F9-9A39-4E43-8DDB-D21328BBFA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27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62275" cy="50006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71914" y="0"/>
            <a:ext cx="2960687" cy="50006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82D972C2-CC17-4333-AA08-5B85D45B3646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4213" y="4802188"/>
            <a:ext cx="5467350" cy="3929062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78963"/>
            <a:ext cx="2962275" cy="500062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71914" y="9478963"/>
            <a:ext cx="2960687" cy="500062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FFF5EEB2-4EF6-4867-9CE7-8E14A17B4D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21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543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619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43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555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38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97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53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233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86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07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13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472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9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B4E8D-FBB1-46C7-A111-7E2DF088909F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9D390-6293-405D-925E-FE605EC801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78E0C1-9D9C-4A08-9EA6-7DE7C9253691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E50B6-73A5-4B48-B135-C42D384552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45791F-B1A8-4775-BC56-3CA54504AC45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AE330-43FB-4AF8-BF76-64FCAE38E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5FC572-F328-4B11-ACEC-4C1F4DA0C3C8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84FBB-AFF3-44FE-BAF3-A7600D7528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7CF7D-5476-4665-8770-0F4C55A5B35C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C1063-2F3E-4710-AB6E-359B8F2CA0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3C8FEF-53BF-4DC8-B9FE-12917B4E2681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C38BF-D661-4167-B771-02E4949E32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D18497-F61E-447C-A4CF-22FC110E39C4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3F91B-8338-46CC-B014-D126D7D9DE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ABA9DA-E791-4CCF-B800-62040AC6C136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0822F-C769-4595-935C-2B83013A37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53C1C-C4C3-474D-AB80-C53089D0FD45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009F4-C905-479D-88A4-63A9742E29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71F297-710A-4F97-BB8F-5149291AFFB0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4F069-68F1-460D-90EC-F7F34B217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49701-B5D7-498C-BB78-809CBD0B18A7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CB0E-3C7B-44B7-83F8-991AEA04F3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FAD798A-F3FA-414C-AC3C-11D22DAA3348}" type="datetimeFigureOut">
              <a:rPr lang="en-US" smtClean="0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AF5DA03-D8CE-4C03-99FB-C4085836C9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machacka@centrum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68487"/>
            <a:ext cx="8334375" cy="1993299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None/>
              <a:defRPr/>
            </a:pPr>
            <a:r>
              <a:rPr lang="cs-CZ" sz="9600" dirty="0" smtClean="0"/>
              <a:t>Lidská práva</a:t>
            </a:r>
            <a:endParaRPr lang="en-US" sz="96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81001" y="4170426"/>
            <a:ext cx="8417942" cy="2292518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Mgr. Jakub </a:t>
            </a:r>
            <a:r>
              <a:rPr lang="cs-CZ" sz="3200" dirty="0" err="1" smtClean="0"/>
              <a:t>Machačka</a:t>
            </a:r>
            <a:endParaRPr lang="cs-CZ" sz="3200" dirty="0" smtClean="0"/>
          </a:p>
          <a:p>
            <a:pPr algn="ctr"/>
            <a:r>
              <a:rPr lang="cs-CZ" sz="3200" dirty="0" smtClean="0"/>
              <a:t>tajemník a vedoucí sekretariátu Rady vlády pro lidská práva</a:t>
            </a:r>
          </a:p>
          <a:p>
            <a:pPr algn="ctr"/>
            <a:r>
              <a:rPr lang="cs-CZ" sz="3200" dirty="0" smtClean="0"/>
              <a:t>Úřad vlády ČR</a:t>
            </a: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6211" y="552260"/>
            <a:ext cx="7841412" cy="931483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Základní principy lidských práv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19178" y="1371600"/>
            <a:ext cx="8358996" cy="47876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  <a:buFont typeface="Arial" charset="0"/>
              <a:buChar char="•"/>
            </a:pPr>
            <a:r>
              <a:rPr lang="cs-CZ" sz="4000" dirty="0" smtClean="0"/>
              <a:t>LIDSKÁ DŮSTOJNOST</a:t>
            </a:r>
          </a:p>
          <a:p>
            <a:pPr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  <a:buFont typeface="Arial" charset="0"/>
              <a:buChar char="•"/>
            </a:pPr>
            <a:r>
              <a:rPr lang="cs-CZ" sz="4000" dirty="0" smtClean="0"/>
              <a:t>SVOBODA A AUTONOMIE ČLOVĚKA</a:t>
            </a:r>
          </a:p>
          <a:p>
            <a:pPr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  <a:buFont typeface="Arial" charset="0"/>
              <a:buChar char="•"/>
            </a:pPr>
            <a:r>
              <a:rPr lang="cs-CZ" sz="4000" dirty="0" smtClean="0"/>
              <a:t>ROVNOST MEZI LIDMI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3682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6211" y="552260"/>
            <a:ext cx="7841412" cy="931483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LIDSKÁ DŮSTOJNOST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6815" y="1371600"/>
            <a:ext cx="8350370" cy="5201728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důstojnost člověka na základě jeho lidství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musí být respektována vždy a za každých podmínek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zákaz zacházet s člověkem jako s věcí a využívat jej ke splnění něčích cílů</a:t>
            </a:r>
            <a:endParaRPr lang="cs-CZ" altLang="cs-CZ" sz="3200" dirty="0"/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respekt </a:t>
            </a:r>
            <a:r>
              <a:rPr lang="cs-CZ" altLang="cs-CZ" sz="3200" dirty="0"/>
              <a:t>k </a:t>
            </a:r>
            <a:r>
              <a:rPr lang="cs-CZ" altLang="cs-CZ" sz="3200" dirty="0" smtClean="0"/>
              <a:t>osobnosti a integritě </a:t>
            </a:r>
            <a:r>
              <a:rPr lang="cs-CZ" altLang="cs-CZ" sz="3200" dirty="0"/>
              <a:t>každého člověka </a:t>
            </a:r>
            <a:endParaRPr lang="cs-CZ" altLang="cs-CZ" sz="3200" dirty="0" smtClean="0"/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respekt vůle a jednání každého člověka </a:t>
            </a:r>
            <a:endParaRPr lang="cs-CZ" altLang="cs-CZ" sz="3200" dirty="0"/>
          </a:p>
          <a:p>
            <a:pPr>
              <a:buFont typeface="Arial" charset="0"/>
              <a:buChar char="•"/>
            </a:pPr>
            <a:r>
              <a:rPr lang="cs-CZ" altLang="cs-CZ" sz="3200" dirty="0"/>
              <a:t>zajištění důstojného </a:t>
            </a:r>
            <a:r>
              <a:rPr lang="cs-CZ" altLang="cs-CZ" sz="3200" dirty="0" smtClean="0"/>
              <a:t>života pro každého</a:t>
            </a:r>
            <a:endParaRPr lang="cs-CZ" altLang="cs-CZ" sz="3200" dirty="0"/>
          </a:p>
          <a:p>
            <a:pPr>
              <a:buFont typeface="Arial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525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6211" y="552260"/>
            <a:ext cx="8134710" cy="931483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SVOBODA A AUTONOMIE ČLOVĚKA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52400" y="1371600"/>
            <a:ext cx="8595360" cy="54864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člověka rozvíjet </a:t>
            </a:r>
            <a:r>
              <a:rPr lang="cs-CZ" altLang="cs-CZ" sz="3600" dirty="0"/>
              <a:t>svou vlastní identitu </a:t>
            </a:r>
            <a:r>
              <a:rPr lang="cs-CZ" altLang="cs-CZ" sz="3600" dirty="0" smtClean="0"/>
              <a:t>bez nepřiměřených a nelegitimních omezení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činit vše, čím neškodí druhým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stanovení omezení </a:t>
            </a:r>
            <a:r>
              <a:rPr lang="cs-CZ" altLang="cs-CZ" sz="3600" dirty="0"/>
              <a:t>a </a:t>
            </a:r>
            <a:r>
              <a:rPr lang="cs-CZ" altLang="cs-CZ" sz="3600" dirty="0" smtClean="0"/>
              <a:t>uložení povinnosti 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jen </a:t>
            </a:r>
            <a:r>
              <a:rPr lang="cs-CZ" altLang="cs-CZ" sz="3200" dirty="0"/>
              <a:t>z legitimních důvodů a </a:t>
            </a:r>
            <a:endParaRPr lang="cs-CZ" altLang="cs-CZ" sz="3200" dirty="0" smtClean="0"/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přiměřeným způsobem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primárně za účelem zajištění práv druhých či veřejného zájmu</a:t>
            </a:r>
            <a:endParaRPr lang="cs-CZ" altLang="cs-CZ" sz="3200" dirty="0"/>
          </a:p>
          <a:p>
            <a:pPr>
              <a:buFont typeface="Arial" charset="0"/>
              <a:buChar char="•"/>
            </a:pPr>
            <a:endParaRPr lang="cs-CZ" altLang="cs-CZ" sz="32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654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6211" y="552260"/>
            <a:ext cx="7841412" cy="931483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ROVNOST MEZI LIDMI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3849" y="1371600"/>
            <a:ext cx="7936302" cy="5486399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rovné postavení a rovná ochrana všech osob (</a:t>
            </a:r>
            <a:r>
              <a:rPr lang="cs-CZ" altLang="cs-CZ" sz="3200" dirty="0"/>
              <a:t>nikoliv absolutní rovnost</a:t>
            </a:r>
            <a:r>
              <a:rPr lang="cs-CZ" altLang="cs-CZ" sz="3200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rovnost před zákonem (formální) i  rovnost v praxi (materiální)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se srovnatelnými zacházet srovnatelně, s nesrovnatelnými rozdílně (i podpůrně)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rozdíly </a:t>
            </a:r>
            <a:r>
              <a:rPr lang="cs-CZ" altLang="cs-CZ" sz="3200" dirty="0"/>
              <a:t>musí být legitimní a přiměřené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zákaz </a:t>
            </a:r>
            <a:r>
              <a:rPr lang="cs-CZ" altLang="cs-CZ" sz="3200" dirty="0"/>
              <a:t>rozlišování diskriminace </a:t>
            </a:r>
            <a:r>
              <a:rPr lang="cs-CZ" altLang="cs-CZ" sz="3200" dirty="0" smtClean="0"/>
              <a:t>z </a:t>
            </a:r>
            <a:r>
              <a:rPr lang="cs-CZ" altLang="cs-CZ" sz="3200" dirty="0"/>
              <a:t>nepřípustných důvodů (rasa, pohlaví, věk, víra, </a:t>
            </a:r>
            <a:r>
              <a:rPr lang="cs-CZ" altLang="cs-CZ" sz="3200" dirty="0" smtClean="0"/>
              <a:t>zdravotní postižení </a:t>
            </a:r>
            <a:r>
              <a:rPr lang="cs-CZ" altLang="cs-CZ" sz="3200" dirty="0"/>
              <a:t>apod.)</a:t>
            </a:r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117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8" y="338601"/>
            <a:ext cx="8738558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Zdroje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28468"/>
            <a:ext cx="8669547" cy="544326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Všeobecná deklarace lidských práv (1948) 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Mezinárodní pakt o občanských a politických právech/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Mezinárodní pakt o hospodářských, sociálních a kulturních právech (1966)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další smlouvy OSN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Evropská úmluva o ochraně lidských práv a základních svobod (1950)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Evropská sociální charta (1961)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další regionální úmluvy (Amerika, Afrika)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Listina základních práv a svobod (1991)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Listina základních práv EU (2000)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86955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552260"/>
            <a:ext cx="6923638" cy="1276539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Typy lidských práv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84671" y="1475117"/>
            <a:ext cx="8583283" cy="5201729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/>
              <a:t>u</a:t>
            </a:r>
            <a:r>
              <a:rPr lang="cs-CZ" altLang="cs-CZ" sz="3200" dirty="0" smtClean="0"/>
              <a:t>niverzalita lidských práv bez hierarchie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Generace lidských práv (Karel Vašák)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>
                <a:solidFill>
                  <a:schemeClr val="accent1"/>
                </a:solidFill>
              </a:rPr>
              <a:t>I. generace – práva základní, občanská a politická 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>
                <a:solidFill>
                  <a:schemeClr val="accent6"/>
                </a:solidFill>
              </a:rPr>
              <a:t>II. generace – práva hospodářská, sociální a kulturní</a:t>
            </a:r>
            <a:endParaRPr lang="cs-CZ" altLang="cs-CZ" sz="3200" dirty="0">
              <a:solidFill>
                <a:schemeClr val="accent6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cs-CZ" altLang="cs-CZ" sz="3200" dirty="0" smtClean="0">
                <a:solidFill>
                  <a:schemeClr val="accent3">
                    <a:lumMod val="50000"/>
                  </a:schemeClr>
                </a:solidFill>
              </a:rPr>
              <a:t>III. generace - právo na příznivé životní prostředí, přírodní zdroje, udržitelný rozvoj, sebeurčení národů, práva menšin…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6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Listina základních práv a svobod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lidskoprávní katalog ČR včleňující lidská práva jako základní práva do platného práva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součást ústavního pořádku = lidská práva chráněna předpisem nejvyšší právní síly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povinný soulad právního řádu i jednání státních orgánů s Listinou pod kontrolou Ústavního soudu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nezměnitelná podstatná náležitost demokratického právního státu = již dosaženou úroveň ochrany lidských práv nelze </a:t>
            </a:r>
            <a:r>
              <a:rPr lang="cs-CZ" altLang="cs-CZ" sz="3200" dirty="0"/>
              <a:t>snižovat </a:t>
            </a:r>
            <a:endParaRPr lang="cs-CZ" altLang="cs-CZ" sz="32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8283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Základní lidská práva a svobody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3800" dirty="0" smtClean="0"/>
              <a:t>právo na život (včetně směřování k ochraně již před narozením), zákaz trestu smrti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zákaz mučení a špatného zacházení, ochrana tělesné integrity</a:t>
            </a:r>
          </a:p>
          <a:p>
            <a:pPr>
              <a:buFont typeface="Arial" charset="0"/>
              <a:buChar char="•"/>
            </a:pPr>
            <a:r>
              <a:rPr lang="cs-CZ" altLang="cs-CZ" sz="3800" dirty="0"/>
              <a:t>o</a:t>
            </a:r>
            <a:r>
              <a:rPr lang="cs-CZ" altLang="cs-CZ" sz="3800" dirty="0" smtClean="0"/>
              <a:t>sobní svoboda 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zákaz nucených prací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ochrana soukromí a rodinného života včetně osobních údajů, domovní svobody a komunikace</a:t>
            </a:r>
          </a:p>
          <a:p>
            <a:pPr>
              <a:buFont typeface="Arial" charset="0"/>
              <a:buChar char="•"/>
            </a:pPr>
            <a:r>
              <a:rPr lang="cs-CZ" altLang="cs-CZ" sz="3800" dirty="0"/>
              <a:t>v</a:t>
            </a:r>
            <a:r>
              <a:rPr lang="cs-CZ" altLang="cs-CZ" sz="3800" dirty="0" smtClean="0"/>
              <a:t>lastnické právo 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svoboda pohybu a pobytu 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svoboda myšlení, svědomí a náboženského vyznání včetně jeho praktikování</a:t>
            </a:r>
            <a:endParaRPr lang="cs-CZ" altLang="cs-CZ" sz="3300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733159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Občanská a politická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svoboda projevu a právo na informace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petiční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svoboda shromažďovací a sdružovací včetně politických stran a hnutí a jejich svobodné politické soutěže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volební a právo podílet se na správě věcí veřejných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odpor při odstraňování demokratického řádu, pokud nelze použít zákonných prostředků ochrany 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22866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Hospodářská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/>
              <a:t>p</a:t>
            </a:r>
            <a:r>
              <a:rPr lang="cs-CZ" altLang="cs-CZ" sz="3200" dirty="0" smtClean="0"/>
              <a:t>rávo na svobodnou volbu povolání a na získávání prostředků pro život prací (ne právo na práci)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p</a:t>
            </a:r>
            <a:r>
              <a:rPr lang="cs-CZ" altLang="cs-CZ" sz="3200" dirty="0" smtClean="0"/>
              <a:t>rávo podnikat či provozovat hospodářskou činnost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právo na spravedlivou odměnu za práci a na uspokojivé pracovní podmínky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sdružovat se na ochranu hospodářských zájmů v odborech či jiných profesních </a:t>
            </a:r>
            <a:r>
              <a:rPr lang="cs-CZ" altLang="cs-CZ" sz="3200" dirty="0"/>
              <a:t>organizacích </a:t>
            </a:r>
            <a:endParaRPr lang="cs-CZ" altLang="cs-CZ" sz="3200" dirty="0" smtClean="0"/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stávku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98239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817581" y="998805"/>
            <a:ext cx="7601800" cy="5458265"/>
          </a:xfrm>
        </p:spPr>
        <p:txBody>
          <a:bodyPr/>
          <a:lstStyle/>
          <a:p>
            <a:pPr>
              <a:buNone/>
            </a:pPr>
            <a:r>
              <a:rPr lang="cs-CZ" sz="6000" dirty="0" smtClean="0"/>
              <a:t>Co si představíte pod pojmem </a:t>
            </a:r>
            <a:br>
              <a:rPr lang="cs-CZ" sz="6000" dirty="0" smtClean="0"/>
            </a:b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7200" dirty="0" smtClean="0"/>
              <a:t>LIDSKÁ </a:t>
            </a:r>
            <a:r>
              <a:rPr lang="cs-CZ" sz="7200" dirty="0" smtClean="0"/>
              <a:t>PRÁVA?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15544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Sociální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hmotné zabezpečení ve stáří, při nezpůsobilosti k práci (invalidé) a při nemožnosti vykonávat práci (nezaměstnanost)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zajištění základních životních podmínek v hmotné nouzi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ochranu zdraví a na bezplatnou zdravotní péči na základě veřejného zdravotního pojištění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ochrana dětí, těhotných žen a rodiny včetně práv rodičů a dětí na vzájemnou péči a výchovu a práva na pomoc od státu</a:t>
            </a:r>
            <a:endParaRPr lang="cs-CZ" altLang="cs-CZ" sz="2400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69265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Kulturní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600" dirty="0"/>
              <a:t>p</a:t>
            </a:r>
            <a:r>
              <a:rPr lang="cs-CZ" altLang="cs-CZ" sz="3600" dirty="0" smtClean="0"/>
              <a:t>rávo na vzdělání včetně bezplatného základního a středního vzdělávání a povinné školní docházky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práva autorská i tvůrčí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na přístup ke kulturnímu bohatství a statkům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na příznivé životní prostředí a informace o něm včetně zákazu jeho ohrožení a poškození nad přiměřenou zákonnou míru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1862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Právo na soudní ochranu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3999" cy="536563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právo domáhat se ochrany práv u nezávislého soudu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právo na rychlé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a veřejné projednání věci ve své přítomnosti, právo na zákonného soudce, </a:t>
            </a:r>
            <a:r>
              <a:rPr lang="cs-CZ" altLang="cs-CZ" sz="2800" dirty="0"/>
              <a:t>rovnost účastníků </a:t>
            </a:r>
            <a:r>
              <a:rPr lang="cs-CZ" altLang="cs-CZ" sz="2800" dirty="0" smtClean="0"/>
              <a:t>řízení, právo vyjádřit se v řízení</a:t>
            </a:r>
            <a:endParaRPr lang="cs-CZ" altLang="cs-CZ" sz="2800" dirty="0"/>
          </a:p>
          <a:p>
            <a:pPr>
              <a:buFont typeface="Arial" charset="0"/>
              <a:buChar char="•"/>
            </a:pPr>
            <a:r>
              <a:rPr lang="cs-CZ" altLang="cs-CZ" sz="2800" dirty="0"/>
              <a:t>právo na právní pomoc v soudních i správních řízeních</a:t>
            </a:r>
          </a:p>
          <a:p>
            <a:pPr>
              <a:buFont typeface="Arial" charset="0"/>
              <a:buChar char="•"/>
            </a:pPr>
            <a:r>
              <a:rPr lang="cs-CZ" altLang="cs-CZ" sz="2800" dirty="0"/>
              <a:t>s</a:t>
            </a:r>
            <a:r>
              <a:rPr lang="cs-CZ" altLang="cs-CZ" sz="2800" dirty="0" smtClean="0"/>
              <a:t>pecifika trestního řízení: výhrada zákona, </a:t>
            </a:r>
            <a:r>
              <a:rPr lang="cs-CZ" altLang="cs-CZ" sz="2800" dirty="0"/>
              <a:t>vázanost platným </a:t>
            </a:r>
            <a:r>
              <a:rPr lang="cs-CZ" altLang="cs-CZ" sz="2800" dirty="0" smtClean="0"/>
              <a:t>zákonem, soudní rozhodování o vině a trestu, presumpce neviny, právo odepřít výpověď, právo na obhajobu 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právo </a:t>
            </a:r>
            <a:r>
              <a:rPr lang="cs-CZ" altLang="cs-CZ" sz="2800" dirty="0"/>
              <a:t>na náhradu škody způsobené </a:t>
            </a:r>
            <a:r>
              <a:rPr lang="cs-CZ" altLang="cs-CZ" sz="2800" dirty="0" smtClean="0"/>
              <a:t>výkonem veřejné moci</a:t>
            </a: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880746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Práva menšinová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" y="1345721"/>
            <a:ext cx="8936966" cy="536563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600" dirty="0" smtClean="0"/>
              <a:t>svobodná volba národnosti a rovné postavení všech národností a etnik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na ochranu menšinové kultury a identity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používat vlastní jazyk v úředním styku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na vzdělání ve vlastním jazyce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na veřejné správě svých věcí 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vydávat tisk a literaturu ve svém jazyce</a:t>
            </a:r>
            <a:endParaRPr lang="cs-CZ" altLang="cs-CZ" sz="2400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16110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Funkce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0"/>
            <a:ext cx="9143999" cy="5391509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ochrana před neoprávněnými zásahy do práv osob (negativní závazek)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zajištění životních podmínek a naplnění práv (pozitivní závazek)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zajištění procesní ochrany a vymahatelnosti práv</a:t>
            </a:r>
          </a:p>
          <a:p>
            <a:pPr>
              <a:buFont typeface="Arial" charset="0"/>
              <a:buChar char="•"/>
            </a:pPr>
            <a:r>
              <a:rPr lang="cs-CZ" altLang="cs-CZ" sz="2800" dirty="0"/>
              <a:t>h</a:t>
            </a:r>
            <a:r>
              <a:rPr lang="cs-CZ" altLang="cs-CZ" sz="2800" dirty="0" smtClean="0"/>
              <a:t>odnotové měřítko pro výkon veřejné moci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moc zákonodárná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/>
              <a:t>m</a:t>
            </a:r>
            <a:r>
              <a:rPr lang="cs-CZ" altLang="cs-CZ" sz="2800" dirty="0" smtClean="0"/>
              <a:t>oc výkonná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moc soudní</a:t>
            </a:r>
          </a:p>
          <a:p>
            <a:pPr>
              <a:buFont typeface="Arial" charset="0"/>
              <a:buChar char="•"/>
            </a:pPr>
            <a:r>
              <a:rPr lang="cs-CZ" altLang="cs-CZ" sz="3000" dirty="0" smtClean="0"/>
              <a:t>z lidských práv plynou povinnosti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pro stát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pro soukromé osoby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555263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29927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Povinnosti státu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512279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stát je povinen lidská práva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respektovat – nezasahovat do nich, pokud to není nutné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chránit – chránit jejich nositele před zásahy jiných osob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naplňovat – vytvářet vhodné podmínky pro jejich užívání</a:t>
            </a:r>
            <a:endParaRPr lang="cs-CZ" sz="2400" dirty="0" smtClean="0"/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právní předpisy, jejich aplikace státními orgány a </a:t>
            </a:r>
            <a:r>
              <a:rPr lang="cs-CZ" altLang="cs-CZ" sz="2800" dirty="0"/>
              <a:t>jejich </a:t>
            </a:r>
            <a:r>
              <a:rPr lang="cs-CZ" altLang="cs-CZ" sz="2800" dirty="0" smtClean="0"/>
              <a:t>výklad soudy </a:t>
            </a:r>
            <a:r>
              <a:rPr lang="cs-CZ" altLang="cs-CZ" sz="2800" dirty="0"/>
              <a:t>musí být v souladu s </a:t>
            </a:r>
            <a:r>
              <a:rPr lang="cs-CZ" altLang="cs-CZ" sz="2800" dirty="0" smtClean="0"/>
              <a:t>lidskými právy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stát </a:t>
            </a:r>
            <a:r>
              <a:rPr lang="cs-CZ" altLang="cs-CZ" sz="2800" dirty="0"/>
              <a:t>může do lidských práv zasahovat </a:t>
            </a:r>
            <a:endParaRPr lang="cs-CZ" altLang="cs-CZ" sz="2800" dirty="0" smtClean="0"/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na </a:t>
            </a:r>
            <a:r>
              <a:rPr lang="cs-CZ" altLang="cs-CZ" sz="2400" dirty="0"/>
              <a:t>základě zákona a v jeho mezích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z </a:t>
            </a:r>
            <a:r>
              <a:rPr lang="cs-CZ" altLang="cs-CZ" sz="2400" dirty="0"/>
              <a:t>legitimních důvodů ochrany </a:t>
            </a:r>
            <a:r>
              <a:rPr lang="cs-CZ" altLang="cs-CZ" sz="2400" dirty="0" smtClean="0"/>
              <a:t>veřejného zájmu</a:t>
            </a:r>
            <a:endParaRPr lang="cs-CZ" altLang="cs-CZ" sz="2400" dirty="0"/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přiměřeným</a:t>
            </a:r>
            <a:r>
              <a:rPr lang="cs-CZ" altLang="cs-CZ" sz="2400" dirty="0"/>
              <a:t>, nejméně omezujícím </a:t>
            </a:r>
            <a:r>
              <a:rPr lang="cs-CZ" altLang="cs-CZ" sz="2400" dirty="0" smtClean="0"/>
              <a:t>způsobem</a:t>
            </a:r>
            <a:r>
              <a:rPr lang="cs-CZ" altLang="cs-CZ" sz="2400" dirty="0"/>
              <a:t>	</a:t>
            </a:r>
          </a:p>
          <a:p>
            <a:pPr>
              <a:buNone/>
            </a:pPr>
            <a:endParaRPr lang="cs-CZ" altLang="cs-CZ" sz="2000" dirty="0" smtClean="0"/>
          </a:p>
          <a:p>
            <a:pPr>
              <a:buFont typeface="Arial" charset="0"/>
              <a:buChar char="•"/>
            </a:pPr>
            <a:endParaRPr lang="en-US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2410853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552262"/>
            <a:ext cx="8048444" cy="845218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4000" dirty="0" smtClean="0"/>
              <a:t>Povinnosti soukromých osob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6263" y="1397480"/>
            <a:ext cx="8962845" cy="5331125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soukromá osoba není primárně vázána lidskými právy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ovšem musí respektovat, že i ostatní osoby mají stejná lidská práva jako ona sama (výkon práv jednoho končí tam, kde začíná výkon práv druhého)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Čl. 29 odst. 1 Všeobecné deklarace lidských práv</a:t>
            </a:r>
          </a:p>
          <a:p>
            <a:r>
              <a:rPr lang="cs-CZ" altLang="cs-CZ" sz="2800" dirty="0" smtClean="0"/>
              <a:t>„</a:t>
            </a:r>
            <a:r>
              <a:rPr lang="cs-CZ" sz="2800" dirty="0" smtClean="0"/>
              <a:t>Každý </a:t>
            </a:r>
            <a:r>
              <a:rPr lang="cs-CZ" sz="2800" dirty="0"/>
              <a:t>má povinnosti vůči společnosti, v </a:t>
            </a:r>
            <a:r>
              <a:rPr lang="cs-CZ" sz="2800" dirty="0" smtClean="0"/>
              <a:t>níž </a:t>
            </a:r>
            <a:r>
              <a:rPr lang="cs-CZ" sz="2800" dirty="0"/>
              <a:t>jediné může volně a plně rozvinout svou </a:t>
            </a:r>
            <a:r>
              <a:rPr lang="cs-CZ" sz="2800" dirty="0" smtClean="0"/>
              <a:t>osobnost.“</a:t>
            </a:r>
          </a:p>
          <a:p>
            <a:pPr>
              <a:buFont typeface="Arial" charset="0"/>
              <a:buChar char="•"/>
            </a:pPr>
            <a:r>
              <a:rPr lang="cs-CZ" sz="2800" dirty="0" smtClean="0"/>
              <a:t>v</a:t>
            </a:r>
            <a:r>
              <a:rPr lang="cs-CZ" altLang="cs-CZ" sz="2800" dirty="0" smtClean="0"/>
              <a:t> případě konfliktu spor řeší státní orgány, které musí najít takové řešení, které uvede </a:t>
            </a:r>
            <a:r>
              <a:rPr lang="cs-CZ" altLang="cs-CZ" sz="2800" dirty="0"/>
              <a:t>všechna dotčena práva </a:t>
            </a:r>
            <a:r>
              <a:rPr lang="cs-CZ" altLang="cs-CZ" sz="2800" dirty="0" smtClean="0"/>
              <a:t>do rovnováhy, aby byla omezena jen v nezbytně nutné míře</a:t>
            </a:r>
          </a:p>
        </p:txBody>
      </p:sp>
    </p:spTree>
    <p:extLst>
      <p:ext uri="{BB962C8B-B14F-4D97-AF65-F5344CB8AC3E}">
        <p14:creationId xmlns:p14="http://schemas.microsoft.com/office/powerpoint/2010/main" val="277626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552260"/>
            <a:ext cx="6923638" cy="1138517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Ochrana lidských práv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52400" y="1423358"/>
            <a:ext cx="8808720" cy="5251762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Člověk jako nositel práv musí mít možnost domoci se jejich ochrany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Ochrana práv (nejen lidských) náleží v ČR primárně soudům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Vrcholným orgánem ochrany lidských práv v ČR je Ústavní soud, neboť lidská práva jsou skrze Listinu součástí ústavního pořádku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Mezinárodní ochranné mechanismy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Evropský soud pro lidská práva (závazná rozhodnutí),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další regionální mechanismy, orgány OSN (nezávazná rozhodnutí)</a:t>
            </a:r>
            <a:endParaRPr lang="cs-CZ" altLang="cs-CZ" sz="2400" dirty="0" smtClean="0"/>
          </a:p>
          <a:p>
            <a:pPr lvl="1">
              <a:buFont typeface="Arial" charset="0"/>
              <a:buChar char="•"/>
            </a:pP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55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83676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/>
              <a:t>O</a:t>
            </a:r>
            <a:r>
              <a:rPr lang="cs-CZ" sz="4000" dirty="0" smtClean="0"/>
              <a:t>mezení </a:t>
            </a:r>
            <a:r>
              <a:rPr lang="cs-CZ" sz="4000" dirty="0"/>
              <a:t>lidských práv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75978" y="1087121"/>
            <a:ext cx="8709229" cy="5511512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600" dirty="0" smtClean="0"/>
              <a:t>lidská práva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absolutní – nejsou nijak a ničím omezitelná</a:t>
            </a:r>
          </a:p>
          <a:p>
            <a:pPr lvl="2">
              <a:buFont typeface="Arial" charset="0"/>
              <a:buChar char="•"/>
            </a:pPr>
            <a:r>
              <a:rPr lang="cs-CZ" altLang="cs-CZ" sz="2800" dirty="0" smtClean="0"/>
              <a:t>zákaz mučení a špatného zacházení</a:t>
            </a:r>
          </a:p>
          <a:p>
            <a:pPr lvl="2">
              <a:buFont typeface="Arial" charset="0"/>
              <a:buChar char="•"/>
            </a:pPr>
            <a:r>
              <a:rPr lang="cs-CZ" altLang="cs-CZ" sz="2800" dirty="0" smtClean="0"/>
              <a:t>zákaz otroctví a nucených prací </a:t>
            </a:r>
          </a:p>
          <a:p>
            <a:pPr lvl="2">
              <a:buFont typeface="Arial" charset="0"/>
              <a:buChar char="•"/>
            </a:pPr>
            <a:r>
              <a:rPr lang="cs-CZ" altLang="cs-CZ" sz="2800" dirty="0" smtClean="0"/>
              <a:t>právní subjektivita člověka a způsobilost mít práva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relativní – mohou být omezena z důvodu </a:t>
            </a:r>
          </a:p>
          <a:p>
            <a:pPr lvl="2">
              <a:buFont typeface="Arial" charset="0"/>
              <a:buChar char="•"/>
            </a:pPr>
            <a:r>
              <a:rPr lang="cs-CZ" altLang="cs-CZ" sz="2800" dirty="0" smtClean="0"/>
              <a:t>výkonu jiného lidského práva </a:t>
            </a:r>
            <a:endParaRPr lang="cs-CZ" altLang="cs-CZ" sz="2800" dirty="0"/>
          </a:p>
          <a:p>
            <a:pPr lvl="2">
              <a:buFont typeface="Arial" charset="0"/>
              <a:buChar char="•"/>
            </a:pPr>
            <a:r>
              <a:rPr lang="cs-CZ" altLang="cs-CZ" sz="2800" dirty="0" smtClean="0"/>
              <a:t>uplatnění veřejného zájmu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3330312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9"/>
            <a:ext cx="8709229" cy="77637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Formulace podmínek omezení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75977" y="948908"/>
            <a:ext cx="8709229" cy="570589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sz="3200" dirty="0" smtClean="0"/>
              <a:t>VŠEOBECNÁ DEKLARACE LIDSKÝCH PRÁV</a:t>
            </a:r>
          </a:p>
          <a:p>
            <a:pPr marL="45720" indent="0" algn="ctr">
              <a:buNone/>
            </a:pPr>
            <a:r>
              <a:rPr lang="cs-CZ" sz="3200" dirty="0"/>
              <a:t>LISTINA ZÁKLADNÍCH PRÁV A </a:t>
            </a:r>
            <a:r>
              <a:rPr lang="cs-CZ" sz="3200" dirty="0" smtClean="0"/>
              <a:t>SVOBOD</a:t>
            </a:r>
          </a:p>
          <a:p>
            <a:pPr marL="45720" indent="0" algn="ctr">
              <a:buNone/>
            </a:pPr>
            <a:r>
              <a:rPr lang="cs-CZ" sz="3200" dirty="0"/>
              <a:t>EVROPSKÁ ÚMLUVA O OCHRANĚ LIDSKÝCH PRÁV A ZÁKLADNÍCH SVOBOD</a:t>
            </a:r>
          </a:p>
          <a:p>
            <a:pPr marL="388620" indent="-342900" algn="just">
              <a:buFont typeface="+mj-lt"/>
              <a:buAutoNum type="arabicPeriod"/>
            </a:pPr>
            <a:r>
              <a:rPr lang="cs-CZ" sz="3200" dirty="0" smtClean="0"/>
              <a:t>Kde a jak musí být omezení lidského práva upraveno ?</a:t>
            </a:r>
          </a:p>
          <a:p>
            <a:pPr marL="388620" indent="-342900" algn="just">
              <a:buFont typeface="+mj-lt"/>
              <a:buAutoNum type="arabicPeriod"/>
            </a:pPr>
            <a:r>
              <a:rPr lang="cs-CZ" sz="3200" dirty="0" smtClean="0"/>
              <a:t>Jaké musí být podmínky omezení lidského práva ?</a:t>
            </a:r>
          </a:p>
          <a:p>
            <a:pPr marL="388620" indent="-342900" algn="just">
              <a:buFont typeface="+mj-lt"/>
              <a:buAutoNum type="arabicPeriod"/>
            </a:pPr>
            <a:r>
              <a:rPr lang="cs-CZ" sz="3200" dirty="0" smtClean="0"/>
              <a:t>Jaký účel musí omezení lidského práva sledovat ?</a:t>
            </a:r>
          </a:p>
          <a:p>
            <a:pPr marL="45720" indent="0" algn="ctr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88106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42240" y="1345721"/>
            <a:ext cx="8869679" cy="5305245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/>
              <a:t>p</a:t>
            </a:r>
            <a:r>
              <a:rPr lang="cs-CZ" altLang="cs-CZ" sz="3200" dirty="0" smtClean="0"/>
              <a:t>rávní normy upravující práva a nároky člověka v demokratickém právním státu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u</a:t>
            </a:r>
            <a:r>
              <a:rPr lang="cs-CZ" altLang="cs-CZ" sz="3200" dirty="0" smtClean="0"/>
              <a:t>rčují vztahy mezi a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státem jako vykonavatelem veřejné moci a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jeho obyvateli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nepřímo i mezi jeho obyvateli navzájem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c</a:t>
            </a:r>
            <a:r>
              <a:rPr lang="cs-CZ" altLang="cs-CZ" sz="3200" dirty="0" smtClean="0"/>
              <a:t>ílem je zajistit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svobodný a důstojný život každého člověka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/>
              <a:t>r</a:t>
            </a:r>
            <a:r>
              <a:rPr lang="cs-CZ" altLang="cs-CZ" sz="3000" dirty="0" smtClean="0"/>
              <a:t>ozvoj ve společnosti a v mezilidských vztazích </a:t>
            </a:r>
            <a:endParaRPr lang="cs-CZ" altLang="cs-CZ" sz="3000" dirty="0"/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zachování jeho důstojnosti a vzájemného respektu</a:t>
            </a: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74483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83676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Podmínky omezení </a:t>
            </a:r>
            <a:r>
              <a:rPr lang="cs-CZ" sz="4000" dirty="0"/>
              <a:t>lidských práv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009292"/>
            <a:ext cx="8503920" cy="561579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cs-CZ" altLang="cs-CZ" sz="3200" dirty="0" smtClean="0"/>
              <a:t>omezeni lidského práva </a:t>
            </a:r>
          </a:p>
          <a:p>
            <a:pPr>
              <a:buFont typeface="Arial" charset="0"/>
              <a:buChar char="•"/>
            </a:pPr>
            <a:r>
              <a:rPr lang="cs-CZ" altLang="cs-CZ" sz="3000" dirty="0" smtClean="0"/>
              <a:t>může být provedeno jen na základě zákona</a:t>
            </a:r>
          </a:p>
          <a:p>
            <a:pPr>
              <a:buFont typeface="Arial" charset="0"/>
              <a:buChar char="•"/>
            </a:pPr>
            <a:r>
              <a:rPr lang="cs-CZ" altLang="cs-CZ" sz="3000" dirty="0" smtClean="0"/>
              <a:t>musí být odůvodněno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ochranou jiného lidského práva či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ústavně chráněného veřejného zájmu jako např.</a:t>
            </a:r>
          </a:p>
          <a:p>
            <a:pPr lvl="2">
              <a:buFont typeface="Arial" charset="0"/>
              <a:buChar char="•"/>
            </a:pPr>
            <a:r>
              <a:rPr lang="cs-CZ" altLang="cs-CZ" sz="2200" dirty="0" smtClean="0"/>
              <a:t>veřejná bezpečnost</a:t>
            </a:r>
          </a:p>
          <a:p>
            <a:pPr lvl="2">
              <a:buFont typeface="Arial" charset="0"/>
              <a:buChar char="•"/>
            </a:pPr>
            <a:r>
              <a:rPr lang="cs-CZ" altLang="cs-CZ" sz="2200" dirty="0" smtClean="0"/>
              <a:t>veřejný pořádek</a:t>
            </a:r>
          </a:p>
          <a:p>
            <a:pPr lvl="2">
              <a:buFont typeface="Arial" charset="0"/>
              <a:buChar char="•"/>
            </a:pPr>
            <a:r>
              <a:rPr lang="cs-CZ" altLang="cs-CZ" sz="2200" dirty="0" smtClean="0"/>
              <a:t>ochrana zdraví</a:t>
            </a:r>
          </a:p>
          <a:p>
            <a:pPr lvl="2">
              <a:buFont typeface="Arial" charset="0"/>
              <a:buChar char="•"/>
            </a:pPr>
            <a:r>
              <a:rPr lang="cs-CZ" altLang="cs-CZ" sz="2200" dirty="0" smtClean="0"/>
              <a:t>ochrana práv jiných osob </a:t>
            </a:r>
          </a:p>
          <a:p>
            <a:pPr>
              <a:buFont typeface="Arial" charset="0"/>
              <a:buChar char="•"/>
            </a:pPr>
            <a:r>
              <a:rPr lang="cs-CZ" altLang="cs-CZ" sz="3000" dirty="0" smtClean="0"/>
              <a:t>muže být provedeno pouze v míře nezbytně nutné v demokratické společnosti</a:t>
            </a:r>
          </a:p>
          <a:p>
            <a:pPr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387894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83676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Konflikty mezi lidskými právy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923027"/>
            <a:ext cx="9144000" cy="5487933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2400" dirty="0" smtClean="0"/>
              <a:t>konflikt </a:t>
            </a:r>
            <a:r>
              <a:rPr lang="cs-CZ" altLang="cs-CZ" sz="2400" dirty="0"/>
              <a:t>mezi jednotlivými právy či mezi lidskými právy a veřejnými zájmy 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nutno řešit podle principu </a:t>
            </a:r>
            <a:r>
              <a:rPr lang="cs-CZ" altLang="cs-CZ" sz="2400" dirty="0" smtClean="0"/>
              <a:t>proporcionality</a:t>
            </a:r>
          </a:p>
          <a:p>
            <a:pPr>
              <a:buFont typeface="Arial" charset="0"/>
              <a:buChar char="•"/>
            </a:pPr>
            <a:r>
              <a:rPr lang="cs-CZ" altLang="cs-CZ" sz="2400" dirty="0" smtClean="0"/>
              <a:t>omezení lidského práva musí </a:t>
            </a:r>
            <a:r>
              <a:rPr lang="cs-CZ" altLang="cs-CZ" sz="2400" dirty="0"/>
              <a:t>být: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vhodné – musí být schopno zajistit </a:t>
            </a:r>
            <a:r>
              <a:rPr lang="cs-CZ" altLang="cs-CZ" sz="2400" dirty="0" smtClean="0"/>
              <a:t>daný </a:t>
            </a:r>
            <a:r>
              <a:rPr lang="cs-CZ" altLang="cs-CZ" sz="2400" dirty="0"/>
              <a:t>cíl na rozdíl od jiných, možná méně omezujících cest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potřebné – musí být nutné pro dosažení daného cíle, kterého nelze dosáhnout </a:t>
            </a:r>
            <a:r>
              <a:rPr lang="cs-CZ" altLang="cs-CZ" sz="2400" dirty="0" smtClean="0"/>
              <a:t>menší zásahem </a:t>
            </a:r>
            <a:r>
              <a:rPr lang="cs-CZ" altLang="cs-CZ" sz="2400" dirty="0"/>
              <a:t>do omezovaného </a:t>
            </a:r>
            <a:r>
              <a:rPr lang="cs-CZ" altLang="cs-CZ" sz="2400" dirty="0" smtClean="0"/>
              <a:t>práva</a:t>
            </a:r>
            <a:endParaRPr lang="cs-CZ" altLang="cs-CZ" sz="2400" dirty="0"/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přiměřené – nesmí zasahovat do práva nad míru nezbytně nutnou pro dosažení </a:t>
            </a:r>
            <a:r>
              <a:rPr lang="cs-CZ" altLang="cs-CZ" sz="2400" dirty="0" smtClean="0"/>
              <a:t>daného cíle</a:t>
            </a:r>
          </a:p>
          <a:p>
            <a:pPr>
              <a:buFont typeface="Arial" charset="0"/>
              <a:buChar char="•"/>
            </a:pPr>
            <a:r>
              <a:rPr lang="cs-CZ" altLang="cs-CZ" sz="2400" dirty="0" smtClean="0"/>
              <a:t>omezující právo či veřejný zájem musí být v dané situaci důležitější</a:t>
            </a:r>
          </a:p>
          <a:p>
            <a:pPr>
              <a:buFont typeface="Arial" charset="0"/>
              <a:buChar char="•"/>
            </a:pPr>
            <a:r>
              <a:rPr lang="cs-CZ" altLang="cs-CZ" sz="2400" dirty="0" smtClean="0"/>
              <a:t>pozitiva vzešlá z omezení musí převažovat nad negativy</a:t>
            </a:r>
          </a:p>
        </p:txBody>
      </p:sp>
    </p:spTree>
    <p:extLst>
      <p:ext uri="{BB962C8B-B14F-4D97-AF65-F5344CB8AC3E}">
        <p14:creationId xmlns:p14="http://schemas.microsoft.com/office/powerpoint/2010/main" val="33817017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1 – A</a:t>
            </a:r>
            <a:r>
              <a:rPr lang="cs-CZ" sz="4000" dirty="0" smtClean="0">
                <a:effectLst/>
              </a:rPr>
              <a:t>rchívy STB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Právo na informace 	x 	Právo na ochranu osobních 					údajů</a:t>
            </a:r>
          </a:p>
          <a:p>
            <a:pPr marL="45720" indent="0">
              <a:buNone/>
            </a:pPr>
            <a:r>
              <a:rPr lang="cs-CZ" altLang="cs-CZ" sz="2800" dirty="0" smtClean="0"/>
              <a:t>Posuzování Ústavním soudem</a:t>
            </a:r>
            <a:endParaRPr lang="cs-CZ" altLang="cs-CZ" sz="2800" dirty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Byl zásah upraven zákonem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zákonná ochrana práv efektivní 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</a:t>
            </a:r>
            <a:r>
              <a:rPr lang="cs-CZ" altLang="cs-CZ" sz="2800" dirty="0" smtClean="0"/>
              <a:t>zásah do práv legitimní 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</a:t>
            </a:r>
            <a:r>
              <a:rPr lang="cs-CZ" altLang="cs-CZ" sz="2800" dirty="0" smtClean="0"/>
              <a:t>zásah přiměřený 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Existují </a:t>
            </a:r>
            <a:r>
              <a:rPr lang="cs-CZ" altLang="cs-CZ" sz="2800" dirty="0" smtClean="0"/>
              <a:t>možnosti </a:t>
            </a:r>
            <a:r>
              <a:rPr lang="cs-CZ" altLang="cs-CZ" sz="2800" dirty="0" smtClean="0"/>
              <a:t>obrany ?</a:t>
            </a:r>
          </a:p>
          <a:p>
            <a:pPr marL="45720" indent="0">
              <a:buNone/>
            </a:pPr>
            <a:r>
              <a:rPr lang="cs-CZ" altLang="cs-CZ" sz="2800" b="1" dirty="0" smtClean="0"/>
              <a:t>Výsledek </a:t>
            </a:r>
            <a:r>
              <a:rPr lang="cs-CZ" altLang="cs-CZ" sz="2800" dirty="0" smtClean="0"/>
              <a:t>= </a:t>
            </a:r>
            <a:r>
              <a:rPr lang="cs-CZ" altLang="cs-CZ" sz="2800" b="1" dirty="0"/>
              <a:t>k zásahu nedochází a právní úprava je v pořádku</a:t>
            </a:r>
            <a:endParaRPr lang="cs-CZ" altLang="cs-CZ" sz="2800" dirty="0"/>
          </a:p>
          <a:p>
            <a:pPr marL="45720" indent="0">
              <a:buNone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9572215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1 – A</a:t>
            </a:r>
            <a:r>
              <a:rPr lang="cs-CZ" sz="4000" dirty="0" smtClean="0">
                <a:effectLst/>
              </a:rPr>
              <a:t>rchívy STB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2"/>
            <a:ext cx="9144000" cy="565892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/>
              <a:t>Právo na informace 	x 	</a:t>
            </a:r>
            <a:r>
              <a:rPr lang="cs-CZ" altLang="cs-CZ" sz="2400" b="1" dirty="0" smtClean="0"/>
              <a:t>Právo </a:t>
            </a:r>
            <a:r>
              <a:rPr lang="cs-CZ" altLang="cs-CZ" sz="2400" b="1" dirty="0"/>
              <a:t>na ochranu osobních 					údajů</a:t>
            </a:r>
          </a:p>
          <a:p>
            <a:pPr marL="45720" indent="0">
              <a:buNone/>
            </a:pPr>
            <a:r>
              <a:rPr lang="cs-CZ" altLang="cs-CZ" sz="2800" dirty="0" smtClean="0"/>
              <a:t>Odlišné stanovisko</a:t>
            </a:r>
            <a:endParaRPr lang="cs-CZ" altLang="cs-CZ" sz="2800" dirty="0"/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sledovaný cíl legitimní ? </a:t>
            </a: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Tradiční test proporcionality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altLang="cs-CZ" sz="2400" dirty="0" smtClean="0"/>
              <a:t>Je </a:t>
            </a:r>
            <a:r>
              <a:rPr lang="cs-CZ" altLang="cs-CZ" sz="2400" dirty="0" smtClean="0"/>
              <a:t>zásah vhodný ? </a:t>
            </a:r>
            <a:endParaRPr lang="cs-CZ" altLang="cs-CZ" sz="24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cs-CZ" altLang="cs-CZ" sz="2400" dirty="0" smtClean="0"/>
              <a:t>Je zásah potřebný ? 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altLang="cs-CZ" sz="2400" dirty="0" smtClean="0"/>
              <a:t>Je zásah přiměřený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Obrana </a:t>
            </a:r>
            <a:r>
              <a:rPr lang="cs-CZ" altLang="cs-CZ" sz="2400" dirty="0" smtClean="0"/>
              <a:t>práv je iluzorní, pokud do nich všichni mohou zasahovat</a:t>
            </a:r>
          </a:p>
          <a:p>
            <a:pPr marL="45720" indent="0">
              <a:buNone/>
            </a:pPr>
            <a:r>
              <a:rPr lang="cs-CZ" altLang="cs-CZ" sz="2400" dirty="0" smtClean="0"/>
              <a:t> </a:t>
            </a:r>
            <a:r>
              <a:rPr lang="cs-CZ" altLang="cs-CZ" sz="2400" b="1" dirty="0" smtClean="0"/>
              <a:t>Výsledek </a:t>
            </a:r>
            <a:r>
              <a:rPr lang="cs-CZ" altLang="cs-CZ" sz="2400" dirty="0" smtClean="0"/>
              <a:t>= </a:t>
            </a:r>
            <a:r>
              <a:rPr lang="cs-CZ" altLang="cs-CZ" sz="2400" b="1" dirty="0" smtClean="0"/>
              <a:t>k zásahu dochází a právní úprava se musí změnit</a:t>
            </a:r>
            <a:r>
              <a:rPr lang="cs-CZ" altLang="cs-CZ" sz="2400" dirty="0" smtClean="0"/>
              <a:t> </a:t>
            </a:r>
            <a:endParaRPr lang="cs-CZ" altLang="cs-CZ" sz="2400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88678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2 – Vědecké bádání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75978" y="1199072"/>
            <a:ext cx="8781591" cy="540591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Svoboda projevu		     x	Ochrana osobnosti, cti a Svoboda </a:t>
            </a:r>
            <a:r>
              <a:rPr lang="cs-CZ" altLang="cs-CZ" sz="2400" b="1" dirty="0"/>
              <a:t>vědeckého </a:t>
            </a:r>
            <a:r>
              <a:rPr lang="cs-CZ" altLang="cs-CZ" sz="2400" b="1" dirty="0" smtClean="0"/>
              <a:t>bádání	dobré pověsti</a:t>
            </a:r>
          </a:p>
          <a:p>
            <a:pPr marL="45720" indent="0">
              <a:buNone/>
            </a:pPr>
            <a:r>
              <a:rPr lang="cs-CZ" altLang="cs-CZ" sz="2400" dirty="0" smtClean="0"/>
              <a:t>Posuzování Ústavním soudem</a:t>
            </a:r>
          </a:p>
          <a:p>
            <a:pPr marL="45720" indent="0">
              <a:buNone/>
            </a:pPr>
            <a:r>
              <a:rPr lang="cs-CZ" altLang="cs-CZ" dirty="0" smtClean="0"/>
              <a:t>Jaké jsou podmínky výkonu svobody vědeckého bádání ?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dirty="0" smtClean="0"/>
              <a:t>Názor/kritika nemohou být bezbřehé a zasahovat do jiných práv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dirty="0" smtClean="0"/>
              <a:t>Názor/kritika musí být podložená a přiměřená – pro uvedená tvrzení nebyly dány důkazy a fakta byla volně interpretována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dirty="0" smtClean="0"/>
              <a:t>Názor/kritika se musí držet v mezích slušnosti – nelze každého volně srovnávat s Hitlerem</a:t>
            </a:r>
          </a:p>
          <a:p>
            <a:pPr marL="45720" indent="0">
              <a:buNone/>
            </a:pPr>
            <a:r>
              <a:rPr lang="cs-CZ" altLang="cs-CZ" b="1" dirty="0" smtClean="0"/>
              <a:t>Výsledek </a:t>
            </a:r>
            <a:r>
              <a:rPr lang="cs-CZ" altLang="cs-CZ" dirty="0" smtClean="0"/>
              <a:t>= </a:t>
            </a:r>
            <a:r>
              <a:rPr lang="cs-CZ" altLang="cs-CZ" b="1" dirty="0" smtClean="0"/>
              <a:t>k zásahu dochází skrze nepodložená a nepřiměřená tvrzení a přirovnání</a:t>
            </a: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861367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3 – Dohled  nad močením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2"/>
            <a:ext cx="9144000" cy="565892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Osobní důstojnost		x</a:t>
            </a:r>
            <a:r>
              <a:rPr lang="cs-CZ" altLang="cs-CZ" sz="2400" b="1" dirty="0"/>
              <a:t>	</a:t>
            </a:r>
            <a:r>
              <a:rPr lang="cs-CZ" altLang="cs-CZ" sz="2400" b="1" dirty="0" smtClean="0"/>
              <a:t>Veřejná bezpečnost</a:t>
            </a:r>
          </a:p>
          <a:p>
            <a:pPr marL="45720" indent="0">
              <a:buNone/>
            </a:pPr>
            <a:r>
              <a:rPr lang="cs-CZ" altLang="cs-CZ" sz="2400" b="1" dirty="0" smtClean="0"/>
              <a:t>Právo na soukromí			Veřejný pořádek</a:t>
            </a:r>
            <a:endParaRPr lang="cs-CZ" altLang="cs-CZ" sz="2400" dirty="0" smtClean="0"/>
          </a:p>
          <a:p>
            <a:pPr marL="45720" indent="0">
              <a:buNone/>
            </a:pPr>
            <a:r>
              <a:rPr lang="cs-CZ" altLang="cs-CZ" sz="2400" dirty="0" smtClean="0"/>
              <a:t>Posouzení Ústavním soudem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Zachovává </a:t>
            </a:r>
            <a:r>
              <a:rPr lang="cs-CZ" altLang="cs-CZ" sz="2400" dirty="0" smtClean="0"/>
              <a:t>si vězeň lidskou důstojnost i právo na soukromí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možné ve vězení jeho intimitu zohlednit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nutné ve vězení odebírat moč </a:t>
            </a:r>
            <a:r>
              <a:rPr lang="cs-CZ" altLang="cs-CZ" sz="2400" dirty="0" smtClean="0"/>
              <a:t>?</a:t>
            </a: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nutné odebírat moč mužům za přítomnosti ženské sestry ? </a:t>
            </a:r>
          </a:p>
          <a:p>
            <a:pPr marL="45720" indent="0">
              <a:buNone/>
            </a:pPr>
            <a:r>
              <a:rPr lang="cs-CZ" altLang="cs-CZ" sz="2400" b="1" dirty="0" smtClean="0"/>
              <a:t>Výsledek = </a:t>
            </a:r>
            <a:r>
              <a:rPr lang="cs-CZ" altLang="cs-CZ" sz="2400" b="1" dirty="0" smtClean="0"/>
              <a:t>jde o nepřiměřený zásah do lidské důstojnosti vězně</a:t>
            </a:r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496440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4 – Jehovisté a transfuze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2"/>
            <a:ext cx="9144000" cy="565892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Respekt k rodinnému životu	x 	</a:t>
            </a:r>
            <a:r>
              <a:rPr lang="cs-CZ" altLang="cs-CZ" sz="2400" b="1" dirty="0"/>
              <a:t>Právo na ochranu </a:t>
            </a:r>
            <a:r>
              <a:rPr lang="cs-CZ" altLang="cs-CZ" sz="2400" b="1" dirty="0" smtClean="0"/>
              <a:t>života Náboženská svoboda			a zdraví</a:t>
            </a:r>
            <a:endParaRPr lang="cs-CZ" altLang="cs-CZ" sz="2400" b="1" dirty="0"/>
          </a:p>
          <a:p>
            <a:pPr marL="45720" indent="0">
              <a:buNone/>
            </a:pPr>
            <a:r>
              <a:rPr lang="cs-CZ" altLang="cs-CZ" sz="3600" dirty="0" smtClean="0"/>
              <a:t>Posouzení Ústavním soudem</a:t>
            </a:r>
            <a:endParaRPr lang="cs-CZ" altLang="cs-CZ" sz="3600" dirty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Došlo k omezení rodičovských práv 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Bylo omezení důvodné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Bylo </a:t>
            </a:r>
            <a:r>
              <a:rPr lang="cs-CZ" altLang="cs-CZ" sz="2800" dirty="0"/>
              <a:t>omezení přiměřené </a:t>
            </a:r>
            <a:r>
              <a:rPr lang="cs-CZ" altLang="cs-CZ" sz="2800" dirty="0" smtClean="0"/>
              <a:t>? </a:t>
            </a:r>
          </a:p>
          <a:p>
            <a:pPr marL="45720" indent="0">
              <a:buNone/>
            </a:pPr>
            <a:r>
              <a:rPr lang="cs-CZ" altLang="cs-CZ" sz="2800" b="1" dirty="0" smtClean="0"/>
              <a:t>Výsledek </a:t>
            </a:r>
            <a:r>
              <a:rPr lang="cs-CZ" altLang="cs-CZ" sz="2800" dirty="0" smtClean="0"/>
              <a:t>= </a:t>
            </a:r>
            <a:r>
              <a:rPr lang="cs-CZ" altLang="cs-CZ" sz="2800" b="1" dirty="0" smtClean="0"/>
              <a:t>k zásahu nedošlo a soudy rozhodly správně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731284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5</a:t>
            </a:r>
            <a:r>
              <a:rPr lang="cs-CZ" sz="4000" dirty="0" smtClean="0"/>
              <a:t> – Domácí kotle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2"/>
            <a:ext cx="9144000" cy="565892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Domovní svoboda	x</a:t>
            </a:r>
            <a:r>
              <a:rPr lang="cs-CZ" altLang="cs-CZ" sz="2400" b="1" dirty="0"/>
              <a:t>	</a:t>
            </a:r>
            <a:r>
              <a:rPr lang="cs-CZ" altLang="cs-CZ" sz="2400" b="1" dirty="0" smtClean="0"/>
              <a:t>Právo na ochranu zdraví a příznivé 				životní prostředí</a:t>
            </a:r>
            <a:endParaRPr lang="cs-CZ" altLang="cs-CZ" sz="2400" b="1" dirty="0"/>
          </a:p>
          <a:p>
            <a:pPr marL="45720" indent="0">
              <a:buNone/>
            </a:pPr>
            <a:r>
              <a:rPr lang="cs-CZ" altLang="cs-CZ" sz="3200" dirty="0"/>
              <a:t>Posuzování Ústavním soudem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zde legitimní cíl omezení domovní svobody 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</a:t>
            </a:r>
            <a:r>
              <a:rPr lang="cs-CZ" altLang="cs-CZ" sz="2800" dirty="0" smtClean="0"/>
              <a:t>omezení potřebné pro dosažení cíle 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</a:t>
            </a:r>
            <a:r>
              <a:rPr lang="cs-CZ" altLang="cs-CZ" sz="2800" dirty="0" smtClean="0"/>
              <a:t>omezení přiměřené ? </a:t>
            </a:r>
            <a:endParaRPr lang="cs-CZ" altLang="cs-CZ" sz="2800" dirty="0" smtClean="0"/>
          </a:p>
          <a:p>
            <a:pPr marL="45720" indent="0">
              <a:buNone/>
            </a:pPr>
            <a:r>
              <a:rPr lang="cs-CZ" altLang="cs-CZ" sz="2800" b="1" dirty="0" smtClean="0"/>
              <a:t>Výsledek </a:t>
            </a:r>
            <a:r>
              <a:rPr lang="cs-CZ" altLang="cs-CZ" sz="2800" dirty="0" smtClean="0"/>
              <a:t>= </a:t>
            </a:r>
            <a:r>
              <a:rPr lang="cs-CZ" altLang="cs-CZ" sz="2800" b="1" dirty="0" smtClean="0"/>
              <a:t>k zásahu nedochází, neboť je odůvodněn legitimním cílem a proveden přiměřeným způsobem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18920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6 – Data </a:t>
            </a:r>
            <a:r>
              <a:rPr lang="cs-CZ" sz="4000" dirty="0" err="1" smtClean="0"/>
              <a:t>retention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2"/>
            <a:ext cx="9144000" cy="565892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Právo na ochranu soukromí	x	Ochrana veřejné 							bezpečnosti a pořádku</a:t>
            </a:r>
            <a:endParaRPr lang="cs-CZ" altLang="cs-CZ" sz="2400" b="1" dirty="0"/>
          </a:p>
          <a:p>
            <a:pPr marL="45720" indent="0">
              <a:buNone/>
            </a:pPr>
            <a:r>
              <a:rPr lang="cs-CZ" altLang="cs-CZ" sz="3200" dirty="0"/>
              <a:t>Posuzování Ústavním soudem</a:t>
            </a:r>
          </a:p>
          <a:p>
            <a:pPr marL="45720" indent="0">
              <a:buNone/>
            </a:pPr>
            <a:r>
              <a:rPr lang="cs-CZ" altLang="cs-CZ" sz="2800" dirty="0" smtClean="0"/>
              <a:t>Podmínky omezení práv jednotlivce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právní úprava jasná a srozumitelná </a:t>
            </a:r>
            <a:r>
              <a:rPr lang="cs-CZ" altLang="cs-CZ" sz="2800" dirty="0"/>
              <a:t>? </a:t>
            </a:r>
            <a:endParaRPr lang="cs-CZ" altLang="cs-CZ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Existují </a:t>
            </a:r>
            <a:r>
              <a:rPr lang="cs-CZ" altLang="cs-CZ" sz="2800" dirty="0" smtClean="0"/>
              <a:t>záruky proti zneužití ? </a:t>
            </a:r>
            <a:endParaRPr lang="cs-CZ" altLang="cs-CZ" sz="2800" dirty="0"/>
          </a:p>
          <a:p>
            <a:pPr marL="502920" indent="-457200">
              <a:buFont typeface="+mj-lt"/>
              <a:buAutoNum type="arabicPeriod"/>
            </a:pPr>
            <a:r>
              <a:rPr lang="cs-CZ" altLang="cs-CZ" sz="2800" dirty="0" smtClean="0"/>
              <a:t>Je zajištěna ochrana práv subjektů ? </a:t>
            </a:r>
          </a:p>
          <a:p>
            <a:pPr marL="45720" indent="0">
              <a:buNone/>
            </a:pPr>
            <a:r>
              <a:rPr lang="cs-CZ" altLang="cs-CZ" sz="2800" b="1" dirty="0" smtClean="0"/>
              <a:t>Výsledek </a:t>
            </a:r>
            <a:r>
              <a:rPr lang="cs-CZ" altLang="cs-CZ" sz="2800" dirty="0" smtClean="0"/>
              <a:t>= </a:t>
            </a:r>
            <a:r>
              <a:rPr lang="cs-CZ" altLang="cs-CZ" sz="2800" b="1" dirty="0" smtClean="0"/>
              <a:t>k zásahu dochází skrze nejasnou právní úpravu, která nesplňuje ústavní podmínky zákonného omezení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59971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7</a:t>
            </a:r>
            <a:r>
              <a:rPr lang="cs-CZ" sz="4000" dirty="0" smtClean="0"/>
              <a:t> – Protest 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2"/>
            <a:ext cx="9144000" cy="565892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Svoboda pohybu řidiče	x</a:t>
            </a:r>
            <a:r>
              <a:rPr lang="cs-CZ" altLang="cs-CZ" sz="2400" b="1" dirty="0"/>
              <a:t>	</a:t>
            </a:r>
            <a:r>
              <a:rPr lang="cs-CZ" altLang="cs-CZ" sz="2400" b="1" dirty="0" smtClean="0"/>
              <a:t>Svoboda pohybu ostatních</a:t>
            </a:r>
          </a:p>
          <a:p>
            <a:pPr marL="45720" indent="0">
              <a:buNone/>
            </a:pPr>
            <a:r>
              <a:rPr lang="cs-CZ" altLang="cs-CZ" sz="2400" b="1" dirty="0" smtClean="0"/>
              <a:t>Autonomie vůle řidiče			Veřejný pořádek</a:t>
            </a: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V čem spočívá dané právo ? </a:t>
            </a: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Existuje </a:t>
            </a:r>
            <a:r>
              <a:rPr lang="cs-CZ" altLang="cs-CZ" sz="2400" dirty="0" smtClean="0"/>
              <a:t>právo v popsané podobě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Došlo k zásahu do práva v popsané podobě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Došlo k omezení svobody pohybu řidiče </a:t>
            </a:r>
            <a:r>
              <a:rPr lang="cs-CZ" altLang="cs-CZ" sz="2400" dirty="0" smtClean="0"/>
              <a:t>?</a:t>
            </a: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toto omezení důvodné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toto omezení přiměřené ? </a:t>
            </a:r>
          </a:p>
          <a:p>
            <a:pPr marL="45720" indent="0">
              <a:buNone/>
            </a:pPr>
            <a:r>
              <a:rPr lang="cs-CZ" altLang="cs-CZ" sz="2400" b="1" dirty="0" smtClean="0"/>
              <a:t>Výsledek = </a:t>
            </a:r>
            <a:r>
              <a:rPr lang="cs-CZ" altLang="cs-CZ" sz="2400" b="1" dirty="0" smtClean="0"/>
              <a:t>jde o omezení absolutní svobody jedince v zájmu ostatních</a:t>
            </a:r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5900190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Historie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3999" cy="4658839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4500" dirty="0"/>
              <a:t>z</a:t>
            </a:r>
            <a:r>
              <a:rPr lang="cs-CZ" altLang="cs-CZ" sz="4500" dirty="0" smtClean="0"/>
              <a:t>áklady – starověk (náboženské svobody, práva skupin)</a:t>
            </a:r>
          </a:p>
          <a:p>
            <a:pPr>
              <a:buFont typeface="Arial" charset="0"/>
              <a:buChar char="•"/>
            </a:pPr>
            <a:r>
              <a:rPr lang="cs-CZ" altLang="cs-CZ" sz="4500" dirty="0" smtClean="0"/>
              <a:t>politické uspořádání řeckých městských států (demokracie, rovnost občanů, občanská práva)</a:t>
            </a:r>
          </a:p>
          <a:p>
            <a:pPr>
              <a:buFont typeface="Arial" charset="0"/>
              <a:buChar char="•"/>
            </a:pPr>
            <a:r>
              <a:rPr lang="cs-CZ" altLang="cs-CZ" sz="4500" dirty="0" smtClean="0"/>
              <a:t>křesťanství – rovnost lidí před Bohem, důstojnost člověka stvořeného k obrazu Božímu, </a:t>
            </a:r>
          </a:p>
          <a:p>
            <a:pPr>
              <a:buFont typeface="Arial" charset="0"/>
              <a:buChar char="•"/>
            </a:pPr>
            <a:r>
              <a:rPr lang="cs-CZ" altLang="cs-CZ" sz="4500" dirty="0"/>
              <a:t>s</a:t>
            </a:r>
            <a:r>
              <a:rPr lang="cs-CZ" altLang="cs-CZ" sz="4500" dirty="0" smtClean="0"/>
              <a:t>tředověk – práva osob vůči panovníkovi/státu (Magna Charta </a:t>
            </a:r>
            <a:r>
              <a:rPr lang="cs-CZ" altLang="cs-CZ" sz="4500" dirty="0" err="1" smtClean="0"/>
              <a:t>Libertatum</a:t>
            </a:r>
            <a:r>
              <a:rPr lang="cs-CZ" altLang="cs-CZ" sz="4500" dirty="0" smtClean="0"/>
              <a:t> 1215), kontrola přirozeným právem</a:t>
            </a:r>
          </a:p>
          <a:p>
            <a:pPr>
              <a:buFont typeface="Arial" charset="0"/>
              <a:buChar char="•"/>
            </a:pPr>
            <a:r>
              <a:rPr lang="cs-CZ" altLang="cs-CZ" sz="4500" dirty="0"/>
              <a:t>r</a:t>
            </a:r>
            <a:r>
              <a:rPr lang="cs-CZ" altLang="cs-CZ" sz="4500" dirty="0" smtClean="0"/>
              <a:t>enesance – důstojnost a velikost člověka, rovnost všech ras a náboženství (kolonizace)</a:t>
            </a:r>
          </a:p>
          <a:p>
            <a:pPr>
              <a:buFont typeface="Arial" charset="0"/>
              <a:buChar char="•"/>
            </a:pPr>
            <a:r>
              <a:rPr lang="cs-CZ" altLang="cs-CZ" sz="4500" dirty="0" smtClean="0"/>
              <a:t>Hobbes, Locke, Rousseau (osvícenství) – přirozená práva člověka zaručená státem, společenská smlouva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78592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7</a:t>
            </a:r>
            <a:r>
              <a:rPr lang="cs-CZ" sz="4000" dirty="0" smtClean="0"/>
              <a:t> – Protest 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9073"/>
            <a:ext cx="9144000" cy="4947728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cs-CZ" altLang="cs-CZ" sz="3200" dirty="0" smtClean="0"/>
              <a:t>Co chce Kundera říci v posledním odstavci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3200" dirty="0" smtClean="0"/>
              <a:t>Jak chápe Kundera lidská práva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3200" dirty="0" smtClean="0"/>
              <a:t>Má Kundera ve svém pojetí lidských práv pravdu ?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3200" dirty="0" smtClean="0"/>
              <a:t>Jak by šlo Kunderovi odpovědět a vysvětlit skutečnou podstatu lidských práv ?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3200" dirty="0" smtClean="0"/>
              <a:t>Jaká </a:t>
            </a:r>
            <a:r>
              <a:rPr lang="cs-CZ" altLang="cs-CZ" sz="3200" dirty="0"/>
              <a:t>Kunderou zmíněná práva jsou skutečnými lidskými právy </a:t>
            </a:r>
            <a:r>
              <a:rPr lang="cs-CZ" altLang="cs-CZ" sz="3200" dirty="0" smtClean="0"/>
              <a:t>?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3692678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8 – Sestřelení letadla 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36512"/>
            <a:ext cx="9144000" cy="582148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2800" dirty="0" smtClean="0"/>
              <a:t>Práva v konfliktu</a:t>
            </a:r>
          </a:p>
          <a:p>
            <a:pPr marL="45720" indent="0">
              <a:buNone/>
            </a:pPr>
            <a:r>
              <a:rPr lang="cs-CZ" altLang="cs-CZ" sz="2400" b="1" dirty="0" smtClean="0"/>
              <a:t>Právo na život osob v letadle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  x  Právo na život osob na zemi</a:t>
            </a:r>
          </a:p>
          <a:p>
            <a:pPr marL="45720" indent="0">
              <a:buNone/>
            </a:pPr>
            <a:r>
              <a:rPr lang="cs-CZ" altLang="cs-CZ" sz="2400" b="1" dirty="0" smtClean="0"/>
              <a:t>					   Veřejná bezpečnost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Umožňuje lidská důstojnost sestřelit letadlo s nevinnými lidmi a proč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Jdou osoby na palubě letadla srozuměny s případným sestřelením 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možné letadlo sestřelit, neboť lidé v něm stejně zemřou? </a:t>
            </a:r>
          </a:p>
          <a:p>
            <a:pPr marL="502920" indent="-457200">
              <a:buFont typeface="+mj-lt"/>
              <a:buAutoNum type="arabicPeriod"/>
            </a:pPr>
            <a:r>
              <a:rPr lang="cs-CZ" altLang="cs-CZ" sz="2400" dirty="0" smtClean="0"/>
              <a:t>Je možné sestřelit letadlo pouze s pachatelem ? </a:t>
            </a:r>
          </a:p>
          <a:p>
            <a:pPr marL="45720" indent="0">
              <a:buNone/>
            </a:pPr>
            <a:r>
              <a:rPr lang="cs-CZ" altLang="cs-CZ" sz="2400" b="1" dirty="0" smtClean="0"/>
              <a:t>Výsledek = </a:t>
            </a:r>
            <a:r>
              <a:rPr lang="cs-CZ" altLang="cs-CZ" sz="2400" b="1" dirty="0" smtClean="0"/>
              <a:t>nelze jedny nevinné obětovat v zájmu druhých </a:t>
            </a:r>
            <a:r>
              <a:rPr lang="cs-CZ" altLang="cs-CZ" sz="2400" b="1" dirty="0" smtClean="0"/>
              <a:t>nevinných, ale lze hnát k odpovědnosti pachatele.</a:t>
            </a:r>
            <a:endParaRPr lang="cs-CZ" altLang="cs-CZ" sz="2400" b="1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  <a:p>
            <a:pPr marL="502920" indent="-457200">
              <a:buFont typeface="+mj-lt"/>
              <a:buAutoNum type="arabicPeriod"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484962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9" y="930783"/>
            <a:ext cx="8553451" cy="5675757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5300" dirty="0" smtClean="0"/>
              <a:t>Děkuji Vám </a:t>
            </a:r>
            <a:r>
              <a:rPr lang="cs-CZ" sz="5300" dirty="0"/>
              <a:t>za </a:t>
            </a:r>
            <a:r>
              <a:rPr lang="cs-CZ" sz="5300" dirty="0" smtClean="0"/>
              <a:t>pozornost</a:t>
            </a:r>
            <a:br>
              <a:rPr lang="cs-CZ" sz="5300" dirty="0" smtClean="0"/>
            </a:br>
            <a:r>
              <a:rPr lang="cs-CZ" sz="5300" dirty="0"/>
              <a:t/>
            </a:r>
            <a:br>
              <a:rPr lang="cs-CZ" sz="5300" dirty="0"/>
            </a:br>
            <a:r>
              <a:rPr lang="cs-CZ" sz="5300" dirty="0" smtClean="0">
                <a:hlinkClick r:id="rId2"/>
              </a:rPr>
              <a:t>jakub.machacka@centrum.cz</a:t>
            </a:r>
            <a:r>
              <a:rPr lang="cs-CZ" sz="53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endParaRPr lang="en-US" sz="2222" dirty="0"/>
          </a:p>
        </p:txBody>
      </p:sp>
    </p:spTree>
    <p:extLst>
      <p:ext uri="{BB962C8B-B14F-4D97-AF65-F5344CB8AC3E}">
        <p14:creationId xmlns:p14="http://schemas.microsoft.com/office/powerpoint/2010/main" val="25252526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Deklarace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0524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dokumenty prohlašující určitá lidská práva za základní prvky státní moci a práva osob vůči státu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Magna </a:t>
            </a:r>
            <a:r>
              <a:rPr lang="cs-CZ" altLang="cs-CZ" sz="2800" dirty="0" err="1" smtClean="0"/>
              <a:t>Carta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Libertatum</a:t>
            </a:r>
            <a:r>
              <a:rPr lang="cs-CZ" altLang="cs-CZ" sz="2800" dirty="0" smtClean="0"/>
              <a:t> 1215 (práva šlechty vůči panovníkovi, osobní svoboda, soudní ochrana)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Listina práv 1689 (práva osob vůči státu, parlamentní monarchie, svoboda slova) 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Prohlášení nezávislosti 1776 (základní svobody, založení USA)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Prohlášení práv člověka a občana 1789 </a:t>
            </a:r>
            <a:r>
              <a:rPr lang="cs-CZ" altLang="cs-CZ" sz="2800" dirty="0"/>
              <a:t>(základní </a:t>
            </a:r>
            <a:r>
              <a:rPr lang="cs-CZ" altLang="cs-CZ" sz="2800" dirty="0" smtClean="0"/>
              <a:t>práva, založení Francouzské </a:t>
            </a:r>
            <a:r>
              <a:rPr lang="cs-CZ" altLang="cs-CZ" sz="2800" dirty="0"/>
              <a:t>republiky) 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„Listina práv“ (10 </a:t>
            </a:r>
            <a:r>
              <a:rPr lang="cs-CZ" altLang="cs-CZ" sz="2800" dirty="0"/>
              <a:t>dodatků americké Ústavy) </a:t>
            </a:r>
            <a:r>
              <a:rPr lang="cs-CZ" altLang="cs-CZ" sz="2800" dirty="0" smtClean="0"/>
              <a:t>1789</a:t>
            </a:r>
            <a:endParaRPr lang="cs-CZ" altLang="cs-CZ" sz="2800" dirty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86228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2" y="338600"/>
            <a:ext cx="8865946" cy="143693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Prohlášení nezávislosti </a:t>
            </a:r>
            <a:br>
              <a:rPr lang="cs-CZ" sz="4000" dirty="0" smtClean="0"/>
            </a:br>
            <a:r>
              <a:rPr lang="cs-CZ" sz="4000" dirty="0" smtClean="0"/>
              <a:t>Prohlášení práv člověka a občana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71022" y="1902583"/>
            <a:ext cx="9072978" cy="4853818"/>
          </a:xfrm>
        </p:spPr>
        <p:txBody>
          <a:bodyPr>
            <a:normAutofit fontScale="55000" lnSpcReduction="20000"/>
          </a:bodyPr>
          <a:lstStyle/>
          <a:p>
            <a:pPr marL="541338" indent="-496888">
              <a:buFont typeface="+mj-lt"/>
              <a:buAutoNum type="arabicPeriod"/>
            </a:pPr>
            <a:r>
              <a:rPr lang="cs-CZ" sz="8000" dirty="0" smtClean="0"/>
              <a:t>Jaké základní principy plynou z </a:t>
            </a:r>
            <a:r>
              <a:rPr lang="cs-CZ" sz="8000" dirty="0" smtClean="0"/>
              <a:t>uvedených textů ? </a:t>
            </a:r>
            <a:endParaRPr lang="cs-CZ" sz="8000" dirty="0" smtClean="0"/>
          </a:p>
          <a:p>
            <a:pPr marL="541338" indent="-496888" algn="just">
              <a:buFont typeface="+mj-lt"/>
              <a:buAutoNum type="arabicPeriod"/>
            </a:pPr>
            <a:r>
              <a:rPr lang="cs-CZ" sz="8000" dirty="0" smtClean="0"/>
              <a:t>Jaká práva jsou zde obsažena </a:t>
            </a:r>
            <a:r>
              <a:rPr lang="cs-CZ" sz="8000" dirty="0" smtClean="0"/>
              <a:t>?</a:t>
            </a:r>
          </a:p>
          <a:p>
            <a:pPr marL="541338" indent="-496888" algn="just">
              <a:buFont typeface="+mj-lt"/>
              <a:buAutoNum type="arabicPeriod"/>
            </a:pPr>
            <a:r>
              <a:rPr lang="cs-CZ" sz="8000" dirty="0" smtClean="0"/>
              <a:t>Jaká </a:t>
            </a:r>
            <a:r>
              <a:rPr lang="cs-CZ" sz="8000" dirty="0" smtClean="0"/>
              <a:t>je role a úkoly státu ? </a:t>
            </a:r>
            <a:endParaRPr lang="cs-CZ" sz="8000" dirty="0" smtClean="0"/>
          </a:p>
          <a:p>
            <a:pPr marL="541338" indent="-496888" algn="just">
              <a:buFont typeface="+mj-lt"/>
              <a:buAutoNum type="arabicPeriod"/>
            </a:pPr>
            <a:r>
              <a:rPr lang="cs-CZ" sz="8000" dirty="0" smtClean="0"/>
              <a:t>Co </a:t>
            </a:r>
            <a:r>
              <a:rPr lang="cs-CZ" sz="8000" dirty="0" smtClean="0"/>
              <a:t>může lid dělat, pokud stát své úkoly neplní ? </a:t>
            </a:r>
            <a:r>
              <a:rPr lang="cs-CZ" sz="8000" dirty="0"/>
              <a:t> </a:t>
            </a:r>
            <a:endParaRPr lang="cs-CZ" sz="70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416316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430" y="338601"/>
            <a:ext cx="8428008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Immanuel Kant: Metafyzika mravů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0"/>
            <a:ext cx="9143999" cy="5419063"/>
          </a:xfrm>
        </p:spPr>
        <p:txBody>
          <a:bodyPr>
            <a:noAutofit/>
          </a:bodyPr>
          <a:lstStyle/>
          <a:p>
            <a:pPr marL="502920" indent="-457200" algn="just">
              <a:buFont typeface="+mj-lt"/>
              <a:buAutoNum type="arabicPeriod"/>
            </a:pPr>
            <a:r>
              <a:rPr lang="cs-CZ" sz="3600" dirty="0" smtClean="0"/>
              <a:t>Na čem je založena lidská důstojnost ? </a:t>
            </a:r>
            <a:endParaRPr lang="cs-CZ" sz="3600" dirty="0" smtClean="0"/>
          </a:p>
          <a:p>
            <a:pPr marL="502920" indent="-457200" algn="just">
              <a:buFont typeface="+mj-lt"/>
              <a:buAutoNum type="arabicPeriod"/>
            </a:pPr>
            <a:r>
              <a:rPr lang="cs-CZ" sz="3600" dirty="0" smtClean="0"/>
              <a:t>Jaké </a:t>
            </a:r>
            <a:r>
              <a:rPr lang="cs-CZ" sz="3600" dirty="0" smtClean="0"/>
              <a:t>základní pravidlo plyne z lidské důstojnosti ? </a:t>
            </a:r>
            <a:endParaRPr lang="cs-CZ" sz="3600" dirty="0" smtClean="0"/>
          </a:p>
          <a:p>
            <a:pPr marL="502920" indent="-457200" algn="just">
              <a:buFont typeface="+mj-lt"/>
              <a:buAutoNum type="arabicPeriod"/>
            </a:pPr>
            <a:r>
              <a:rPr lang="cs-CZ" sz="3600" dirty="0" smtClean="0"/>
              <a:t>Jaký </a:t>
            </a:r>
            <a:r>
              <a:rPr lang="cs-CZ" sz="3600" dirty="0" smtClean="0"/>
              <a:t>je základní princip mezilidských vztahů podle Kanta ?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3600" dirty="0" smtClean="0"/>
              <a:t>Jak se mají lidé k sobě vzájemně </a:t>
            </a:r>
            <a:r>
              <a:rPr lang="cs-CZ" sz="3600" dirty="0" smtClean="0"/>
              <a:t>chovat ?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145998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800" dirty="0"/>
              <a:t>Základní principy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37094"/>
            <a:ext cx="8669547" cy="529738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4000" dirty="0" smtClean="0"/>
              <a:t>VŠEOBECNÁ DEKLARACE LIDSKÝCH PRÁV  </a:t>
            </a:r>
          </a:p>
          <a:p>
            <a:pPr marL="45720" indent="0" algn="ctr">
              <a:buNone/>
            </a:pPr>
            <a:r>
              <a:rPr lang="cs-CZ" sz="4000" dirty="0" smtClean="0"/>
              <a:t>LISTINA ZÁKLADNÍCH PRÁV A SVOBOD</a:t>
            </a:r>
            <a:endParaRPr lang="cs-CZ" sz="3200" dirty="0"/>
          </a:p>
          <a:p>
            <a:pPr marL="502920" indent="-457200" algn="just">
              <a:buFont typeface="+mj-lt"/>
              <a:buAutoNum type="arabicPeriod"/>
            </a:pPr>
            <a:r>
              <a:rPr lang="cs-CZ" sz="3200" dirty="0" smtClean="0"/>
              <a:t>Jaké jsou základní principy současných lidskoprávních dokumentů ?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3200" dirty="0" smtClean="0"/>
              <a:t>Jaké jsou základní vlastnosti lidských práv?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3200" dirty="0" smtClean="0"/>
              <a:t>Jaký je vztah lidských práv a státu ?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3200" dirty="0" smtClean="0"/>
              <a:t>Jaká je role státu vůči lidským právům ?</a:t>
            </a:r>
          </a:p>
          <a:p>
            <a:pPr marL="502920" indent="-457200" algn="just">
              <a:buFont typeface="+mj-lt"/>
              <a:buAutoNum type="arabicPeriod"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524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63903" y="1311216"/>
            <a:ext cx="8773064" cy="5546784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12800" dirty="0" smtClean="0"/>
              <a:t>patří každému člověku na základě jeho lidství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/>
              <a:t>s</a:t>
            </a:r>
            <a:r>
              <a:rPr lang="cs-CZ" altLang="cs-CZ" sz="12800" dirty="0" smtClean="0"/>
              <a:t>tát je neuděluje, jen uznává ve svém právu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/>
              <a:t>s</a:t>
            </a:r>
            <a:r>
              <a:rPr lang="cs-CZ" altLang="cs-CZ" sz="12800" dirty="0" smtClean="0"/>
              <a:t>tát je povinen je respektovat, chránit a naplňovat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jsou </a:t>
            </a:r>
            <a:r>
              <a:rPr lang="cs-CZ" altLang="cs-CZ" sz="12800" b="1" dirty="0" smtClean="0"/>
              <a:t>nezadatelná</a:t>
            </a:r>
            <a:r>
              <a:rPr lang="cs-CZ" altLang="cs-CZ" sz="12800" dirty="0" smtClean="0"/>
              <a:t> – člověku jsou vrozená a nemůže je ztratit	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jsou </a:t>
            </a:r>
            <a:r>
              <a:rPr lang="cs-CZ" altLang="cs-CZ" sz="12800" b="1" dirty="0" smtClean="0"/>
              <a:t>nezcizitelná</a:t>
            </a:r>
            <a:r>
              <a:rPr lang="cs-CZ" altLang="cs-CZ" sz="12800" dirty="0" smtClean="0"/>
              <a:t> – člověk se jich nemůže vzdát či přenést je na jiné osoby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/>
              <a:t>jsou </a:t>
            </a:r>
            <a:r>
              <a:rPr lang="cs-CZ" altLang="cs-CZ" sz="12800" b="1" dirty="0" smtClean="0"/>
              <a:t>nepromlčitelná</a:t>
            </a:r>
            <a:r>
              <a:rPr lang="cs-CZ" altLang="cs-CZ" sz="12800" dirty="0" smtClean="0"/>
              <a:t> – </a:t>
            </a:r>
            <a:r>
              <a:rPr lang="cs-CZ" altLang="cs-CZ" sz="12800" dirty="0"/>
              <a:t>člověk </a:t>
            </a:r>
            <a:r>
              <a:rPr lang="cs-CZ" altLang="cs-CZ" sz="12800" dirty="0" smtClean="0"/>
              <a:t>neztrácí </a:t>
            </a:r>
            <a:r>
              <a:rPr lang="cs-CZ" altLang="cs-CZ" sz="12800" dirty="0"/>
              <a:t>právo je </a:t>
            </a:r>
            <a:r>
              <a:rPr lang="cs-CZ" altLang="cs-CZ" sz="12800" dirty="0" smtClean="0"/>
              <a:t>mít, </a:t>
            </a:r>
            <a:r>
              <a:rPr lang="cs-CZ" altLang="cs-CZ" sz="12800" dirty="0"/>
              <a:t>i </a:t>
            </a:r>
            <a:r>
              <a:rPr lang="cs-CZ" altLang="cs-CZ" sz="12800" dirty="0" smtClean="0"/>
              <a:t>když je momentálně nevyužívá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jsou </a:t>
            </a:r>
            <a:r>
              <a:rPr lang="cs-CZ" altLang="cs-CZ" sz="12800" b="1" dirty="0" smtClean="0"/>
              <a:t>nezrušitelná</a:t>
            </a:r>
            <a:r>
              <a:rPr lang="cs-CZ" altLang="cs-CZ" sz="12800" dirty="0" smtClean="0"/>
              <a:t> – stát je nemůže zrušit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3806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32479</TotalTime>
  <Words>1864</Words>
  <Application>Microsoft Office PowerPoint</Application>
  <PresentationFormat>Předvádění na obrazovce (4:3)</PresentationFormat>
  <Paragraphs>329</Paragraphs>
  <Slides>42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Aerodynamika</vt:lpstr>
      <vt:lpstr>Lidská práva</vt:lpstr>
      <vt:lpstr>Co si představíte pod pojmem   LIDSKÁ PRÁVA?</vt:lpstr>
      <vt:lpstr>Lidská práva</vt:lpstr>
      <vt:lpstr>Historie lidských práv</vt:lpstr>
      <vt:lpstr>Deklarace lidských práv</vt:lpstr>
      <vt:lpstr>Prohlášení nezávislosti  Prohlášení práv člověka a občana</vt:lpstr>
      <vt:lpstr>Immanuel Kant: Metafyzika mravů</vt:lpstr>
      <vt:lpstr>Základní principy lidských práv</vt:lpstr>
      <vt:lpstr>Lidská práva</vt:lpstr>
      <vt:lpstr>Základní principy lidských práv</vt:lpstr>
      <vt:lpstr>LIDSKÁ DŮSTOJNOST</vt:lpstr>
      <vt:lpstr>SVOBODA A AUTONOMIE ČLOVĚKA</vt:lpstr>
      <vt:lpstr>ROVNOST MEZI LIDMI</vt:lpstr>
      <vt:lpstr>Zdroje lidských práv</vt:lpstr>
      <vt:lpstr>Typy lidských práv</vt:lpstr>
      <vt:lpstr>Listina základních práv a svobod</vt:lpstr>
      <vt:lpstr>Základní lidská práva a svobody</vt:lpstr>
      <vt:lpstr>Občanská a politická práva</vt:lpstr>
      <vt:lpstr>Hospodářská práva</vt:lpstr>
      <vt:lpstr>Sociální práva</vt:lpstr>
      <vt:lpstr>Kulturní práva</vt:lpstr>
      <vt:lpstr>Právo na soudní ochranu</vt:lpstr>
      <vt:lpstr>Práva menšinová</vt:lpstr>
      <vt:lpstr>Funkce lidských práv</vt:lpstr>
      <vt:lpstr>Povinnosti státu</vt:lpstr>
      <vt:lpstr>Povinnosti soukromých osob </vt:lpstr>
      <vt:lpstr>Ochrana lidských práv</vt:lpstr>
      <vt:lpstr>Omezení lidských práv</vt:lpstr>
      <vt:lpstr>Formulace podmínek omezení</vt:lpstr>
      <vt:lpstr>Podmínky omezení lidských práv</vt:lpstr>
      <vt:lpstr>Konflikty mezi lidskými právy</vt:lpstr>
      <vt:lpstr>Příklad 1 – Archívy STB</vt:lpstr>
      <vt:lpstr>Příklad 1 – Archívy STB</vt:lpstr>
      <vt:lpstr>Příklad 2 – Vědecké bádání</vt:lpstr>
      <vt:lpstr>Příklad 3 – Dohled  nad močením</vt:lpstr>
      <vt:lpstr>Příklad 4 – Jehovisté a transfuze</vt:lpstr>
      <vt:lpstr>Příklad 5 – Domácí kotle</vt:lpstr>
      <vt:lpstr>Příklad 6 – Data retention</vt:lpstr>
      <vt:lpstr>Příklad 7 – Protest </vt:lpstr>
      <vt:lpstr>Příklad 7 – Protest </vt:lpstr>
      <vt:lpstr>Příklad 8 – Sestřelení letadla </vt:lpstr>
      <vt:lpstr> Děkuji Vám za pozornost  jakub.machacka@centrum.cz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Political Support for Human Rights Instruments on Older People’s Rights  in Europe: Practical Examples</dc:title>
  <dc:creator>Aneta Plavinová</dc:creator>
  <cp:lastModifiedBy>Machačka Jakub</cp:lastModifiedBy>
  <cp:revision>215</cp:revision>
  <cp:lastPrinted>2016-03-09T15:53:37Z</cp:lastPrinted>
  <dcterms:created xsi:type="dcterms:W3CDTF">2012-12-05T19:34:14Z</dcterms:created>
  <dcterms:modified xsi:type="dcterms:W3CDTF">2018-10-24T14:21:52Z</dcterms:modified>
</cp:coreProperties>
</file>