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57" r:id="rId14"/>
    <p:sldId id="270" r:id="rId15"/>
    <p:sldId id="269" r:id="rId16"/>
    <p:sldId id="272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30EEB-B50A-40A2-BF7B-2227EA27FBC0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6EE77-AB17-49AA-86FE-DDAB517899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31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6EE77-AB17-49AA-86FE-DDAB5178994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13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84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54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0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69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78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62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59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9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71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53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43B6-7FC7-49B6-8B4D-8DDC7F81DEB8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22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43B6-7FC7-49B6-8B4D-8DDC7F81DEB8}" type="datetimeFigureOut">
              <a:rPr lang="cs-CZ" smtClean="0"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F4B40-EDC4-4502-B78C-CF669870E6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96911352-objektiv/4986-staty/917-estonsko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kHiq5UfxePA" TargetMode="External"/><Relationship Id="rId5" Type="http://schemas.openxmlformats.org/officeDocument/2006/relationships/hyperlink" Target="http://www.youtube.com/watch?v=Fi1xlDffnJA" TargetMode="External"/><Relationship Id="rId4" Type="http://schemas.openxmlformats.org/officeDocument/2006/relationships/hyperlink" Target="http://www.youtube.com/watch?v=lHHQpge-vZ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2" y="0"/>
            <a:ext cx="1173561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808038"/>
            <a:ext cx="9144000" cy="2387600"/>
          </a:xfrm>
        </p:spPr>
        <p:txBody>
          <a:bodyPr/>
          <a:lstStyle/>
          <a:p>
            <a:r>
              <a:rPr lang="cs-CZ" b="1" cap="small" dirty="0" smtClean="0">
                <a:latin typeface="Century" panose="02040604050505020304" pitchFamily="18" charset="0"/>
              </a:rPr>
              <a:t>Úvod do finské kultury</a:t>
            </a:r>
            <a:endParaRPr lang="cs-CZ" b="1" cap="smal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5" y="365125"/>
            <a:ext cx="8418286" cy="60941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Century" panose="02040604050505020304" pitchFamily="18" charset="0"/>
              </a:rPr>
              <a:t>Finský design</a:t>
            </a:r>
            <a:endParaRPr lang="cs-CZ" sz="6000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Arabia</a:t>
            </a:r>
            <a:r>
              <a:rPr lang="cs-CZ" dirty="0" smtClean="0"/>
              <a:t> - porcelán</a:t>
            </a:r>
          </a:p>
          <a:p>
            <a:r>
              <a:rPr lang="cs-CZ" dirty="0" smtClean="0"/>
              <a:t>Sklárny </a:t>
            </a:r>
            <a:r>
              <a:rPr lang="cs-CZ" dirty="0" err="1" smtClean="0"/>
              <a:t>Iittala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Nuutajärvi</a:t>
            </a:r>
          </a:p>
          <a:p>
            <a:r>
              <a:rPr lang="cs-CZ" dirty="0" err="1" smtClean="0"/>
              <a:t>Marimekko</a:t>
            </a:r>
            <a:r>
              <a:rPr lang="cs-CZ" dirty="0" smtClean="0"/>
              <a:t> – textilie, bytové doplňky</a:t>
            </a:r>
          </a:p>
          <a:p>
            <a:r>
              <a:rPr lang="cs-CZ" dirty="0" err="1" smtClean="0"/>
              <a:t>Kalevala</a:t>
            </a:r>
            <a:r>
              <a:rPr lang="cs-CZ" dirty="0" smtClean="0"/>
              <a:t> </a:t>
            </a:r>
            <a:r>
              <a:rPr lang="cs-CZ" dirty="0" err="1" smtClean="0"/>
              <a:t>Koru</a:t>
            </a:r>
            <a:endParaRPr lang="cs-CZ" dirty="0" smtClean="0"/>
          </a:p>
          <a:p>
            <a:r>
              <a:rPr lang="cs-CZ" dirty="0" err="1"/>
              <a:t>L</a:t>
            </a:r>
            <a:r>
              <a:rPr lang="cs-CZ" dirty="0" err="1" smtClean="0"/>
              <a:t>apponia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5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5" y="245423"/>
            <a:ext cx="6503029" cy="65030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 smtClean="0">
                <a:latin typeface="Century" panose="02040604050505020304" pitchFamily="18" charset="0"/>
              </a:rPr>
              <a:t>Literární život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Spousta knihoven, Finové velcí čtenáři</a:t>
            </a:r>
          </a:p>
          <a:p>
            <a:r>
              <a:rPr lang="cs-CZ" dirty="0" smtClean="0"/>
              <a:t>Spousta literárních cen</a:t>
            </a:r>
          </a:p>
          <a:p>
            <a:pPr lvl="1"/>
            <a:r>
              <a:rPr lang="cs-CZ" dirty="0" smtClean="0"/>
              <a:t>Cena </a:t>
            </a:r>
            <a:r>
              <a:rPr lang="cs-CZ" dirty="0" err="1" smtClean="0"/>
              <a:t>Finlandia</a:t>
            </a:r>
            <a:r>
              <a:rPr lang="cs-CZ" dirty="0" smtClean="0"/>
              <a:t> (</a:t>
            </a:r>
            <a:r>
              <a:rPr lang="cs-CZ" i="1" dirty="0" err="1" smtClean="0"/>
              <a:t>Finlandia</a:t>
            </a:r>
            <a:r>
              <a:rPr lang="cs-CZ" i="1" dirty="0" err="1"/>
              <a:t>-</a:t>
            </a:r>
            <a:r>
              <a:rPr lang="cs-CZ" i="1" dirty="0" err="1" smtClean="0"/>
              <a:t>palkinto</a:t>
            </a:r>
            <a:r>
              <a:rPr lang="cs-CZ" dirty="0" smtClean="0"/>
              <a:t>) – od 1984, od 1993 jen za román</a:t>
            </a:r>
          </a:p>
          <a:p>
            <a:pPr lvl="2"/>
            <a:r>
              <a:rPr lang="cs-CZ" dirty="0"/>
              <a:t>i</a:t>
            </a:r>
            <a:r>
              <a:rPr lang="cs-CZ" dirty="0" smtClean="0"/>
              <a:t> za nejlepší knihu pro děti a mládež, populárně-vědeckou publikaci, pro středoškoláky</a:t>
            </a:r>
          </a:p>
          <a:p>
            <a:pPr lvl="1"/>
            <a:r>
              <a:rPr lang="cs-CZ" dirty="0" smtClean="0"/>
              <a:t>Cena Severské rady za literaturu – celoskandinávská</a:t>
            </a:r>
          </a:p>
          <a:p>
            <a:r>
              <a:rPr lang="cs-CZ" dirty="0" smtClean="0"/>
              <a:t>DÚ: podívat se, kteří finští spisovatelé vyhráli tyto ceny + které byly přeložené do češtiny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0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5" y="245423"/>
            <a:ext cx="6503029" cy="65030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 smtClean="0">
                <a:latin typeface="Century" panose="02040604050505020304" pitchFamily="18" charset="0"/>
              </a:rPr>
              <a:t>Finové tančí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ango</a:t>
            </a:r>
          </a:p>
          <a:p>
            <a:pPr lvl="1"/>
            <a:r>
              <a:rPr lang="cs-CZ" dirty="0" smtClean="0"/>
              <a:t>www.youtube.com/watch?v=p0EwGkMn-kc</a:t>
            </a:r>
          </a:p>
          <a:p>
            <a:r>
              <a:rPr lang="cs-CZ" dirty="0"/>
              <a:t>l</a:t>
            </a:r>
            <a:r>
              <a:rPr lang="cs-CZ" dirty="0" smtClean="0"/>
              <a:t>etkis – jenka, letka jenkka</a:t>
            </a:r>
          </a:p>
          <a:p>
            <a:pPr lvl="1"/>
            <a:r>
              <a:rPr lang="cs-CZ" dirty="0" smtClean="0"/>
              <a:t>www.youtube.com/watch?v=vvretYJ8sh8&amp;list=PLxnKeVeSGl-pgwxj77eE2L2eDdJh8W1-D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3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392"/>
            <a:ext cx="12192000" cy="561882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486" y="1614475"/>
            <a:ext cx="10515600" cy="2090625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latin typeface="Century" panose="02040604050505020304" pitchFamily="18" charset="0"/>
              </a:rPr>
              <a:t>Estonsko</a:t>
            </a:r>
            <a:endParaRPr lang="cs-CZ" sz="6000" b="1" dirty="0">
              <a:latin typeface="Century" panose="02040604050505020304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38200" y="4383835"/>
            <a:ext cx="10515600" cy="209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 smtClean="0">
                <a:latin typeface="Century" panose="02040604050505020304" pitchFamily="18" charset="0"/>
              </a:rPr>
              <a:t>Eesti</a:t>
            </a:r>
            <a:endParaRPr lang="cs-CZ" sz="60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9" y="125351"/>
            <a:ext cx="10989692" cy="6590805"/>
          </a:xfrm>
        </p:spPr>
      </p:pic>
    </p:spTree>
    <p:extLst>
      <p:ext uri="{BB962C8B-B14F-4D97-AF65-F5344CB8AC3E}">
        <p14:creationId xmlns:p14="http://schemas.microsoft.com/office/powerpoint/2010/main" val="25539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322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7543" y="1175657"/>
            <a:ext cx="2553196" cy="515031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24. 2. 1918</a:t>
            </a:r>
            <a:endParaRPr lang="cs-CZ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923808" y="3988130"/>
            <a:ext cx="2553196" cy="51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i="1" dirty="0" smtClean="0"/>
              <a:t>20. 8. 1991</a:t>
            </a:r>
            <a:endParaRPr lang="cs-CZ" i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434445" y="2018556"/>
            <a:ext cx="2553196" cy="515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gency FB" panose="020B0503020202020204" pitchFamily="34" charset="0"/>
              </a:rPr>
              <a:t>c</a:t>
            </a:r>
            <a:r>
              <a:rPr lang="cs-CZ" dirty="0" smtClean="0">
                <a:latin typeface="Agency FB" panose="020B0503020202020204" pitchFamily="34" charset="0"/>
              </a:rPr>
              <a:t>ca 45 000 km</a:t>
            </a:r>
            <a:r>
              <a:rPr lang="cs-CZ" baseline="30000" dirty="0" smtClean="0">
                <a:latin typeface="Agency FB" panose="020B0503020202020204" pitchFamily="34" charset="0"/>
              </a:rPr>
              <a:t>2</a:t>
            </a:r>
            <a:endParaRPr lang="cs-CZ" baseline="30000" dirty="0">
              <a:latin typeface="Agency FB" panose="020B0503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889011" y="6041463"/>
            <a:ext cx="2553196" cy="515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318 m. n. m.</a:t>
            </a:r>
            <a:endParaRPr lang="cs-CZ" sz="3600" b="1" baseline="300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262585" y="6010508"/>
            <a:ext cx="3927270" cy="66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Suur</a:t>
            </a:r>
            <a:r>
              <a:rPr lang="cs-CZ" b="1" dirty="0" smtClean="0"/>
              <a:t> </a:t>
            </a:r>
            <a:r>
              <a:rPr lang="cs-CZ" b="1" dirty="0" err="1" smtClean="0"/>
              <a:t>Munamägi</a:t>
            </a:r>
            <a:endParaRPr lang="cs-CZ" b="1" baseline="300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220686" y="2810711"/>
            <a:ext cx="3703122" cy="835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err="1" smtClean="0">
                <a:latin typeface="Baskerville Old Face" panose="02020602080505020303" pitchFamily="18" charset="0"/>
              </a:rPr>
              <a:t>Saaremaa</a:t>
            </a:r>
            <a:r>
              <a:rPr lang="cs-CZ" sz="5400" dirty="0" smtClean="0">
                <a:latin typeface="Baskerville Old Face" panose="02020602080505020303" pitchFamily="18" charset="0"/>
              </a:rPr>
              <a:t> a </a:t>
            </a:r>
            <a:r>
              <a:rPr lang="cs-CZ" sz="5400" dirty="0" err="1" smtClean="0">
                <a:latin typeface="Baskerville Old Face" panose="02020602080505020303" pitchFamily="18" charset="0"/>
              </a:rPr>
              <a:t>Hiiumaa</a:t>
            </a:r>
            <a:endParaRPr lang="cs-CZ" sz="5400" baseline="30000" dirty="0">
              <a:latin typeface="Baskerville Old Face" panose="02020602080505020303" pitchFamily="18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9113322" y="368322"/>
            <a:ext cx="4711866" cy="1319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Berlin Sans FB Demi" panose="020E0802020502020306" pitchFamily="34" charset="0"/>
              </a:rPr>
              <a:t>Peipus</a:t>
            </a:r>
            <a:endParaRPr lang="cs-CZ" baseline="30000" dirty="0">
              <a:latin typeface="Berlin Sans FB Demi" panose="020E0802020502020306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3" y="1175656"/>
            <a:ext cx="11534656" cy="50150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48" y="180089"/>
            <a:ext cx="8647051" cy="57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build="allAtOnce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32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smtClean="0">
                <a:latin typeface="Century" panose="02040604050505020304" pitchFamily="18" charset="0"/>
              </a:rPr>
              <a:t>Obyvatelstvo a administrativní členění</a:t>
            </a:r>
            <a:endParaRPr lang="cs-CZ" cap="small" dirty="0">
              <a:latin typeface="Century" panose="020406040505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23" y="1477849"/>
            <a:ext cx="7313877" cy="5262563"/>
          </a:xfr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073400" y="5663748"/>
            <a:ext cx="10515600" cy="1112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k</a:t>
            </a:r>
            <a:r>
              <a:rPr lang="cs-CZ" sz="3200" dirty="0" smtClean="0"/>
              <a:t>raje (</a:t>
            </a:r>
            <a:r>
              <a:rPr lang="cs-CZ" sz="3200" dirty="0" err="1" smtClean="0"/>
              <a:t>maakond</a:t>
            </a:r>
            <a:r>
              <a:rPr lang="cs-CZ" sz="3200" dirty="0" smtClean="0"/>
              <a:t>, </a:t>
            </a:r>
            <a:r>
              <a:rPr lang="cs-CZ" sz="3200" dirty="0" err="1" smtClean="0"/>
              <a:t>maakonnad</a:t>
            </a:r>
            <a:r>
              <a:rPr lang="cs-CZ" sz="3200" dirty="0" smtClean="0"/>
              <a:t>): 15</a:t>
            </a:r>
            <a:endParaRPr lang="cs-CZ" sz="3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257300" y="1690688"/>
            <a:ext cx="10515600" cy="1270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1,3 milionu obyvatel</a:t>
            </a:r>
          </a:p>
          <a:p>
            <a:r>
              <a:rPr lang="cs-CZ" sz="3200" dirty="0"/>
              <a:t>n</a:t>
            </a:r>
            <a:r>
              <a:rPr lang="cs-CZ" sz="3200" dirty="0" smtClean="0"/>
              <a:t>ízká hustota zalidnění (30 lidí/km</a:t>
            </a:r>
            <a:r>
              <a:rPr lang="cs-CZ" sz="3200" baseline="30000" dirty="0" smtClean="0"/>
              <a:t>2</a:t>
            </a:r>
            <a:r>
              <a:rPr lang="cs-CZ" sz="3200" dirty="0" smtClean="0"/>
              <a:t>)</a:t>
            </a:r>
          </a:p>
          <a:p>
            <a:r>
              <a:rPr lang="cs-CZ" sz="3200" dirty="0" smtClean="0"/>
              <a:t>trend úbytku obyvatelstva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663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322" cy="6858000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9" y="0"/>
            <a:ext cx="10149281" cy="6898339"/>
          </a:xfrm>
        </p:spPr>
      </p:pic>
    </p:spTree>
    <p:extLst>
      <p:ext uri="{BB962C8B-B14F-4D97-AF65-F5344CB8AC3E}">
        <p14:creationId xmlns:p14="http://schemas.microsoft.com/office/powerpoint/2010/main" val="16104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32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cap="small" dirty="0" smtClean="0">
                <a:latin typeface="Century" panose="02040604050505020304" pitchFamily="18" charset="0"/>
              </a:rPr>
              <a:t>Města</a:t>
            </a:r>
            <a:endParaRPr lang="cs-CZ" sz="54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cs-CZ" sz="3600" dirty="0" smtClean="0"/>
              <a:t>Tallinn: 435 000</a:t>
            </a:r>
          </a:p>
          <a:p>
            <a:r>
              <a:rPr lang="cs-CZ" sz="3600" dirty="0" err="1" smtClean="0"/>
              <a:t>Tartu</a:t>
            </a:r>
            <a:r>
              <a:rPr lang="cs-CZ" sz="3600" dirty="0" smtClean="0"/>
              <a:t>: 98 000</a:t>
            </a:r>
          </a:p>
          <a:p>
            <a:r>
              <a:rPr lang="cs-CZ" sz="3600" dirty="0" err="1" smtClean="0"/>
              <a:t>Narva</a:t>
            </a:r>
            <a:r>
              <a:rPr lang="cs-CZ" sz="3600" dirty="0" smtClean="0"/>
              <a:t>: 62 000</a:t>
            </a:r>
          </a:p>
          <a:p>
            <a:r>
              <a:rPr lang="cs-CZ" sz="3600" dirty="0" err="1" smtClean="0"/>
              <a:t>Pärnu</a:t>
            </a:r>
            <a:r>
              <a:rPr lang="cs-CZ" sz="3600" dirty="0" smtClean="0"/>
              <a:t>: 40 000</a:t>
            </a:r>
          </a:p>
          <a:p>
            <a:r>
              <a:rPr lang="cs-CZ" sz="3600" dirty="0" err="1" smtClean="0"/>
              <a:t>Kohtla-Järve</a:t>
            </a:r>
            <a:r>
              <a:rPr lang="cs-CZ" sz="3600" dirty="0" smtClean="0"/>
              <a:t>: 37 000</a:t>
            </a:r>
          </a:p>
          <a:p>
            <a:endParaRPr lang="cs-CZ" sz="3600" dirty="0" smtClean="0"/>
          </a:p>
          <a:p>
            <a:pPr marL="0" indent="0">
              <a:buNone/>
            </a:pPr>
            <a:endParaRPr lang="cs-CZ" sz="3600" dirty="0" smtClean="0"/>
          </a:p>
          <a:p>
            <a:r>
              <a:rPr lang="cs-CZ" sz="3600" dirty="0" err="1" smtClean="0"/>
              <a:t>Viljandi</a:t>
            </a:r>
            <a:r>
              <a:rPr lang="cs-CZ" sz="3600" dirty="0" smtClean="0"/>
              <a:t>: 18 000</a:t>
            </a:r>
          </a:p>
          <a:p>
            <a:r>
              <a:rPr lang="cs-CZ" sz="3600" dirty="0" err="1" smtClean="0"/>
              <a:t>Maardu</a:t>
            </a:r>
            <a:r>
              <a:rPr lang="cs-CZ" sz="3600" dirty="0" smtClean="0"/>
              <a:t>: 17 000</a:t>
            </a:r>
          </a:p>
          <a:p>
            <a:r>
              <a:rPr lang="cs-CZ" sz="3600" dirty="0" err="1" smtClean="0"/>
              <a:t>Rakvere</a:t>
            </a:r>
            <a:r>
              <a:rPr lang="cs-CZ" sz="3600" dirty="0" smtClean="0"/>
              <a:t>: 15 000</a:t>
            </a:r>
          </a:p>
          <a:p>
            <a:r>
              <a:rPr lang="cs-CZ" sz="3600" dirty="0" err="1" smtClean="0"/>
              <a:t>Sillamäe</a:t>
            </a:r>
            <a:r>
              <a:rPr lang="cs-CZ" sz="3600" dirty="0" smtClean="0"/>
              <a:t>: 14 000</a:t>
            </a:r>
          </a:p>
          <a:p>
            <a:r>
              <a:rPr lang="cs-CZ" sz="3600" dirty="0" err="1" smtClean="0"/>
              <a:t>Kuressaare</a:t>
            </a:r>
            <a:r>
              <a:rPr lang="cs-CZ" sz="3600" dirty="0" smtClean="0"/>
              <a:t>: 13 000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927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32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cap="small" dirty="0" smtClean="0">
                <a:latin typeface="Century" panose="02040604050505020304" pitchFamily="18" charset="0"/>
              </a:rPr>
              <a:t>Etnické složení obyvatelstva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71" y="1854370"/>
            <a:ext cx="4964029" cy="4587642"/>
          </a:xfr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879950" y="1561526"/>
            <a:ext cx="5707742" cy="463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cs-CZ" sz="3600" dirty="0" smtClean="0"/>
              <a:t>1934: 88 </a:t>
            </a:r>
            <a:r>
              <a:rPr lang="en-US" sz="3600" dirty="0" smtClean="0"/>
              <a:t>% </a:t>
            </a:r>
            <a:r>
              <a:rPr lang="en-US" sz="3600" dirty="0" err="1" smtClean="0"/>
              <a:t>Estonci</a:t>
            </a:r>
            <a:r>
              <a:rPr lang="en-US" sz="3600" dirty="0" smtClean="0"/>
              <a:t> x 1989</a:t>
            </a:r>
            <a:r>
              <a:rPr lang="cs-CZ" sz="3600" dirty="0" smtClean="0"/>
              <a:t>: 61,5 </a:t>
            </a:r>
            <a:r>
              <a:rPr lang="en-US" sz="3600" dirty="0" smtClean="0"/>
              <a:t>%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/>
              <a:t>dnes</a:t>
            </a:r>
            <a:r>
              <a:rPr lang="cs-CZ" sz="3600" dirty="0" smtClean="0"/>
              <a:t>: cca 69 </a:t>
            </a:r>
            <a:r>
              <a:rPr lang="en-US" sz="3600" dirty="0" smtClean="0"/>
              <a:t>% </a:t>
            </a:r>
            <a:r>
              <a:rPr lang="en-US" sz="3600" dirty="0" err="1" smtClean="0"/>
              <a:t>Estonci</a:t>
            </a:r>
            <a:r>
              <a:rPr lang="en-US" sz="3600" dirty="0" smtClean="0"/>
              <a:t>,</a:t>
            </a:r>
            <a:r>
              <a:rPr lang="en-US" sz="3600" dirty="0"/>
              <a:t> </a:t>
            </a:r>
            <a:r>
              <a:rPr lang="en-US" sz="3600" dirty="0" smtClean="0"/>
              <a:t>25 % </a:t>
            </a:r>
            <a:r>
              <a:rPr lang="en-US" sz="3600" dirty="0" err="1" smtClean="0"/>
              <a:t>Rusov</a:t>
            </a:r>
            <a:r>
              <a:rPr lang="cs-CZ" sz="3600" dirty="0" smtClean="0"/>
              <a:t>é, dále Ukrajinci, Bělorusové, Finové (0,6 </a:t>
            </a:r>
            <a:r>
              <a:rPr lang="en-US" sz="3600" dirty="0" smtClean="0"/>
              <a:t>%</a:t>
            </a:r>
            <a:r>
              <a:rPr lang="cs-CZ" sz="3600" dirty="0" smtClean="0"/>
              <a:t>)</a:t>
            </a:r>
          </a:p>
          <a:p>
            <a:pPr marL="571500" indent="-571500">
              <a:buFontTx/>
              <a:buChar char="-"/>
            </a:pPr>
            <a:r>
              <a:rPr lang="cs-CZ" sz="3600" dirty="0" smtClean="0"/>
              <a:t>Rusové v Tallinnu cca 37 </a:t>
            </a:r>
            <a:r>
              <a:rPr lang="en-US" sz="3600" dirty="0" smtClean="0"/>
              <a:t>%, v Ida-</a:t>
            </a:r>
            <a:r>
              <a:rPr lang="en-US" sz="3600" dirty="0" err="1" smtClean="0"/>
              <a:t>Virumaa</a:t>
            </a:r>
            <a:r>
              <a:rPr lang="cs-CZ" sz="3600" dirty="0" smtClean="0"/>
              <a:t> velká většina (</a:t>
            </a:r>
            <a:r>
              <a:rPr lang="cs-CZ" sz="3600" dirty="0" err="1" smtClean="0"/>
              <a:t>Narva</a:t>
            </a:r>
            <a:r>
              <a:rPr lang="cs-CZ" sz="3600" dirty="0" smtClean="0"/>
              <a:t> cca 88 </a:t>
            </a:r>
            <a:r>
              <a:rPr lang="en-US" sz="3600" dirty="0" smtClean="0"/>
              <a:t>%</a:t>
            </a:r>
            <a:r>
              <a:rPr lang="cs-CZ" sz="3600" dirty="0" smtClean="0"/>
              <a:t>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0733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294"/>
            <a:ext cx="12192000" cy="560466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cap="small" dirty="0" smtClean="0"/>
              <a:t>Pojmy a dojmy</a:t>
            </a:r>
            <a:endParaRPr lang="cs-CZ" sz="6000" b="1" cap="small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38200" y="2044216"/>
            <a:ext cx="10515600" cy="160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1) finská kultura jako „národní kultura“ (</a:t>
            </a:r>
            <a:r>
              <a:rPr lang="cs-CZ" i="1" dirty="0" smtClean="0"/>
              <a:t>kansalliskulttuuri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838200" y="3374628"/>
            <a:ext cx="10515600" cy="1500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2) „velká“ a „malá“ tradice</a:t>
            </a:r>
          </a:p>
          <a:p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38200" y="4516041"/>
            <a:ext cx="10515600" cy="1133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3) finská kultura a kultura Finska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5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32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cap="small" dirty="0" smtClean="0">
                <a:latin typeface="Century" panose="02040604050505020304" pitchFamily="18" charset="0"/>
              </a:rPr>
              <a:t>Náboženství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</a:t>
            </a:r>
            <a:r>
              <a:rPr lang="cs-CZ" dirty="0" smtClean="0"/>
              <a:t>ž 70</a:t>
            </a:r>
            <a:r>
              <a:rPr lang="en-US" dirty="0" smtClean="0"/>
              <a:t>%</a:t>
            </a:r>
            <a:r>
              <a:rPr lang="cs-CZ" dirty="0" smtClean="0"/>
              <a:t> bez vyznání</a:t>
            </a:r>
          </a:p>
          <a:p>
            <a:r>
              <a:rPr lang="cs-CZ" dirty="0" smtClean="0"/>
              <a:t>2005: „Bůh existuje“ = 16 </a:t>
            </a:r>
            <a:r>
              <a:rPr lang="en-US" dirty="0" smtClean="0"/>
              <a:t>%</a:t>
            </a:r>
          </a:p>
          <a:p>
            <a:pPr marL="457200" lvl="1" indent="0">
              <a:buNone/>
            </a:pPr>
            <a:r>
              <a:rPr lang="cs-CZ" dirty="0"/>
              <a:t> </a:t>
            </a:r>
            <a:r>
              <a:rPr lang="cs-CZ" dirty="0" smtClean="0"/>
              <a:t>         „existuje duch nebo životní síla“ = 54 </a:t>
            </a:r>
            <a:r>
              <a:rPr lang="en-US" dirty="0" smtClean="0"/>
              <a:t>%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cs-CZ" dirty="0" smtClean="0"/>
              <a:t>„neexistuje nic“ = 26 </a:t>
            </a:r>
            <a:r>
              <a:rPr lang="en-US" dirty="0" smtClean="0"/>
              <a:t>%</a:t>
            </a:r>
          </a:p>
          <a:p>
            <a:r>
              <a:rPr lang="cs-CZ" dirty="0"/>
              <a:t>c</a:t>
            </a:r>
            <a:r>
              <a:rPr lang="cs-CZ" dirty="0" smtClean="0"/>
              <a:t>írkve: luteránská evangelická (10 </a:t>
            </a:r>
            <a:r>
              <a:rPr lang="en-US" dirty="0" smtClean="0"/>
              <a:t>%</a:t>
            </a:r>
            <a:r>
              <a:rPr lang="cs-CZ" dirty="0" smtClean="0"/>
              <a:t>), pravoslavná (16 </a:t>
            </a:r>
            <a:r>
              <a:rPr lang="en-US" dirty="0" smtClean="0"/>
              <a:t>%</a:t>
            </a:r>
            <a:r>
              <a:rPr lang="cs-CZ" dirty="0" smtClean="0"/>
              <a:t> ruské menšiny) + katolíci, židé, novopohané (</a:t>
            </a:r>
            <a:r>
              <a:rPr lang="cs-CZ" dirty="0" err="1" smtClean="0"/>
              <a:t>taaraismus</a:t>
            </a:r>
            <a:r>
              <a:rPr lang="cs-CZ" dirty="0" smtClean="0"/>
              <a:t>, </a:t>
            </a:r>
            <a:r>
              <a:rPr lang="cs-CZ" dirty="0" err="1" smtClean="0"/>
              <a:t>maausk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Ringo</a:t>
            </a:r>
            <a:r>
              <a:rPr lang="cs-CZ" dirty="0" smtClean="0"/>
              <a:t> </a:t>
            </a:r>
            <a:r>
              <a:rPr lang="cs-CZ" dirty="0" err="1" smtClean="0"/>
              <a:t>Ringvee</a:t>
            </a:r>
            <a:r>
              <a:rPr lang="cs-CZ" dirty="0" smtClean="0"/>
              <a:t> o náboženství Estonců: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www.theguardian.com/commentisfree/belief/2011/sep/16/estonia-least-religious-country-world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1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32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latin typeface="Century" panose="02040604050505020304" pitchFamily="18" charset="0"/>
              </a:rPr>
              <a:t>Videa k prohlédnutí</a:t>
            </a:r>
            <a:endParaRPr lang="cs-CZ" sz="6000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3"/>
              </a:rPr>
              <a:t>Tallinn </a:t>
            </a:r>
            <a:r>
              <a:rPr lang="cs-CZ" dirty="0">
                <a:hlinkClick r:id="rId3"/>
              </a:rPr>
              <a:t>turisticky:</a:t>
            </a:r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www.ceskatelevize.cz/porady/1096911352-objektiv/4986-staty/917-estonsko/</a:t>
            </a:r>
            <a:endParaRPr lang="cs-CZ" dirty="0" smtClean="0"/>
          </a:p>
          <a:p>
            <a:r>
              <a:rPr lang="cs-CZ" dirty="0"/>
              <a:t>10 věcí, které jste nevěděli o </a:t>
            </a:r>
            <a:r>
              <a:rPr lang="cs-CZ" dirty="0" smtClean="0"/>
              <a:t>Estonsku:</a:t>
            </a:r>
            <a:endParaRPr lang="cs-CZ" dirty="0"/>
          </a:p>
          <a:p>
            <a:pPr marL="0" indent="0">
              <a:buNone/>
            </a:pPr>
            <a:r>
              <a:rPr lang="cs-CZ" dirty="0" smtClean="0">
                <a:hlinkClick r:id="rId4"/>
              </a:rPr>
              <a:t>www.youtube.com/watch?v=lHHQpge-vZI</a:t>
            </a:r>
            <a:endParaRPr lang="cs-CZ" dirty="0"/>
          </a:p>
          <a:p>
            <a:r>
              <a:rPr lang="cs-CZ" dirty="0"/>
              <a:t>nové </a:t>
            </a:r>
            <a:r>
              <a:rPr lang="cs-CZ" dirty="0" err="1" smtClean="0"/>
              <a:t>Sillicon</a:t>
            </a:r>
            <a:r>
              <a:rPr lang="cs-CZ" dirty="0" smtClean="0"/>
              <a:t> </a:t>
            </a:r>
            <a:r>
              <a:rPr lang="cs-CZ" dirty="0" err="1" smtClean="0"/>
              <a:t>valley</a:t>
            </a:r>
            <a:r>
              <a:rPr lang="cs-CZ" dirty="0"/>
              <a:t>?</a:t>
            </a:r>
            <a:endParaRPr lang="cs-CZ" dirty="0"/>
          </a:p>
          <a:p>
            <a:pPr marL="0" indent="0">
              <a:buNone/>
            </a:pPr>
            <a:r>
              <a:rPr lang="cs-CZ" dirty="0" smtClean="0">
                <a:hlinkClick r:id="rId5"/>
              </a:rPr>
              <a:t>www.youtube.com/watch?v=Fi1xlDffnJA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hlinkClick r:id="rId6"/>
              </a:rPr>
              <a:t>www.youtube.com/watch?v=kHiq5UfxePA</a:t>
            </a:r>
            <a:endParaRPr lang="cs-CZ" dirty="0"/>
          </a:p>
          <a:p>
            <a:r>
              <a:rPr lang="cs-CZ" dirty="0" err="1"/>
              <a:t>funny</a:t>
            </a:r>
            <a:r>
              <a:rPr lang="cs-CZ" dirty="0"/>
              <a:t> </a:t>
            </a:r>
            <a:r>
              <a:rPr lang="cs-CZ" dirty="0" err="1"/>
              <a:t>facts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 smtClean="0"/>
              <a:t>www.youtube.com/watch?v=1TTPq38LyPU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2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22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cs-CZ" sz="5400" cap="small" dirty="0" smtClean="0">
                <a:latin typeface="Century" panose="02040604050505020304" pitchFamily="18" charset="0"/>
              </a:rPr>
              <a:t>Kalevala – vznik a charakteristika</a:t>
            </a:r>
            <a:endParaRPr lang="cs-CZ" sz="54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953814"/>
            <a:ext cx="10515600" cy="4351338"/>
          </a:xfrm>
        </p:spPr>
        <p:txBody>
          <a:bodyPr/>
          <a:lstStyle/>
          <a:p>
            <a:r>
              <a:rPr lang="cs-CZ" dirty="0" smtClean="0"/>
              <a:t>„finský národní epos“</a:t>
            </a:r>
          </a:p>
          <a:p>
            <a:r>
              <a:rPr lang="cs-CZ" dirty="0" smtClean="0"/>
              <a:t>Elias Lönnrot (1802-1884)</a:t>
            </a:r>
          </a:p>
          <a:p>
            <a:r>
              <a:rPr lang="cs-CZ" i="1" dirty="0" smtClean="0"/>
              <a:t>Stará Kalevala </a:t>
            </a:r>
            <a:r>
              <a:rPr lang="cs-CZ" dirty="0" smtClean="0"/>
              <a:t>(1835) a </a:t>
            </a:r>
            <a:r>
              <a:rPr lang="cs-CZ" i="1" dirty="0" smtClean="0"/>
              <a:t>Nová Kalevala </a:t>
            </a:r>
            <a:r>
              <a:rPr lang="cs-CZ" dirty="0" smtClean="0"/>
              <a:t>(1849)</a:t>
            </a:r>
          </a:p>
          <a:p>
            <a:r>
              <a:rPr lang="cs-CZ" dirty="0"/>
              <a:t>z</a:t>
            </a:r>
            <a:r>
              <a:rPr lang="cs-CZ" dirty="0" smtClean="0"/>
              <a:t>naky „kalevalské poezie“: čtyřstopý trochej, paralelismus, aliterace, zpívaná na monotónní melodii (+ kantele?)</a:t>
            </a:r>
          </a:p>
          <a:p>
            <a:r>
              <a:rPr lang="cs-CZ" dirty="0"/>
              <a:t>a</a:t>
            </a:r>
            <a:r>
              <a:rPr lang="cs-CZ" dirty="0" smtClean="0"/>
              <a:t>rchaické rysy kultury typové společné pro jiné jazykově příbuzné národy (šamanismus)</a:t>
            </a:r>
          </a:p>
          <a:p>
            <a:r>
              <a:rPr lang="cs-CZ" dirty="0"/>
              <a:t>d</a:t>
            </a:r>
            <a:r>
              <a:rPr lang="cs-CZ" dirty="0" smtClean="0"/>
              <a:t>o češtiny přeložená Josefem Holečkem roku 1894, kritické vydání Holečkova překladu provedl Jan Čermák (2014)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20" y="0"/>
            <a:ext cx="7168641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5" y="571500"/>
            <a:ext cx="3628571" cy="464910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71" y="571500"/>
            <a:ext cx="6949777" cy="463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21" y="157792"/>
            <a:ext cx="6503029" cy="650302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675" y="719809"/>
            <a:ext cx="10515600" cy="1325563"/>
          </a:xfrm>
        </p:spPr>
        <p:txBody>
          <a:bodyPr>
            <a:noAutofit/>
          </a:bodyPr>
          <a:lstStyle/>
          <a:p>
            <a:r>
              <a:rPr lang="cs-CZ" sz="4800" cap="small" dirty="0" smtClean="0">
                <a:latin typeface="Century" panose="02040604050505020304" pitchFamily="18" charset="0"/>
              </a:rPr>
              <a:t>Kalevala jako zdroj inspirace pro finskou kulturu</a:t>
            </a:r>
            <a:endParaRPr lang="cs-CZ" sz="4800" cap="small" dirty="0">
              <a:latin typeface="Century" panose="020406040505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93165" y="2575072"/>
            <a:ext cx="10515600" cy="81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cs-CZ" sz="3000" dirty="0" smtClean="0"/>
              <a:t>literatura</a:t>
            </a:r>
            <a:r>
              <a:rPr lang="cs-CZ" dirty="0" smtClean="0"/>
              <a:t>:</a:t>
            </a:r>
          </a:p>
          <a:p>
            <a:pPr marL="1028700" lvl="1" indent="-571500">
              <a:buFontTx/>
              <a:buChar char="-"/>
            </a:pPr>
            <a:r>
              <a:rPr lang="cs-CZ" dirty="0" smtClean="0"/>
              <a:t>Aleksis Kivi: </a:t>
            </a:r>
            <a:r>
              <a:rPr lang="cs-CZ" i="1" dirty="0" smtClean="0"/>
              <a:t>Kullervo</a:t>
            </a:r>
            <a:r>
              <a:rPr lang="cs-CZ" dirty="0" smtClean="0"/>
              <a:t> (1882) – z ní opera Armase Launise a Aulise Sallinena (1992)</a:t>
            </a:r>
          </a:p>
          <a:p>
            <a:endParaRPr lang="cs-CZ" dirty="0" smtClean="0"/>
          </a:p>
          <a:p>
            <a:pPr marL="1028700" lvl="1" indent="-571500">
              <a:buFontTx/>
              <a:buChar char="-"/>
            </a:pPr>
            <a:endParaRPr lang="cs-CZ" dirty="0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593165" y="3276641"/>
            <a:ext cx="10515600" cy="81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>
              <a:buFontTx/>
              <a:buChar char="-"/>
            </a:pPr>
            <a:r>
              <a:rPr lang="cs-CZ" dirty="0" err="1" smtClean="0"/>
              <a:t>Eino</a:t>
            </a:r>
            <a:r>
              <a:rPr lang="cs-CZ" dirty="0" smtClean="0"/>
              <a:t> </a:t>
            </a:r>
            <a:r>
              <a:rPr lang="cs-CZ" dirty="0" err="1" smtClean="0"/>
              <a:t>Leino</a:t>
            </a:r>
            <a:r>
              <a:rPr lang="cs-CZ" dirty="0" smtClean="0"/>
              <a:t>: </a:t>
            </a:r>
            <a:r>
              <a:rPr lang="cs-CZ" i="1" dirty="0" err="1" smtClean="0"/>
              <a:t>Tuonelan</a:t>
            </a:r>
            <a:r>
              <a:rPr lang="cs-CZ" i="1" dirty="0" smtClean="0"/>
              <a:t> </a:t>
            </a:r>
            <a:r>
              <a:rPr lang="cs-CZ" i="1" dirty="0" err="1" smtClean="0"/>
              <a:t>joutsen</a:t>
            </a:r>
            <a:r>
              <a:rPr lang="cs-CZ" i="1" dirty="0" smtClean="0"/>
              <a:t> </a:t>
            </a:r>
            <a:r>
              <a:rPr lang="cs-CZ" dirty="0" smtClean="0"/>
              <a:t>(1898)</a:t>
            </a:r>
          </a:p>
          <a:p>
            <a:pPr marL="1028700" lvl="1" indent="-571500">
              <a:buFontTx/>
              <a:buChar char="-"/>
            </a:pPr>
            <a:r>
              <a:rPr lang="cs-CZ" dirty="0" err="1" smtClean="0"/>
              <a:t>Paavo</a:t>
            </a:r>
            <a:r>
              <a:rPr lang="cs-CZ" dirty="0" smtClean="0"/>
              <a:t> </a:t>
            </a:r>
            <a:r>
              <a:rPr lang="cs-CZ" dirty="0" err="1" smtClean="0"/>
              <a:t>Haavikko</a:t>
            </a:r>
            <a:r>
              <a:rPr lang="cs-CZ" dirty="0" smtClean="0"/>
              <a:t>: </a:t>
            </a:r>
            <a:r>
              <a:rPr lang="cs-CZ" i="1" dirty="0" err="1" smtClean="0"/>
              <a:t>Rauta-aika</a:t>
            </a:r>
            <a:r>
              <a:rPr lang="cs-CZ" dirty="0" smtClean="0"/>
              <a:t> (1982), </a:t>
            </a:r>
            <a:r>
              <a:rPr lang="cs-CZ" i="1" dirty="0" err="1" smtClean="0"/>
              <a:t>Kullervon</a:t>
            </a:r>
            <a:r>
              <a:rPr lang="cs-CZ" i="1" dirty="0" smtClean="0"/>
              <a:t> </a:t>
            </a:r>
            <a:r>
              <a:rPr lang="cs-CZ" i="1" dirty="0" err="1" smtClean="0"/>
              <a:t>tarina</a:t>
            </a:r>
            <a:r>
              <a:rPr lang="cs-CZ" i="1" dirty="0" smtClean="0"/>
              <a:t> </a:t>
            </a:r>
            <a:r>
              <a:rPr lang="cs-CZ" dirty="0" smtClean="0"/>
              <a:t>(1982), </a:t>
            </a:r>
            <a:r>
              <a:rPr lang="cs-CZ" i="1" dirty="0" err="1" smtClean="0"/>
              <a:t>Kaksikymmentä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yksi</a:t>
            </a:r>
            <a:r>
              <a:rPr lang="cs-CZ" i="1" dirty="0" smtClean="0"/>
              <a:t> </a:t>
            </a:r>
            <a:r>
              <a:rPr lang="cs-CZ" dirty="0" smtClean="0"/>
              <a:t>(1974)</a:t>
            </a:r>
          </a:p>
          <a:p>
            <a:endParaRPr lang="cs-CZ" dirty="0" smtClean="0"/>
          </a:p>
          <a:p>
            <a:pPr marL="1028700" lvl="1" indent="-571500">
              <a:buFontTx/>
              <a:buChar char="-"/>
            </a:pPr>
            <a:endParaRPr lang="cs-CZ" dirty="0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593165" y="3850731"/>
            <a:ext cx="10515600" cy="81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>
              <a:buFontTx/>
              <a:buChar char="-"/>
            </a:pPr>
            <a:r>
              <a:rPr lang="cs-CZ" dirty="0" smtClean="0"/>
              <a:t>Johanna </a:t>
            </a:r>
            <a:r>
              <a:rPr lang="cs-CZ" dirty="0" err="1" smtClean="0"/>
              <a:t>Sinisalo</a:t>
            </a:r>
            <a:r>
              <a:rPr lang="cs-CZ" dirty="0" smtClean="0"/>
              <a:t>: </a:t>
            </a:r>
            <a:r>
              <a:rPr lang="cs-CZ" i="1" dirty="0" err="1" smtClean="0"/>
              <a:t>Sankarit</a:t>
            </a:r>
            <a:r>
              <a:rPr lang="cs-CZ" dirty="0" smtClean="0"/>
              <a:t> (2003)</a:t>
            </a:r>
          </a:p>
          <a:p>
            <a:pPr marL="1028700" lvl="1" indent="-571500"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pPr marL="1028700" lvl="1" indent="-571500">
              <a:buFontTx/>
              <a:buChar char="-"/>
            </a:pPr>
            <a:endParaRPr lang="cs-CZ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93165" y="4378709"/>
            <a:ext cx="10515600" cy="81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>
              <a:buFontTx/>
              <a:buChar char="-"/>
            </a:pPr>
            <a:r>
              <a:rPr lang="cs-CZ" dirty="0" smtClean="0"/>
              <a:t>motivy u J. R. R. Tolkiena, angl.-americké sci-fi (Lyon </a:t>
            </a:r>
            <a:r>
              <a:rPr lang="cs-CZ" dirty="0" err="1" smtClean="0"/>
              <a:t>Sprague</a:t>
            </a:r>
            <a:r>
              <a:rPr lang="cs-CZ" dirty="0" smtClean="0"/>
              <a:t> de Camp, </a:t>
            </a:r>
            <a:r>
              <a:rPr lang="cs-CZ" dirty="0" err="1" smtClean="0"/>
              <a:t>Fletcher</a:t>
            </a:r>
            <a:r>
              <a:rPr lang="cs-CZ" dirty="0" smtClean="0"/>
              <a:t> </a:t>
            </a:r>
            <a:r>
              <a:rPr lang="cs-CZ" dirty="0" err="1" smtClean="0"/>
              <a:t>Pratt</a:t>
            </a:r>
            <a:r>
              <a:rPr lang="cs-CZ" dirty="0" smtClean="0"/>
              <a:t>, Emil </a:t>
            </a:r>
            <a:r>
              <a:rPr lang="cs-CZ" dirty="0" err="1" smtClean="0"/>
              <a:t>Petaja</a:t>
            </a:r>
            <a:r>
              <a:rPr lang="cs-CZ" dirty="0" smtClean="0"/>
              <a:t>: 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Stolen Sun</a:t>
            </a:r>
            <a:r>
              <a:rPr lang="cs-CZ" dirty="0" smtClean="0"/>
              <a:t>)</a:t>
            </a:r>
          </a:p>
          <a:p>
            <a:pPr marL="1028700" lvl="1" indent="-571500">
              <a:buFontTx/>
              <a:buChar char="-"/>
            </a:pPr>
            <a:endParaRPr lang="cs-CZ" dirty="0" smtClean="0"/>
          </a:p>
          <a:p>
            <a:pPr marL="1028700" lvl="1" indent="-571500"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pPr marL="1028700" lvl="1" indent="-571500">
              <a:buFontTx/>
              <a:buChar char="-"/>
            </a:pPr>
            <a:endParaRPr lang="cs-CZ" dirty="0"/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593165" y="4974289"/>
            <a:ext cx="10515600" cy="81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cs-CZ" sz="3600" dirty="0"/>
              <a:t>k</a:t>
            </a:r>
            <a:r>
              <a:rPr lang="cs-CZ" sz="3600" dirty="0" smtClean="0"/>
              <a:t>omiks</a:t>
            </a:r>
            <a:r>
              <a:rPr lang="cs-CZ" dirty="0" smtClean="0"/>
              <a:t>:</a:t>
            </a:r>
          </a:p>
          <a:p>
            <a:pPr marL="1028700" lvl="1" indent="-571500">
              <a:buFontTx/>
              <a:buChar char="-"/>
            </a:pPr>
            <a:r>
              <a:rPr lang="cs-CZ" sz="2300" dirty="0" err="1" smtClean="0"/>
              <a:t>Mauri</a:t>
            </a:r>
            <a:r>
              <a:rPr lang="cs-CZ" sz="2300" dirty="0" smtClean="0"/>
              <a:t> </a:t>
            </a:r>
            <a:r>
              <a:rPr lang="cs-CZ" sz="2300" dirty="0" err="1" smtClean="0"/>
              <a:t>Kunnas</a:t>
            </a:r>
            <a:r>
              <a:rPr lang="cs-CZ" sz="2300" dirty="0" smtClean="0"/>
              <a:t>: </a:t>
            </a:r>
            <a:r>
              <a:rPr lang="cs-CZ" sz="2300" i="1" dirty="0" err="1" smtClean="0"/>
              <a:t>Koirien</a:t>
            </a:r>
            <a:r>
              <a:rPr lang="cs-CZ" sz="2300" i="1" dirty="0" smtClean="0"/>
              <a:t> Kalevala </a:t>
            </a:r>
            <a:r>
              <a:rPr lang="cs-CZ" sz="2300" dirty="0" smtClean="0"/>
              <a:t>(1992, 2006)</a:t>
            </a:r>
          </a:p>
          <a:p>
            <a:pPr marL="1028700" lvl="1" indent="-571500">
              <a:buFontTx/>
              <a:buChar char="-"/>
            </a:pPr>
            <a:r>
              <a:rPr lang="cs-CZ" sz="2300" dirty="0" smtClean="0"/>
              <a:t>Gene </a:t>
            </a:r>
            <a:r>
              <a:rPr lang="cs-CZ" sz="2300" dirty="0" err="1" smtClean="0"/>
              <a:t>Kurkijärvi</a:t>
            </a:r>
            <a:r>
              <a:rPr lang="cs-CZ" sz="2300" dirty="0" smtClean="0"/>
              <a:t>: </a:t>
            </a:r>
            <a:r>
              <a:rPr lang="cs-CZ" sz="2300" i="1" dirty="0" smtClean="0"/>
              <a:t>Kullervo</a:t>
            </a:r>
            <a:r>
              <a:rPr lang="cs-CZ" sz="2300" dirty="0" smtClean="0"/>
              <a:t> (2009)</a:t>
            </a:r>
          </a:p>
          <a:p>
            <a:pPr marL="1028700" lvl="1" indent="-571500">
              <a:buFontTx/>
              <a:buChar char="-"/>
            </a:pPr>
            <a:endParaRPr lang="cs-CZ" sz="2300" dirty="0" smtClean="0"/>
          </a:p>
          <a:p>
            <a:pPr marL="1028700" lvl="1" indent="-571500"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pPr marL="1028700" lvl="1" indent="-571500">
              <a:buFontTx/>
              <a:buChar char="-"/>
            </a:pPr>
            <a:endParaRPr lang="cs-CZ" dirty="0"/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593165" y="5891894"/>
            <a:ext cx="10515600" cy="81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cs-CZ" sz="3600" dirty="0"/>
              <a:t>h</a:t>
            </a:r>
            <a:r>
              <a:rPr lang="cs-CZ" sz="3600" dirty="0" smtClean="0"/>
              <a:t>udba</a:t>
            </a:r>
            <a:r>
              <a:rPr lang="cs-CZ" dirty="0" smtClean="0"/>
              <a:t>:</a:t>
            </a:r>
          </a:p>
          <a:p>
            <a:pPr marL="1028700" lvl="1" indent="-571500">
              <a:buFontTx/>
              <a:buChar char="-"/>
            </a:pPr>
            <a:r>
              <a:rPr lang="cs-CZ" sz="2300" dirty="0" smtClean="0"/>
              <a:t>Jean Sibelius: </a:t>
            </a:r>
            <a:r>
              <a:rPr lang="cs-CZ" sz="2300" i="1" dirty="0" err="1" smtClean="0"/>
              <a:t>Tuonelan</a:t>
            </a:r>
            <a:r>
              <a:rPr lang="cs-CZ" sz="2300" i="1" dirty="0" smtClean="0"/>
              <a:t> </a:t>
            </a:r>
            <a:r>
              <a:rPr lang="cs-CZ" sz="2300" i="1" dirty="0" err="1" smtClean="0"/>
              <a:t>joutsen</a:t>
            </a:r>
            <a:r>
              <a:rPr lang="cs-CZ" sz="2300" i="1" dirty="0" smtClean="0"/>
              <a:t> </a:t>
            </a:r>
            <a:r>
              <a:rPr lang="cs-CZ" sz="2300" dirty="0" smtClean="0"/>
              <a:t>(1895)</a:t>
            </a:r>
          </a:p>
          <a:p>
            <a:pPr marL="1028700" lvl="1" indent="-571500">
              <a:buFontTx/>
              <a:buChar char="-"/>
            </a:pPr>
            <a:r>
              <a:rPr lang="cs-CZ" sz="2300" dirty="0"/>
              <a:t>r</a:t>
            </a:r>
            <a:r>
              <a:rPr lang="cs-CZ" sz="2300" dirty="0" smtClean="0"/>
              <a:t>ock/metal: </a:t>
            </a:r>
            <a:r>
              <a:rPr lang="cs-CZ" sz="2300" dirty="0" err="1" smtClean="0"/>
              <a:t>Amorphis</a:t>
            </a:r>
            <a:r>
              <a:rPr lang="cs-CZ" sz="2300" dirty="0" smtClean="0"/>
              <a:t>: </a:t>
            </a:r>
            <a:r>
              <a:rPr lang="cs-CZ" sz="2300" i="1" dirty="0" err="1" smtClean="0"/>
              <a:t>Skyforger</a:t>
            </a:r>
            <a:r>
              <a:rPr lang="cs-CZ" sz="2300" dirty="0" smtClean="0"/>
              <a:t> (2009)</a:t>
            </a:r>
          </a:p>
          <a:p>
            <a:pPr marL="1028700" lvl="1" indent="-571500">
              <a:buFontTx/>
              <a:buChar char="-"/>
            </a:pPr>
            <a:endParaRPr lang="cs-CZ" sz="2300" dirty="0" smtClean="0"/>
          </a:p>
          <a:p>
            <a:pPr marL="1028700" lvl="1" indent="-571500"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pPr marL="1028700" lvl="1" indent="-571500">
              <a:buFontTx/>
              <a:buChar char="-"/>
            </a:pP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85" y="592123"/>
            <a:ext cx="5449874" cy="54414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5" y="549943"/>
            <a:ext cx="3591344" cy="58069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37" y="27514"/>
            <a:ext cx="4834194" cy="6858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09" y="592123"/>
            <a:ext cx="5670154" cy="55772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92" y="843253"/>
            <a:ext cx="5270449" cy="524980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25" y="551260"/>
            <a:ext cx="3518367" cy="55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86" y="201880"/>
            <a:ext cx="6503029" cy="65030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>
                <a:latin typeface="Century" panose="02040604050505020304" pitchFamily="18" charset="0"/>
              </a:rPr>
              <a:t>Kalevala jako zdroj inspirace pro finskou </a:t>
            </a:r>
            <a:r>
              <a:rPr lang="cs-CZ" cap="small" dirty="0" smtClean="0">
                <a:latin typeface="Century" panose="02040604050505020304" pitchFamily="18" charset="0"/>
              </a:rPr>
              <a:t>kulturu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571500" indent="-571500"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ýtvarné umění</a:t>
            </a:r>
          </a:p>
          <a:p>
            <a:pPr marL="1028700" lvl="1" indent="-571500">
              <a:buFontTx/>
              <a:buChar char="-"/>
            </a:pPr>
            <a:r>
              <a:rPr lang="cs-CZ" dirty="0" err="1" smtClean="0"/>
              <a:t>Akseli</a:t>
            </a:r>
            <a:r>
              <a:rPr lang="cs-CZ" dirty="0" smtClean="0"/>
              <a:t> </a:t>
            </a:r>
            <a:r>
              <a:rPr lang="cs-CZ" dirty="0" err="1" smtClean="0"/>
              <a:t>Gallen-Kallela</a:t>
            </a:r>
            <a:r>
              <a:rPr lang="cs-CZ" dirty="0" smtClean="0"/>
              <a:t> (1865-1931)</a:t>
            </a:r>
          </a:p>
          <a:p>
            <a:pPr marL="1028700" lvl="1" indent="-571500">
              <a:buFontTx/>
              <a:buChar char="-"/>
            </a:pPr>
            <a:r>
              <a:rPr lang="cs-CZ" dirty="0" err="1" smtClean="0"/>
              <a:t>Eero</a:t>
            </a:r>
            <a:r>
              <a:rPr lang="cs-CZ" dirty="0" smtClean="0"/>
              <a:t> </a:t>
            </a:r>
            <a:r>
              <a:rPr lang="cs-CZ" dirty="0" err="1" smtClean="0"/>
              <a:t>Järnefelt</a:t>
            </a:r>
            <a:r>
              <a:rPr lang="cs-CZ" dirty="0" smtClean="0"/>
              <a:t> (1863-1937)</a:t>
            </a:r>
          </a:p>
          <a:p>
            <a:pPr marL="1028700" lvl="1" indent="-571500">
              <a:buFontTx/>
              <a:buChar char="-"/>
            </a:pPr>
            <a:r>
              <a:rPr lang="cs-CZ" dirty="0" smtClean="0"/>
              <a:t>Albert </a:t>
            </a:r>
            <a:r>
              <a:rPr lang="cs-CZ" dirty="0" err="1" smtClean="0"/>
              <a:t>Edelfelt</a:t>
            </a:r>
            <a:r>
              <a:rPr lang="cs-CZ" dirty="0" smtClean="0"/>
              <a:t> (1854-1905)</a:t>
            </a:r>
          </a:p>
          <a:p>
            <a:pPr marL="1028700" lvl="1" indent="-571500">
              <a:buFontTx/>
              <a:buChar char="-"/>
            </a:pPr>
            <a:r>
              <a:rPr lang="cs-CZ" dirty="0" err="1" smtClean="0"/>
              <a:t>Pekka</a:t>
            </a:r>
            <a:r>
              <a:rPr lang="cs-CZ" dirty="0" smtClean="0"/>
              <a:t> </a:t>
            </a:r>
            <a:r>
              <a:rPr lang="cs-CZ" dirty="0" err="1" smtClean="0"/>
              <a:t>Halonen</a:t>
            </a:r>
            <a:r>
              <a:rPr lang="cs-CZ" dirty="0" smtClean="0"/>
              <a:t> (1865-1933)</a:t>
            </a:r>
          </a:p>
          <a:p>
            <a:pPr marL="571500" indent="-571500">
              <a:buFontTx/>
              <a:buChar char="-"/>
            </a:pPr>
            <a:r>
              <a:rPr lang="cs-CZ" dirty="0"/>
              <a:t>u</a:t>
            </a:r>
            <a:r>
              <a:rPr lang="cs-CZ" dirty="0" smtClean="0"/>
              <a:t>žité umění:</a:t>
            </a:r>
          </a:p>
          <a:p>
            <a:pPr marL="1028700" lvl="1" indent="-571500">
              <a:buFontTx/>
              <a:buChar char="-"/>
            </a:pPr>
            <a:r>
              <a:rPr lang="cs-CZ" dirty="0"/>
              <a:t>t</a:t>
            </a:r>
            <a:r>
              <a:rPr lang="cs-CZ" dirty="0" smtClean="0"/>
              <a:t>alíře porcelánky </a:t>
            </a:r>
            <a:r>
              <a:rPr lang="cs-CZ" dirty="0" err="1" smtClean="0"/>
              <a:t>Arabia</a:t>
            </a:r>
            <a:r>
              <a:rPr lang="cs-CZ" dirty="0" smtClean="0"/>
              <a:t> (</a:t>
            </a:r>
            <a:r>
              <a:rPr lang="cs-CZ" dirty="0" err="1" smtClean="0"/>
              <a:t>zal</a:t>
            </a:r>
            <a:r>
              <a:rPr lang="cs-CZ" dirty="0" smtClean="0"/>
              <a:t>. 1873, </a:t>
            </a:r>
            <a:r>
              <a:rPr lang="cs-CZ" dirty="0" err="1" smtClean="0"/>
              <a:t>Gallen-Kallela</a:t>
            </a:r>
            <a:r>
              <a:rPr lang="cs-CZ" dirty="0" smtClean="0"/>
              <a:t>)</a:t>
            </a:r>
          </a:p>
          <a:p>
            <a:pPr marL="1028700" lvl="1" indent="-571500">
              <a:buFontTx/>
              <a:buChar char="-"/>
            </a:pPr>
            <a:r>
              <a:rPr lang="cs-CZ" dirty="0"/>
              <a:t>š</a:t>
            </a:r>
            <a:r>
              <a:rPr lang="cs-CZ" dirty="0" smtClean="0"/>
              <a:t>perky Kalevala </a:t>
            </a:r>
            <a:r>
              <a:rPr lang="cs-CZ" dirty="0" err="1" smtClean="0"/>
              <a:t>Koru</a:t>
            </a:r>
            <a:endParaRPr lang="cs-CZ" dirty="0" smtClean="0"/>
          </a:p>
          <a:p>
            <a:pPr marL="571500" indent="-571500"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polečnosti: </a:t>
            </a:r>
            <a:r>
              <a:rPr lang="cs-CZ" dirty="0" err="1" smtClean="0"/>
              <a:t>Kalevalaseura</a:t>
            </a:r>
            <a:r>
              <a:rPr lang="cs-CZ" dirty="0" smtClean="0"/>
              <a:t> (</a:t>
            </a:r>
            <a:r>
              <a:rPr lang="cs-CZ" dirty="0" err="1" smtClean="0"/>
              <a:t>zal</a:t>
            </a:r>
            <a:r>
              <a:rPr lang="cs-CZ" dirty="0" smtClean="0"/>
              <a:t>. 1919), </a:t>
            </a:r>
            <a:r>
              <a:rPr lang="cs-CZ" dirty="0" err="1" smtClean="0"/>
              <a:t>Kalevan</a:t>
            </a:r>
            <a:r>
              <a:rPr lang="cs-CZ" dirty="0" smtClean="0"/>
              <a:t> </a:t>
            </a:r>
            <a:r>
              <a:rPr lang="cs-CZ" dirty="0" err="1" smtClean="0"/>
              <a:t>Nuorten</a:t>
            </a:r>
            <a:r>
              <a:rPr lang="cs-CZ" dirty="0" smtClean="0"/>
              <a:t> </a:t>
            </a:r>
            <a:r>
              <a:rPr lang="cs-CZ" dirty="0" err="1" smtClean="0"/>
              <a:t>Liitto</a:t>
            </a:r>
            <a:r>
              <a:rPr lang="cs-CZ" dirty="0" smtClean="0"/>
              <a:t> (</a:t>
            </a:r>
            <a:r>
              <a:rPr lang="cs-CZ" dirty="0" err="1" smtClean="0"/>
              <a:t>zal</a:t>
            </a:r>
            <a:r>
              <a:rPr lang="cs-CZ" dirty="0" smtClean="0"/>
              <a:t>. 1960) atd.</a:t>
            </a:r>
          </a:p>
          <a:p>
            <a:pPr marL="571500" indent="-571500"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alší: několikrát zfilmována (</a:t>
            </a:r>
            <a:r>
              <a:rPr lang="cs-CZ" dirty="0" err="1" smtClean="0"/>
              <a:t>Sampo</a:t>
            </a:r>
            <a:r>
              <a:rPr lang="cs-CZ" dirty="0" smtClean="0"/>
              <a:t>, 1959), 28. 2. = den </a:t>
            </a:r>
            <a:r>
              <a:rPr lang="cs-CZ" dirty="0" err="1" smtClean="0"/>
              <a:t>Kalevaly</a:t>
            </a:r>
            <a:r>
              <a:rPr lang="cs-CZ" dirty="0" smtClean="0"/>
              <a:t>, běžná jména lidí (</a:t>
            </a:r>
            <a:r>
              <a:rPr lang="cs-CZ" dirty="0" err="1" smtClean="0"/>
              <a:t>Ilmari</a:t>
            </a:r>
            <a:r>
              <a:rPr lang="cs-CZ" dirty="0" smtClean="0"/>
              <a:t>, </a:t>
            </a:r>
            <a:r>
              <a:rPr lang="cs-CZ" dirty="0" err="1" smtClean="0"/>
              <a:t>Marjatta</a:t>
            </a:r>
            <a:r>
              <a:rPr lang="cs-CZ" dirty="0" smtClean="0"/>
              <a:t>, Osmo, </a:t>
            </a:r>
            <a:r>
              <a:rPr lang="cs-CZ" dirty="0" err="1" smtClean="0"/>
              <a:t>Tapio</a:t>
            </a:r>
            <a:r>
              <a:rPr lang="cs-CZ" dirty="0" smtClean="0"/>
              <a:t>, </a:t>
            </a:r>
            <a:r>
              <a:rPr lang="cs-CZ" dirty="0" err="1" smtClean="0"/>
              <a:t>Väinö</a:t>
            </a:r>
            <a:r>
              <a:rPr lang="cs-CZ" dirty="0" smtClean="0"/>
              <a:t>, </a:t>
            </a:r>
            <a:r>
              <a:rPr lang="cs-CZ" dirty="0" err="1" smtClean="0"/>
              <a:t>Annikki</a:t>
            </a:r>
            <a:r>
              <a:rPr lang="cs-CZ" dirty="0" smtClean="0"/>
              <a:t>, </a:t>
            </a:r>
            <a:r>
              <a:rPr lang="cs-CZ" dirty="0" err="1" smtClean="0"/>
              <a:t>Aino</a:t>
            </a:r>
            <a:r>
              <a:rPr lang="cs-CZ" dirty="0" smtClean="0"/>
              <a:t>…) a míst (</a:t>
            </a:r>
            <a:r>
              <a:rPr lang="cs-CZ" dirty="0" err="1" smtClean="0"/>
              <a:t>Kaleva</a:t>
            </a:r>
            <a:r>
              <a:rPr lang="cs-CZ" dirty="0" smtClean="0"/>
              <a:t> v </a:t>
            </a:r>
            <a:r>
              <a:rPr lang="cs-CZ" dirty="0" err="1" smtClean="0"/>
              <a:t>Tampere</a:t>
            </a:r>
            <a:r>
              <a:rPr lang="cs-CZ" dirty="0" smtClean="0"/>
              <a:t>), instituce a produkty (ledoborec </a:t>
            </a:r>
            <a:r>
              <a:rPr lang="cs-CZ" dirty="0" err="1" smtClean="0"/>
              <a:t>Sampo</a:t>
            </a:r>
            <a:r>
              <a:rPr lang="cs-CZ" dirty="0" smtClean="0"/>
              <a:t>, pojišťovny </a:t>
            </a:r>
            <a:r>
              <a:rPr lang="cs-CZ" dirty="0" err="1" smtClean="0"/>
              <a:t>Sampo</a:t>
            </a:r>
            <a:r>
              <a:rPr lang="cs-CZ" dirty="0" smtClean="0"/>
              <a:t> a </a:t>
            </a:r>
            <a:r>
              <a:rPr lang="cs-CZ" dirty="0" err="1" smtClean="0"/>
              <a:t>Pohjola</a:t>
            </a:r>
            <a:r>
              <a:rPr lang="cs-CZ" dirty="0" smtClean="0"/>
              <a:t>)</a:t>
            </a:r>
          </a:p>
          <a:p>
            <a:pPr marL="571500" indent="-571500"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1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5" y="130663"/>
            <a:ext cx="6503029" cy="65030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 smtClean="0">
                <a:latin typeface="Century" panose="02040604050505020304" pitchFamily="18" charset="0"/>
              </a:rPr>
              <a:t>Pod nadvládou Švédska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tředověk: christianizace, na okraji Evropy, agrární země, urbanizace obecně velmi pomalá</a:t>
            </a:r>
          </a:p>
          <a:p>
            <a:r>
              <a:rPr lang="cs-CZ" dirty="0"/>
              <a:t>r</a:t>
            </a:r>
            <a:r>
              <a:rPr lang="cs-CZ" dirty="0" smtClean="0"/>
              <a:t>eformace: </a:t>
            </a:r>
            <a:r>
              <a:rPr lang="cs-CZ" dirty="0" err="1" smtClean="0"/>
              <a:t>šv</a:t>
            </a:r>
            <a:r>
              <a:rPr lang="cs-CZ" dirty="0" smtClean="0"/>
              <a:t>. král Gustav </a:t>
            </a:r>
            <a:r>
              <a:rPr lang="cs-CZ" dirty="0" err="1" smtClean="0"/>
              <a:t>Vasa</a:t>
            </a:r>
            <a:r>
              <a:rPr lang="cs-CZ" dirty="0" smtClean="0"/>
              <a:t>, rozvoj domácí literatury a jazyka (</a:t>
            </a:r>
            <a:r>
              <a:rPr lang="cs-CZ" dirty="0" err="1" smtClean="0"/>
              <a:t>Mikael</a:t>
            </a:r>
            <a:r>
              <a:rPr lang="cs-CZ" dirty="0" smtClean="0"/>
              <a:t> </a:t>
            </a:r>
            <a:r>
              <a:rPr lang="cs-CZ" dirty="0" err="1" smtClean="0"/>
              <a:t>Agricola</a:t>
            </a:r>
            <a:r>
              <a:rPr lang="cs-CZ" dirty="0" smtClean="0"/>
              <a:t>), ale dominance švédštiny a latiny</a:t>
            </a:r>
          </a:p>
          <a:p>
            <a:r>
              <a:rPr lang="cs-CZ" dirty="0"/>
              <a:t>v</a:t>
            </a:r>
            <a:r>
              <a:rPr lang="cs-CZ" dirty="0" smtClean="0"/>
              <a:t>elmocenské období Švédska (17.-18. století) – panská sídla (</a:t>
            </a:r>
            <a:r>
              <a:rPr lang="cs-CZ" dirty="0" err="1" smtClean="0"/>
              <a:t>Louhisaari</a:t>
            </a:r>
            <a:r>
              <a:rPr lang="cs-CZ" dirty="0" smtClean="0"/>
              <a:t>), </a:t>
            </a:r>
            <a:r>
              <a:rPr lang="cs-CZ" dirty="0" err="1" smtClean="0"/>
              <a:t>Suomenlinna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řelom 18.-19. století – do Finska se dostávají myšlenky tzv. skandinavismu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80" y="454"/>
            <a:ext cx="9139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4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485" y="245423"/>
            <a:ext cx="6503029" cy="65030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cap="small" dirty="0" smtClean="0">
                <a:latin typeface="Century" panose="02040604050505020304" pitchFamily="18" charset="0"/>
              </a:rPr>
              <a:t>Malá x velká tradice ve výtvarném umění</a:t>
            </a:r>
            <a:endParaRPr lang="cs-CZ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Magnus</a:t>
            </a:r>
            <a:r>
              <a:rPr lang="cs-CZ" dirty="0" smtClean="0"/>
              <a:t>, Wilhelm a Ferdinand von Wrightové – idylické zpodobnění Severu X </a:t>
            </a:r>
            <a:r>
              <a:rPr lang="cs-CZ" dirty="0" err="1" smtClean="0"/>
              <a:t>Fanny</a:t>
            </a:r>
            <a:r>
              <a:rPr lang="cs-CZ" dirty="0" smtClean="0"/>
              <a:t> </a:t>
            </a:r>
            <a:r>
              <a:rPr lang="cs-CZ" dirty="0" err="1" smtClean="0"/>
              <a:t>Churberg</a:t>
            </a:r>
            <a:endParaRPr lang="cs-CZ" dirty="0" smtClean="0"/>
          </a:p>
          <a:p>
            <a:r>
              <a:rPr lang="cs-CZ" dirty="0" smtClean="0"/>
              <a:t>80. léta ve znamení realismu (v literatuře Kivi, </a:t>
            </a:r>
            <a:r>
              <a:rPr lang="cs-CZ" dirty="0" err="1" smtClean="0"/>
              <a:t>Canth</a:t>
            </a:r>
            <a:r>
              <a:rPr lang="cs-CZ" dirty="0" smtClean="0"/>
              <a:t>, </a:t>
            </a:r>
            <a:r>
              <a:rPr lang="cs-CZ" dirty="0" err="1" smtClean="0"/>
              <a:t>Aho</a:t>
            </a:r>
            <a:r>
              <a:rPr lang="cs-CZ" dirty="0" smtClean="0"/>
              <a:t>, v malířství </a:t>
            </a:r>
            <a:r>
              <a:rPr lang="cs-CZ" dirty="0" err="1" smtClean="0"/>
              <a:t>Edelfelt</a:t>
            </a:r>
            <a:r>
              <a:rPr lang="cs-CZ" dirty="0" smtClean="0"/>
              <a:t>)</a:t>
            </a:r>
          </a:p>
          <a:p>
            <a:r>
              <a:rPr lang="cs-CZ" dirty="0" smtClean="0"/>
              <a:t>90. až nultá léta – novoromantismus (</a:t>
            </a:r>
            <a:r>
              <a:rPr lang="cs-CZ" dirty="0" err="1" smtClean="0"/>
              <a:t>Gallen-Kallela</a:t>
            </a:r>
            <a:r>
              <a:rPr lang="cs-CZ" dirty="0" smtClean="0"/>
              <a:t>), </a:t>
            </a:r>
            <a:r>
              <a:rPr lang="cs-CZ" dirty="0" err="1" smtClean="0"/>
              <a:t>Helene</a:t>
            </a:r>
            <a:r>
              <a:rPr lang="cs-CZ" dirty="0" smtClean="0"/>
              <a:t> </a:t>
            </a:r>
            <a:r>
              <a:rPr lang="cs-CZ" dirty="0" err="1" smtClean="0"/>
              <a:t>Schjerfbeck</a:t>
            </a:r>
            <a:r>
              <a:rPr lang="cs-CZ" dirty="0" smtClean="0"/>
              <a:t> (modernistické prvky), Hugo </a:t>
            </a:r>
            <a:r>
              <a:rPr lang="cs-CZ" dirty="0" err="1" smtClean="0"/>
              <a:t>Simberg</a:t>
            </a:r>
            <a:endParaRPr lang="cs-CZ" dirty="0" smtClean="0"/>
          </a:p>
          <a:p>
            <a:r>
              <a:rPr lang="cs-CZ" dirty="0" smtClean="0"/>
              <a:t>10. léta – Listopadová skupina (</a:t>
            </a:r>
            <a:r>
              <a:rPr lang="cs-CZ" i="1" dirty="0" err="1" smtClean="0"/>
              <a:t>Marraskuun</a:t>
            </a:r>
            <a:r>
              <a:rPr lang="cs-CZ" i="1" dirty="0" smtClean="0"/>
              <a:t> </a:t>
            </a:r>
            <a:r>
              <a:rPr lang="cs-CZ" i="1" dirty="0" err="1" smtClean="0"/>
              <a:t>ryhmä</a:t>
            </a:r>
            <a:r>
              <a:rPr lang="cs-CZ" dirty="0" smtClean="0"/>
              <a:t>): </a:t>
            </a:r>
            <a:r>
              <a:rPr lang="cs-CZ" dirty="0" err="1" smtClean="0"/>
              <a:t>Tyko</a:t>
            </a:r>
            <a:r>
              <a:rPr lang="cs-CZ" dirty="0" smtClean="0"/>
              <a:t> </a:t>
            </a:r>
            <a:r>
              <a:rPr lang="cs-CZ" dirty="0" err="1" smtClean="0"/>
              <a:t>Sallinen</a:t>
            </a:r>
            <a:r>
              <a:rPr lang="cs-CZ" dirty="0" smtClean="0"/>
              <a:t> (1879-1955) – inspirace expresionismem a kubismem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37" y="365125"/>
            <a:ext cx="8810527" cy="59494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37" y="0"/>
            <a:ext cx="9123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294"/>
            <a:ext cx="12192000" cy="56046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6000" cap="small" dirty="0" smtClean="0">
                <a:latin typeface="Century" panose="02040604050505020304" pitchFamily="18" charset="0"/>
              </a:rPr>
              <a:t>Architektura ve 20. století</a:t>
            </a:r>
            <a:endParaRPr lang="cs-CZ" sz="6000" cap="small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</a:t>
            </a:r>
            <a:r>
              <a:rPr lang="cs-CZ" dirty="0" smtClean="0"/>
              <a:t>ačátek století: „finská secese“ (inspirace lidovou kulturou)</a:t>
            </a:r>
          </a:p>
          <a:p>
            <a:pPr lvl="1"/>
            <a:r>
              <a:rPr lang="cs-CZ" dirty="0" err="1" smtClean="0"/>
              <a:t>Eliel</a:t>
            </a:r>
            <a:r>
              <a:rPr lang="cs-CZ" dirty="0" smtClean="0"/>
              <a:t> </a:t>
            </a:r>
            <a:r>
              <a:rPr lang="cs-CZ" dirty="0" err="1" smtClean="0"/>
              <a:t>Saarinen</a:t>
            </a:r>
            <a:r>
              <a:rPr lang="cs-CZ" dirty="0" smtClean="0"/>
              <a:t>: hlavní nádraží v Helsinkách, vlastní dům </a:t>
            </a:r>
            <a:r>
              <a:rPr lang="cs-CZ" dirty="0" err="1" smtClean="0"/>
              <a:t>Hvitträsk</a:t>
            </a:r>
            <a:r>
              <a:rPr lang="cs-CZ" dirty="0" smtClean="0"/>
              <a:t>, s Hermanem </a:t>
            </a:r>
            <a:r>
              <a:rPr lang="cs-CZ" dirty="0" err="1" smtClean="0"/>
              <a:t>Geselliem</a:t>
            </a:r>
            <a:r>
              <a:rPr lang="cs-CZ" dirty="0" smtClean="0"/>
              <a:t> a </a:t>
            </a:r>
            <a:r>
              <a:rPr lang="cs-CZ" dirty="0" err="1" smtClean="0"/>
              <a:t>Armasem</a:t>
            </a:r>
            <a:r>
              <a:rPr lang="cs-CZ" dirty="0" smtClean="0"/>
              <a:t> </a:t>
            </a:r>
            <a:r>
              <a:rPr lang="cs-CZ" dirty="0" err="1" smtClean="0"/>
              <a:t>Lindgrenem</a:t>
            </a:r>
            <a:r>
              <a:rPr lang="cs-CZ" dirty="0" smtClean="0"/>
              <a:t> finské národní divadlo (</a:t>
            </a:r>
            <a:r>
              <a:rPr lang="cs-CZ" i="1" dirty="0" err="1" smtClean="0"/>
              <a:t>Suomalainen</a:t>
            </a:r>
            <a:r>
              <a:rPr lang="cs-CZ" i="1" dirty="0" smtClean="0"/>
              <a:t> </a:t>
            </a:r>
            <a:r>
              <a:rPr lang="cs-CZ" i="1" dirty="0" err="1" smtClean="0"/>
              <a:t>kansallisteatteri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Lars </a:t>
            </a:r>
            <a:r>
              <a:rPr lang="cs-CZ" dirty="0" err="1" smtClean="0"/>
              <a:t>Sonck</a:t>
            </a:r>
            <a:r>
              <a:rPr lang="cs-CZ" dirty="0" smtClean="0"/>
              <a:t>: </a:t>
            </a:r>
            <a:r>
              <a:rPr lang="cs-CZ" dirty="0" err="1" smtClean="0"/>
              <a:t>tamperská</a:t>
            </a:r>
            <a:r>
              <a:rPr lang="cs-CZ" dirty="0" smtClean="0"/>
              <a:t> katedrála (+ </a:t>
            </a:r>
            <a:r>
              <a:rPr lang="cs-CZ" dirty="0" err="1" smtClean="0"/>
              <a:t>Haavoittunut</a:t>
            </a:r>
            <a:r>
              <a:rPr lang="cs-CZ" dirty="0" smtClean="0"/>
              <a:t> </a:t>
            </a:r>
            <a:r>
              <a:rPr lang="cs-CZ" dirty="0" err="1" smtClean="0"/>
              <a:t>enkeli</a:t>
            </a:r>
            <a:r>
              <a:rPr lang="cs-CZ" dirty="0" smtClean="0"/>
              <a:t> Hugo </a:t>
            </a:r>
            <a:r>
              <a:rPr lang="cs-CZ" dirty="0" err="1" smtClean="0"/>
              <a:t>Simberga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elsinská čtvrť </a:t>
            </a:r>
            <a:r>
              <a:rPr lang="cs-CZ" dirty="0" err="1" smtClean="0"/>
              <a:t>Katajanokka</a:t>
            </a:r>
            <a:endParaRPr lang="cs-CZ" dirty="0" smtClean="0"/>
          </a:p>
          <a:p>
            <a:r>
              <a:rPr lang="cs-CZ" dirty="0" smtClean="0"/>
              <a:t>1931: parlament (neoklasicismus, Johan </a:t>
            </a:r>
            <a:r>
              <a:rPr lang="cs-CZ" dirty="0" err="1" smtClean="0"/>
              <a:t>Sigfried</a:t>
            </a:r>
            <a:r>
              <a:rPr lang="cs-CZ" dirty="0" smtClean="0"/>
              <a:t> Sirén)</a:t>
            </a:r>
          </a:p>
          <a:p>
            <a:r>
              <a:rPr lang="cs-CZ" dirty="0"/>
              <a:t>z</a:t>
            </a:r>
            <a:r>
              <a:rPr lang="cs-CZ" dirty="0" smtClean="0"/>
              <a:t>ahradní město </a:t>
            </a:r>
            <a:r>
              <a:rPr lang="cs-CZ" dirty="0" err="1" smtClean="0"/>
              <a:t>Käpylä</a:t>
            </a:r>
            <a:r>
              <a:rPr lang="cs-CZ" dirty="0" smtClean="0"/>
              <a:t> (</a:t>
            </a:r>
            <a:r>
              <a:rPr lang="cs-CZ" dirty="0" err="1" smtClean="0"/>
              <a:t>Martti</a:t>
            </a:r>
            <a:r>
              <a:rPr lang="cs-CZ" dirty="0" smtClean="0"/>
              <a:t> </a:t>
            </a:r>
            <a:r>
              <a:rPr lang="cs-CZ" dirty="0" err="1" smtClean="0"/>
              <a:t>Välikangas</a:t>
            </a:r>
            <a:r>
              <a:rPr lang="cs-CZ" dirty="0" smtClean="0"/>
              <a:t>)</a:t>
            </a:r>
          </a:p>
          <a:p>
            <a:r>
              <a:rPr lang="cs-CZ" dirty="0"/>
              <a:t>o</a:t>
            </a:r>
            <a:r>
              <a:rPr lang="cs-CZ" dirty="0" smtClean="0"/>
              <a:t>d 30. let: funkcionalismus (olympijská vesnice </a:t>
            </a:r>
            <a:r>
              <a:rPr lang="cs-CZ" i="1" dirty="0" err="1" smtClean="0"/>
              <a:t>Olympiakylä</a:t>
            </a:r>
            <a:r>
              <a:rPr lang="cs-CZ" dirty="0" smtClean="0"/>
              <a:t>)</a:t>
            </a:r>
          </a:p>
          <a:p>
            <a:r>
              <a:rPr lang="cs-CZ" dirty="0" smtClean="0"/>
              <a:t>60. - 70. léta: </a:t>
            </a:r>
            <a:r>
              <a:rPr lang="cs-CZ" dirty="0" err="1" smtClean="0"/>
              <a:t>zmasivnění</a:t>
            </a:r>
            <a:r>
              <a:rPr lang="cs-CZ" dirty="0" smtClean="0"/>
              <a:t> výstavby i produkce užitkových předmětů x </a:t>
            </a:r>
            <a:r>
              <a:rPr lang="cs-CZ" dirty="0" err="1" smtClean="0"/>
              <a:t>Tapiola</a:t>
            </a:r>
            <a:r>
              <a:rPr lang="cs-CZ" dirty="0" smtClean="0"/>
              <a:t> v </a:t>
            </a:r>
            <a:r>
              <a:rPr lang="cs-CZ" dirty="0" err="1" smtClean="0"/>
              <a:t>Espoo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7" y="365125"/>
            <a:ext cx="8404009" cy="63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2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294"/>
            <a:ext cx="12192000" cy="56046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 smtClean="0">
                <a:latin typeface="Century" panose="02040604050505020304" pitchFamily="18" charset="0"/>
              </a:rPr>
              <a:t>Alvar Aalto</a:t>
            </a:r>
            <a:r>
              <a:rPr lang="cs-CZ" sz="6000" dirty="0" smtClean="0">
                <a:latin typeface="Century" panose="02040604050505020304" pitchFamily="18" charset="0"/>
              </a:rPr>
              <a:t> (1898-1976)</a:t>
            </a:r>
            <a:endParaRPr lang="cs-CZ" sz="6000" dirty="0"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Architekt: stavby by měly splynout s přírodou a zároveň vyhovovat všem potřebám člověka</a:t>
            </a:r>
          </a:p>
          <a:p>
            <a:r>
              <a:rPr lang="cs-CZ" dirty="0" smtClean="0"/>
              <a:t>30. léta: knihovna ve </a:t>
            </a:r>
            <a:r>
              <a:rPr lang="cs-CZ" dirty="0" err="1" smtClean="0"/>
              <a:t>Vyborgu</a:t>
            </a:r>
            <a:r>
              <a:rPr lang="cs-CZ" dirty="0" smtClean="0"/>
              <a:t>, vila </a:t>
            </a:r>
            <a:r>
              <a:rPr lang="cs-CZ" dirty="0" err="1" smtClean="0"/>
              <a:t>Mairea</a:t>
            </a:r>
            <a:r>
              <a:rPr lang="cs-CZ" dirty="0" smtClean="0"/>
              <a:t>, sanatorium v </a:t>
            </a:r>
            <a:r>
              <a:rPr lang="cs-CZ" dirty="0" err="1" smtClean="0"/>
              <a:t>Paimio</a:t>
            </a:r>
            <a:endParaRPr lang="cs-CZ" dirty="0" smtClean="0"/>
          </a:p>
          <a:p>
            <a:r>
              <a:rPr lang="cs-CZ" dirty="0" smtClean="0"/>
              <a:t>Dále univerzita v </a:t>
            </a:r>
            <a:r>
              <a:rPr lang="cs-CZ" dirty="0" err="1" smtClean="0"/>
              <a:t>Jyväskylä</a:t>
            </a:r>
            <a:r>
              <a:rPr lang="cs-CZ" dirty="0" smtClean="0"/>
              <a:t> či </a:t>
            </a:r>
            <a:r>
              <a:rPr lang="cs-CZ" dirty="0" err="1" smtClean="0"/>
              <a:t>Finlandia</a:t>
            </a:r>
            <a:r>
              <a:rPr lang="cs-CZ" dirty="0" smtClean="0"/>
              <a:t> </a:t>
            </a:r>
            <a:r>
              <a:rPr lang="cs-CZ" dirty="0" err="1" smtClean="0"/>
              <a:t>talo</a:t>
            </a:r>
            <a:r>
              <a:rPr lang="cs-CZ" dirty="0" smtClean="0"/>
              <a:t> (1971)</a:t>
            </a:r>
          </a:p>
          <a:p>
            <a:r>
              <a:rPr lang="cs-CZ" dirty="0" smtClean="0"/>
              <a:t>Designér: nábytek, bytové doplňky (Savojská/</a:t>
            </a:r>
            <a:r>
              <a:rPr lang="cs-CZ" dirty="0" err="1" smtClean="0"/>
              <a:t>Aaltova</a:t>
            </a:r>
            <a:r>
              <a:rPr lang="cs-CZ" dirty="0" smtClean="0"/>
              <a:t> váza, 1936)</a:t>
            </a:r>
          </a:p>
          <a:p>
            <a:r>
              <a:rPr lang="cs-CZ" dirty="0" smtClean="0"/>
              <a:t>1935: založil firmu </a:t>
            </a:r>
            <a:r>
              <a:rPr lang="cs-CZ" dirty="0" err="1" smtClean="0"/>
              <a:t>Artek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938" y="1036557"/>
            <a:ext cx="4876800" cy="29070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99" y="2082525"/>
            <a:ext cx="6540154" cy="34063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2" y="1401399"/>
            <a:ext cx="5765454" cy="38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Širokoúhlá obrazovka</PresentationFormat>
  <Paragraphs>139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Agency FB</vt:lpstr>
      <vt:lpstr>Arial</vt:lpstr>
      <vt:lpstr>Baskerville Old Face</vt:lpstr>
      <vt:lpstr>Berlin Sans FB Demi</vt:lpstr>
      <vt:lpstr>Calibri</vt:lpstr>
      <vt:lpstr>Calibri Light</vt:lpstr>
      <vt:lpstr>Century</vt:lpstr>
      <vt:lpstr>Motiv Office</vt:lpstr>
      <vt:lpstr>Úvod do finské kultury</vt:lpstr>
      <vt:lpstr>Pojmy a dojmy</vt:lpstr>
      <vt:lpstr>Kalevala – vznik a charakteristika</vt:lpstr>
      <vt:lpstr>Kalevala jako zdroj inspirace pro finskou kulturu</vt:lpstr>
      <vt:lpstr>Kalevala jako zdroj inspirace pro finskou kulturu II</vt:lpstr>
      <vt:lpstr>Pod nadvládou Švédska</vt:lpstr>
      <vt:lpstr>Malá x velká tradice ve výtvarném umění</vt:lpstr>
      <vt:lpstr>Architektura ve 20. století</vt:lpstr>
      <vt:lpstr>Alvar Aalto (1898-1976)</vt:lpstr>
      <vt:lpstr>Finský design</vt:lpstr>
      <vt:lpstr>Literární život</vt:lpstr>
      <vt:lpstr>Finové tančí</vt:lpstr>
      <vt:lpstr>Estonsko</vt:lpstr>
      <vt:lpstr>Prezentace aplikace PowerPoint</vt:lpstr>
      <vt:lpstr>24. 2. 1918</vt:lpstr>
      <vt:lpstr>Obyvatelstvo a administrativní členění</vt:lpstr>
      <vt:lpstr>Prezentace aplikace PowerPoint</vt:lpstr>
      <vt:lpstr>Města</vt:lpstr>
      <vt:lpstr>Etnické složení obyvatelstva</vt:lpstr>
      <vt:lpstr>Náboženství</vt:lpstr>
      <vt:lpstr>Videa k prohlédnutí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finské kultury</dc:title>
  <dc:creator>Jan-Marek Šík</dc:creator>
  <cp:lastModifiedBy>Jan-Marek Šík</cp:lastModifiedBy>
  <cp:revision>52</cp:revision>
  <dcterms:created xsi:type="dcterms:W3CDTF">2018-11-21T11:36:13Z</dcterms:created>
  <dcterms:modified xsi:type="dcterms:W3CDTF">2018-12-06T10:13:24Z</dcterms:modified>
</cp:coreProperties>
</file>