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4" r:id="rId7"/>
    <p:sldId id="266" r:id="rId8"/>
    <p:sldId id="265" r:id="rId9"/>
    <p:sldId id="267" r:id="rId10"/>
    <p:sldId id="258" r:id="rId11"/>
    <p:sldId id="262" r:id="rId12"/>
    <p:sldId id="263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96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F8AE-D87F-4B3B-BB4A-C96844CB348D}" type="datetimeFigureOut">
              <a:rPr lang="cs-CZ" smtClean="0"/>
              <a:t>08.11.2018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26C6-9852-4447-A092-658A0BB624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0759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F8AE-D87F-4B3B-BB4A-C96844CB348D}" type="datetimeFigureOut">
              <a:rPr lang="cs-CZ" smtClean="0"/>
              <a:t>08.11.2018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26C6-9852-4447-A092-658A0BB624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4208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F8AE-D87F-4B3B-BB4A-C96844CB348D}" type="datetimeFigureOut">
              <a:rPr lang="cs-CZ" smtClean="0"/>
              <a:t>08.11.2018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26C6-9852-4447-A092-658A0BB624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1478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F8AE-D87F-4B3B-BB4A-C96844CB348D}" type="datetimeFigureOut">
              <a:rPr lang="cs-CZ" smtClean="0"/>
              <a:t>08.11.2018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26C6-9852-4447-A092-658A0BB624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193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F8AE-D87F-4B3B-BB4A-C96844CB348D}" type="datetimeFigureOut">
              <a:rPr lang="cs-CZ" smtClean="0"/>
              <a:t>08.11.2018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26C6-9852-4447-A092-658A0BB624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1245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F8AE-D87F-4B3B-BB4A-C96844CB348D}" type="datetimeFigureOut">
              <a:rPr lang="cs-CZ" smtClean="0"/>
              <a:t>08.11.2018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26C6-9852-4447-A092-658A0BB624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4495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F8AE-D87F-4B3B-BB4A-C96844CB348D}" type="datetimeFigureOut">
              <a:rPr lang="cs-CZ" smtClean="0"/>
              <a:t>08.11.2018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26C6-9852-4447-A092-658A0BB624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285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F8AE-D87F-4B3B-BB4A-C96844CB348D}" type="datetimeFigureOut">
              <a:rPr lang="cs-CZ" smtClean="0"/>
              <a:t>08.11.2018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26C6-9852-4447-A092-658A0BB624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963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F8AE-D87F-4B3B-BB4A-C96844CB348D}" type="datetimeFigureOut">
              <a:rPr lang="cs-CZ" smtClean="0"/>
              <a:t>08.11.2018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26C6-9852-4447-A092-658A0BB624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228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F8AE-D87F-4B3B-BB4A-C96844CB348D}" type="datetimeFigureOut">
              <a:rPr lang="cs-CZ" smtClean="0"/>
              <a:t>08.11.2018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26C6-9852-4447-A092-658A0BB624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124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F8AE-D87F-4B3B-BB4A-C96844CB348D}" type="datetimeFigureOut">
              <a:rPr lang="cs-CZ" smtClean="0"/>
              <a:t>08.11.2018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26C6-9852-4447-A092-658A0BB624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9200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EF8AE-D87F-4B3B-BB4A-C96844CB348D}" type="datetimeFigureOut">
              <a:rPr lang="cs-CZ" smtClean="0"/>
              <a:t>08.11.2018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C26C6-9852-4447-A092-658A0BB624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360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89" y="38335"/>
            <a:ext cx="11234057" cy="684890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2179267"/>
            <a:ext cx="9144000" cy="2387600"/>
          </a:xfrm>
        </p:spPr>
        <p:txBody>
          <a:bodyPr>
            <a:normAutofit/>
          </a:bodyPr>
          <a:lstStyle/>
          <a:p>
            <a:r>
              <a:rPr lang="cs-CZ" sz="7200" b="1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Finsko / Suomi / Finland</a:t>
            </a:r>
            <a:endParaRPr lang="cs-CZ" sz="7200" b="1" cap="small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555" y="249380"/>
            <a:ext cx="2728075" cy="202474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99" y="356258"/>
            <a:ext cx="2932936" cy="191786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99" y="4646340"/>
            <a:ext cx="3149390" cy="180349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64" y="4523643"/>
            <a:ext cx="3133601" cy="204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2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small" dirty="0" smtClean="0"/>
              <a:t>Jazyky</a:t>
            </a:r>
            <a:endParaRPr lang="cs-CZ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54654"/>
            <a:ext cx="11121571" cy="435133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f</a:t>
            </a:r>
            <a:r>
              <a:rPr lang="cs-CZ" dirty="0" smtClean="0"/>
              <a:t>inština </a:t>
            </a:r>
            <a:r>
              <a:rPr lang="cs-CZ" dirty="0" smtClean="0"/>
              <a:t>(92</a:t>
            </a:r>
            <a:r>
              <a:rPr lang="en-US" dirty="0" smtClean="0"/>
              <a:t> %</a:t>
            </a:r>
            <a:r>
              <a:rPr lang="cs-CZ" dirty="0" smtClean="0"/>
              <a:t>)</a:t>
            </a:r>
          </a:p>
          <a:p>
            <a:r>
              <a:rPr lang="cs-CZ" dirty="0"/>
              <a:t>š</a:t>
            </a:r>
            <a:r>
              <a:rPr lang="cs-CZ" dirty="0" smtClean="0"/>
              <a:t>védština </a:t>
            </a:r>
            <a:r>
              <a:rPr lang="cs-CZ" dirty="0" smtClean="0"/>
              <a:t>(5 -7</a:t>
            </a:r>
            <a:r>
              <a:rPr lang="en-US" dirty="0" smtClean="0"/>
              <a:t> %</a:t>
            </a:r>
            <a:r>
              <a:rPr lang="cs-CZ" dirty="0" smtClean="0"/>
              <a:t>)</a:t>
            </a:r>
          </a:p>
          <a:p>
            <a:r>
              <a:rPr lang="cs-CZ" dirty="0"/>
              <a:t>b</a:t>
            </a:r>
            <a:r>
              <a:rPr lang="cs-CZ" dirty="0" smtClean="0"/>
              <a:t>éžová: jednojazyčné finské obyvatelstvo</a:t>
            </a:r>
          </a:p>
          <a:p>
            <a:r>
              <a:rPr lang="cs-CZ" dirty="0"/>
              <a:t>t</a:t>
            </a:r>
            <a:r>
              <a:rPr lang="cs-CZ" dirty="0" smtClean="0"/>
              <a:t>yrkysová: </a:t>
            </a:r>
            <a:r>
              <a:rPr lang="cs-CZ" dirty="0"/>
              <a:t>dvojjazyčné, finština jazyk </a:t>
            </a:r>
            <a:r>
              <a:rPr lang="cs-CZ" dirty="0" smtClean="0"/>
              <a:t>většiny,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švédština menšiny</a:t>
            </a:r>
          </a:p>
          <a:p>
            <a:r>
              <a:rPr lang="cs-CZ" dirty="0"/>
              <a:t>m</a:t>
            </a:r>
            <a:r>
              <a:rPr lang="cs-CZ" dirty="0" smtClean="0"/>
              <a:t>odrá: </a:t>
            </a:r>
            <a:r>
              <a:rPr lang="cs-CZ" dirty="0"/>
              <a:t>dvojjazyčné, švédština jazyk </a:t>
            </a:r>
            <a:r>
              <a:rPr lang="cs-CZ" dirty="0" smtClean="0"/>
              <a:t>většiny,</a:t>
            </a:r>
          </a:p>
          <a:p>
            <a:pPr marL="0" indent="0">
              <a:buNone/>
            </a:pPr>
            <a:r>
              <a:rPr lang="cs-CZ" dirty="0" smtClean="0"/>
              <a:t>	finština menšiny</a:t>
            </a:r>
          </a:p>
          <a:p>
            <a:r>
              <a:rPr lang="cs-CZ" dirty="0" smtClean="0"/>
              <a:t>tmavomodrá: </a:t>
            </a:r>
            <a:r>
              <a:rPr lang="cs-CZ" dirty="0"/>
              <a:t>jednojazyčně </a:t>
            </a:r>
            <a:r>
              <a:rPr lang="cs-CZ" dirty="0" smtClean="0"/>
              <a:t>švédské</a:t>
            </a:r>
          </a:p>
          <a:p>
            <a:r>
              <a:rPr lang="cs-CZ" dirty="0"/>
              <a:t>v</a:t>
            </a:r>
            <a:r>
              <a:rPr lang="cs-CZ" dirty="0" smtClean="0"/>
              <a:t>ínová: </a:t>
            </a:r>
            <a:r>
              <a:rPr lang="cs-CZ" dirty="0"/>
              <a:t>dvojjazyčné, finština jazyk </a:t>
            </a:r>
            <a:r>
              <a:rPr lang="cs-CZ" dirty="0" smtClean="0"/>
              <a:t>většiny,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sámština </a:t>
            </a:r>
            <a:r>
              <a:rPr lang="cs-CZ" dirty="0"/>
              <a:t>menšiny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440" y="-101600"/>
            <a:ext cx="39413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5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38200" y="1932077"/>
            <a:ext cx="10515600" cy="4351338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cs-CZ" dirty="0"/>
              <a:t>s</a:t>
            </a:r>
            <a:r>
              <a:rPr lang="cs-CZ" dirty="0" smtClean="0"/>
              <a:t>uomi		4 848 761		9) persia		12 090</a:t>
            </a:r>
          </a:p>
          <a:p>
            <a:pPr marL="514350" indent="-514350">
              <a:buAutoNum type="arabicParenR"/>
            </a:pPr>
            <a:r>
              <a:rPr lang="cs-CZ" dirty="0"/>
              <a:t>r</a:t>
            </a:r>
            <a:r>
              <a:rPr lang="cs-CZ" dirty="0" smtClean="0"/>
              <a:t>uotsi		289 052		10) kiina		11 825</a:t>
            </a:r>
          </a:p>
          <a:p>
            <a:pPr marL="514350" indent="-514350">
              <a:buAutoNum type="arabicParenR"/>
            </a:pPr>
            <a:r>
              <a:rPr lang="cs-CZ" dirty="0"/>
              <a:t>v</a:t>
            </a:r>
            <a:r>
              <a:rPr lang="cs-CZ" dirty="0" smtClean="0"/>
              <a:t>enäjä		77 177		11) albania		10 391</a:t>
            </a:r>
          </a:p>
          <a:p>
            <a:pPr marL="514350" indent="-514350">
              <a:buAutoNum type="arabicParenR"/>
            </a:pPr>
            <a:r>
              <a:rPr lang="cs-CZ" dirty="0"/>
              <a:t>v</a:t>
            </a:r>
            <a:r>
              <a:rPr lang="cs-CZ" dirty="0" smtClean="0"/>
              <a:t>iro		49 590		12) vietnam		9 872</a:t>
            </a:r>
          </a:p>
          <a:p>
            <a:pPr marL="514350" indent="-514350">
              <a:buAutoNum type="arabicParenR"/>
            </a:pPr>
            <a:r>
              <a:rPr lang="cs-CZ" dirty="0"/>
              <a:t>a</a:t>
            </a:r>
            <a:r>
              <a:rPr lang="cs-CZ" dirty="0" smtClean="0"/>
              <a:t>rabia		26 467		13) thai		9 403</a:t>
            </a:r>
          </a:p>
          <a:p>
            <a:pPr marL="514350" indent="-514350">
              <a:buAutoNum type="arabicParenR"/>
            </a:pPr>
            <a:r>
              <a:rPr lang="cs-CZ" dirty="0"/>
              <a:t>s</a:t>
            </a:r>
            <a:r>
              <a:rPr lang="cs-CZ" dirty="0" smtClean="0"/>
              <a:t>omali		20 007		14) espanja		7 770</a:t>
            </a:r>
          </a:p>
          <a:p>
            <a:pPr marL="514350" indent="-514350">
              <a:buAutoNum type="arabicParenR"/>
            </a:pPr>
            <a:r>
              <a:rPr lang="cs-CZ" dirty="0"/>
              <a:t>e</a:t>
            </a:r>
            <a:r>
              <a:rPr lang="cs-CZ" dirty="0" smtClean="0"/>
              <a:t>nglanti		19 626		15) turkki		7 739</a:t>
            </a:r>
          </a:p>
          <a:p>
            <a:pPr marL="514350" indent="-514350">
              <a:buAutoNum type="arabicParenR"/>
            </a:pPr>
            <a:r>
              <a:rPr lang="cs-CZ" dirty="0"/>
              <a:t>k</a:t>
            </a:r>
            <a:r>
              <a:rPr lang="cs-CZ" dirty="0" smtClean="0"/>
              <a:t>urdi		13 327		16) saksa		6 183</a:t>
            </a:r>
            <a:endParaRPr lang="cs-CZ" dirty="0"/>
          </a:p>
        </p:txBody>
      </p:sp>
      <p:sp>
        <p:nvSpPr>
          <p:cNvPr id="9" name="Zástupný symbol pro obsah 4"/>
          <p:cNvSpPr txBox="1">
            <a:spLocks/>
          </p:cNvSpPr>
          <p:nvPr/>
        </p:nvSpPr>
        <p:spPr>
          <a:xfrm>
            <a:off x="573206" y="832512"/>
            <a:ext cx="10591800" cy="750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000" dirty="0" smtClean="0"/>
              <a:t>Počty mluvčích ke konci 2017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67755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small" dirty="0" smtClean="0"/>
              <a:t>Politický systém</a:t>
            </a:r>
            <a:endParaRPr lang="cs-CZ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</a:t>
            </a:r>
            <a:r>
              <a:rPr lang="cs-CZ" dirty="0" smtClean="0"/>
              <a:t>rezident (</a:t>
            </a:r>
            <a:r>
              <a:rPr lang="cs-CZ" i="1" dirty="0" smtClean="0"/>
              <a:t>s</a:t>
            </a:r>
            <a:r>
              <a:rPr lang="cs-CZ" i="1" dirty="0" smtClean="0"/>
              <a:t>uomen </a:t>
            </a:r>
            <a:r>
              <a:rPr lang="cs-CZ" i="1" dirty="0"/>
              <a:t>tasavallan </a:t>
            </a:r>
            <a:r>
              <a:rPr lang="cs-CZ" i="1" dirty="0" smtClean="0"/>
              <a:t>presidentti</a:t>
            </a:r>
            <a:r>
              <a:rPr lang="cs-CZ" dirty="0" smtClean="0"/>
              <a:t>): Sauli Niinistö</a:t>
            </a:r>
          </a:p>
          <a:p>
            <a:r>
              <a:rPr lang="cs-CZ" dirty="0"/>
              <a:t>p</a:t>
            </a:r>
            <a:r>
              <a:rPr lang="cs-CZ" dirty="0" smtClean="0"/>
              <a:t>remiér (</a:t>
            </a:r>
            <a:r>
              <a:rPr lang="cs-CZ" i="1" dirty="0" smtClean="0"/>
              <a:t>pääministeri</a:t>
            </a:r>
            <a:r>
              <a:rPr lang="cs-CZ" dirty="0" smtClean="0"/>
              <a:t>): Juha Sipil</a:t>
            </a:r>
            <a:r>
              <a:rPr lang="cs-CZ" dirty="0" smtClean="0"/>
              <a:t>ä</a:t>
            </a:r>
          </a:p>
          <a:p>
            <a:r>
              <a:rPr lang="cs-CZ" dirty="0"/>
              <a:t>s</a:t>
            </a:r>
            <a:r>
              <a:rPr lang="cs-CZ" dirty="0" smtClean="0"/>
              <a:t>trany v parlamentu (</a:t>
            </a:r>
            <a:r>
              <a:rPr lang="cs-CZ" i="1" dirty="0" smtClean="0"/>
              <a:t>eduskunta</a:t>
            </a:r>
            <a:r>
              <a:rPr lang="cs-CZ" dirty="0" smtClean="0"/>
              <a:t>):</a:t>
            </a:r>
          </a:p>
          <a:p>
            <a:pPr lvl="1"/>
            <a:r>
              <a:rPr lang="cs-CZ" dirty="0" smtClean="0"/>
              <a:t>Národní koaliční strana (</a:t>
            </a:r>
            <a:r>
              <a:rPr lang="cs-CZ" i="1" dirty="0" smtClean="0"/>
              <a:t>Kokoomus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Strana středu (</a:t>
            </a:r>
            <a:r>
              <a:rPr lang="cs-CZ" i="1" dirty="0" smtClean="0"/>
              <a:t>Suomen Keskusta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Sociální demokraté (</a:t>
            </a:r>
            <a:r>
              <a:rPr lang="fi-FI" i="1" dirty="0"/>
              <a:t>Suomen Sosialidemokraattinen </a:t>
            </a:r>
            <a:r>
              <a:rPr lang="fi-FI" i="1" dirty="0" smtClean="0"/>
              <a:t>Puolue</a:t>
            </a:r>
            <a:r>
              <a:rPr lang="cs-CZ" i="1" dirty="0" smtClean="0"/>
              <a:t>)</a:t>
            </a:r>
          </a:p>
          <a:p>
            <a:pPr lvl="1"/>
            <a:r>
              <a:rPr lang="cs-CZ" dirty="0" smtClean="0"/>
              <a:t>Svaz levice </a:t>
            </a:r>
            <a:r>
              <a:rPr lang="cs-CZ" i="1" dirty="0" smtClean="0"/>
              <a:t>(Vasemmistoliitto)</a:t>
            </a:r>
          </a:p>
          <a:p>
            <a:pPr lvl="1"/>
            <a:r>
              <a:rPr lang="cs-CZ" dirty="0" smtClean="0"/>
              <a:t>Zelený svaz </a:t>
            </a:r>
            <a:r>
              <a:rPr lang="cs-CZ" i="1" dirty="0" smtClean="0"/>
              <a:t>(Vihreä liitto)</a:t>
            </a:r>
          </a:p>
          <a:p>
            <a:pPr lvl="1"/>
            <a:r>
              <a:rPr lang="cs-CZ" dirty="0" smtClean="0"/>
              <a:t>Křesťanští demokraté </a:t>
            </a:r>
            <a:r>
              <a:rPr lang="cs-CZ" i="1" dirty="0" smtClean="0"/>
              <a:t>(Kristillisdemokraatit)</a:t>
            </a:r>
          </a:p>
          <a:p>
            <a:pPr lvl="1"/>
            <a:r>
              <a:rPr lang="cs-CZ" dirty="0" smtClean="0"/>
              <a:t>Švédská lidová strana </a:t>
            </a:r>
            <a:r>
              <a:rPr lang="cs-CZ" i="1" dirty="0" smtClean="0"/>
              <a:t>(Svenska folkpartiet)</a:t>
            </a:r>
          </a:p>
          <a:p>
            <a:pPr lvl="1"/>
            <a:r>
              <a:rPr lang="cs-CZ" dirty="0" smtClean="0"/>
              <a:t>Praví Finové </a:t>
            </a:r>
            <a:r>
              <a:rPr lang="cs-CZ" i="1" dirty="0" smtClean="0"/>
              <a:t>(Perussuomalaiset)</a:t>
            </a:r>
          </a:p>
          <a:p>
            <a:pPr lvl="1"/>
            <a:r>
              <a:rPr lang="cs-CZ" dirty="0" smtClean="0"/>
              <a:t>Modrá budoucnost </a:t>
            </a:r>
            <a:r>
              <a:rPr lang="cs-CZ" i="1" dirty="0" smtClean="0"/>
              <a:t>(Sininen tulevaisuus)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5656082" cy="6858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49029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6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73" y="0"/>
            <a:ext cx="9210688" cy="686001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8973" y="1498507"/>
            <a:ext cx="5182590" cy="1163782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7300" b="1" dirty="0" smtClean="0"/>
              <a:t>2: 92 </a:t>
            </a:r>
            <a:r>
              <a:rPr lang="en-US" sz="7300" b="1" dirty="0" smtClean="0"/>
              <a:t>% a 5 %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cs-CZ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5851564" y="1163782"/>
            <a:ext cx="4751122" cy="1425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6000" b="1" dirty="0" smtClean="0">
                <a:latin typeface="Bauhaus 93" panose="04030905020B02020C02" pitchFamily="82" charset="0"/>
              </a:rPr>
              <a:t>340 000 km2</a:t>
            </a:r>
            <a:br>
              <a:rPr lang="cs-CZ" sz="6000" b="1" dirty="0" smtClean="0">
                <a:latin typeface="Bauhaus 93" panose="04030905020B02020C02" pitchFamily="82" charset="0"/>
              </a:rPr>
            </a:br>
            <a:r>
              <a:rPr lang="en-US" sz="6000" dirty="0" smtClean="0">
                <a:latin typeface="Bauhaus 93" panose="04030905020B02020C02" pitchFamily="82" charset="0"/>
              </a:rPr>
              <a:t/>
            </a:r>
            <a:br>
              <a:rPr lang="en-US" sz="6000" dirty="0" smtClean="0">
                <a:latin typeface="Bauhaus 93" panose="04030905020B02020C02" pitchFamily="82" charset="0"/>
              </a:rPr>
            </a:br>
            <a:endParaRPr lang="cs-CZ" sz="6000" dirty="0">
              <a:latin typeface="Bauhaus 93" panose="04030905020B02020C02" pitchFamily="82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288964" y="3878520"/>
            <a:ext cx="3726873" cy="1425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6600" b="1" dirty="0" smtClean="0">
                <a:latin typeface="Century" panose="02040604050505020304" pitchFamily="18" charset="0"/>
              </a:rPr>
              <a:t>5 477 359</a:t>
            </a:r>
            <a:endParaRPr lang="cs-CZ" sz="6600" dirty="0">
              <a:latin typeface="Century" panose="02040604050505020304" pitchFamily="18" charset="0"/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8465126" y="2190997"/>
            <a:ext cx="3726873" cy="1425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6600" b="1" i="1" dirty="0" smtClean="0"/>
              <a:t>16</a:t>
            </a:r>
            <a:endParaRPr lang="cs-CZ" sz="6600" i="1" dirty="0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8465127" y="4643253"/>
            <a:ext cx="3726873" cy="1425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6. 12. 1917</a:t>
            </a:r>
            <a:b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338447" y="5106388"/>
            <a:ext cx="3726873" cy="1425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8000" b="1" dirty="0" smtClean="0"/>
              <a:t>75,3 %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cs-CZ" dirty="0"/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3988126" y="2733779"/>
            <a:ext cx="3726873" cy="1425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7200" b="1" i="1" dirty="0" smtClean="0"/>
              <a:t>1995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688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1"/>
      <p:bldP spid="9" grpId="1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4427" y="481806"/>
            <a:ext cx="10515600" cy="1325563"/>
          </a:xfrm>
        </p:spPr>
        <p:txBody>
          <a:bodyPr>
            <a:normAutofit/>
          </a:bodyPr>
          <a:lstStyle/>
          <a:p>
            <a:r>
              <a:rPr lang="cs-CZ" sz="6600" b="1" dirty="0" smtClean="0"/>
              <a:t>Kontexty</a:t>
            </a:r>
            <a:endParaRPr lang="cs-CZ" sz="6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</a:t>
            </a:r>
            <a:r>
              <a:rPr lang="cs-CZ" dirty="0" smtClean="0"/>
              <a:t>eografické</a:t>
            </a:r>
          </a:p>
          <a:p>
            <a:r>
              <a:rPr lang="cs-CZ" dirty="0" smtClean="0"/>
              <a:t>politické</a:t>
            </a:r>
          </a:p>
          <a:p>
            <a:r>
              <a:rPr lang="cs-CZ" dirty="0"/>
              <a:t>j</a:t>
            </a:r>
            <a:r>
              <a:rPr lang="cs-CZ" dirty="0" smtClean="0"/>
              <a:t>azykové</a:t>
            </a:r>
          </a:p>
          <a:p>
            <a:r>
              <a:rPr lang="cs-CZ" dirty="0"/>
              <a:t>k</a:t>
            </a:r>
            <a:r>
              <a:rPr lang="cs-CZ" dirty="0" smtClean="0"/>
              <a:t>ulturní</a:t>
            </a:r>
          </a:p>
          <a:p>
            <a:r>
              <a:rPr lang="cs-CZ" dirty="0"/>
              <a:t>n</a:t>
            </a:r>
            <a:r>
              <a:rPr lang="cs-CZ" dirty="0" smtClean="0"/>
              <a:t>áboženské</a:t>
            </a:r>
          </a:p>
          <a:p>
            <a:r>
              <a:rPr lang="cs-CZ" dirty="0"/>
              <a:t>r</a:t>
            </a:r>
            <a:r>
              <a:rPr lang="cs-CZ" dirty="0" smtClean="0"/>
              <a:t>ole sebeidentifikace</a:t>
            </a:r>
          </a:p>
          <a:p>
            <a:pPr marL="0" indent="0">
              <a:buNone/>
            </a:pPr>
            <a:r>
              <a:rPr lang="cs-CZ" dirty="0" smtClean="0"/>
              <a:t>a národní image?</a:t>
            </a:r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520" y="0"/>
            <a:ext cx="64073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1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0200" y="403855"/>
            <a:ext cx="10515600" cy="1325563"/>
          </a:xfrm>
        </p:spPr>
        <p:txBody>
          <a:bodyPr>
            <a:normAutofit/>
          </a:bodyPr>
          <a:lstStyle/>
          <a:p>
            <a:r>
              <a:rPr lang="cs-CZ" sz="6600" dirty="0" smtClean="0">
                <a:latin typeface="Century" panose="02040604050505020304" pitchFamily="18" charset="0"/>
              </a:rPr>
              <a:t>Základní údaje</a:t>
            </a:r>
            <a:endParaRPr lang="cs-CZ" sz="6600" dirty="0">
              <a:latin typeface="Century" panose="020406040505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0200" y="2133273"/>
            <a:ext cx="10515600" cy="4351338"/>
          </a:xfrm>
        </p:spPr>
        <p:txBody>
          <a:bodyPr/>
          <a:lstStyle/>
          <a:p>
            <a:r>
              <a:rPr lang="cs-CZ" dirty="0">
                <a:latin typeface="Century" panose="02040604050505020304" pitchFamily="18" charset="0"/>
              </a:rPr>
              <a:t>r</a:t>
            </a:r>
            <a:r>
              <a:rPr lang="cs-CZ" dirty="0" smtClean="0">
                <a:latin typeface="Century" panose="02040604050505020304" pitchFamily="18" charset="0"/>
              </a:rPr>
              <a:t>ozloha cca 340 000 km2</a:t>
            </a:r>
          </a:p>
          <a:p>
            <a:r>
              <a:rPr lang="cs-CZ" dirty="0">
                <a:latin typeface="Century" panose="02040604050505020304" pitchFamily="18" charset="0"/>
              </a:rPr>
              <a:t>o</a:t>
            </a:r>
            <a:r>
              <a:rPr lang="cs-CZ" dirty="0" smtClean="0">
                <a:latin typeface="Century" panose="02040604050505020304" pitchFamily="18" charset="0"/>
              </a:rPr>
              <a:t>byvatelstvo: </a:t>
            </a:r>
            <a:r>
              <a:rPr lang="cs-CZ" dirty="0">
                <a:latin typeface="Century" panose="02040604050505020304" pitchFamily="18" charset="0"/>
              </a:rPr>
              <a:t>5 477 </a:t>
            </a:r>
            <a:r>
              <a:rPr lang="cs-CZ" dirty="0" smtClean="0">
                <a:latin typeface="Century" panose="02040604050505020304" pitchFamily="18" charset="0"/>
              </a:rPr>
              <a:t>359 (k 2015)</a:t>
            </a:r>
          </a:p>
          <a:p>
            <a:r>
              <a:rPr lang="cs-CZ" dirty="0">
                <a:latin typeface="Century" panose="02040604050505020304" pitchFamily="18" charset="0"/>
              </a:rPr>
              <a:t>h</a:t>
            </a:r>
            <a:r>
              <a:rPr lang="cs-CZ" dirty="0" smtClean="0">
                <a:latin typeface="Century" panose="02040604050505020304" pitchFamily="18" charset="0"/>
              </a:rPr>
              <a:t>ustota zalidnění: </a:t>
            </a:r>
            <a:r>
              <a:rPr lang="cs-CZ" dirty="0" smtClean="0">
                <a:latin typeface="Century" panose="02040604050505020304" pitchFamily="18" charset="0"/>
              </a:rPr>
              <a:t>16 </a:t>
            </a:r>
            <a:r>
              <a:rPr lang="cs-CZ" dirty="0" smtClean="0">
                <a:latin typeface="Century" panose="02040604050505020304" pitchFamily="18" charset="0"/>
              </a:rPr>
              <a:t>obyv./km2</a:t>
            </a:r>
          </a:p>
          <a:p>
            <a:r>
              <a:rPr lang="cs-CZ" dirty="0">
                <a:latin typeface="Century" panose="02040604050505020304" pitchFamily="18" charset="0"/>
              </a:rPr>
              <a:t>n</a:t>
            </a:r>
            <a:r>
              <a:rPr lang="cs-CZ" dirty="0" smtClean="0">
                <a:latin typeface="Century" panose="02040604050505020304" pitchFamily="18" charset="0"/>
              </a:rPr>
              <a:t>ejvětší města: Helsinky, Tampere,</a:t>
            </a:r>
          </a:p>
          <a:p>
            <a:pPr marL="0" indent="0">
              <a:buNone/>
            </a:pPr>
            <a:r>
              <a:rPr lang="cs-CZ" dirty="0" smtClean="0">
                <a:latin typeface="Century" panose="02040604050505020304" pitchFamily="18" charset="0"/>
              </a:rPr>
              <a:t>Turku, Oulu, Jyväskylä, Lahti, Pori,</a:t>
            </a:r>
          </a:p>
          <a:p>
            <a:pPr marL="0" indent="0">
              <a:buNone/>
            </a:pPr>
            <a:r>
              <a:rPr lang="cs-CZ" dirty="0" smtClean="0">
                <a:latin typeface="Century" panose="02040604050505020304" pitchFamily="18" charset="0"/>
              </a:rPr>
              <a:t>Kuopio, Vaasa, Joensuu</a:t>
            </a:r>
          </a:p>
          <a:p>
            <a:endParaRPr lang="cs-CZ" b="1" dirty="0" smtClean="0">
              <a:latin typeface="Century" panose="02040604050505020304" pitchFamily="18" charset="0"/>
            </a:endParaRPr>
          </a:p>
          <a:p>
            <a:endParaRPr lang="cs-CZ" dirty="0">
              <a:latin typeface="Century" panose="02040604050505020304" pitchFamily="18" charset="0"/>
            </a:endParaRPr>
          </a:p>
          <a:p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300" y="0"/>
            <a:ext cx="4619500" cy="676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5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975"/>
            <a:ext cx="11945257" cy="649605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482" y="0"/>
            <a:ext cx="55530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3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725" y="377000"/>
            <a:ext cx="10515600" cy="1325563"/>
          </a:xfrm>
        </p:spPr>
        <p:txBody>
          <a:bodyPr/>
          <a:lstStyle/>
          <a:p>
            <a:pPr algn="ctr"/>
            <a:r>
              <a:rPr lang="cs-CZ" b="1" cap="small" dirty="0" smtClean="0"/>
              <a:t>Trocha historie na příkladu státní hranice</a:t>
            </a:r>
            <a:endParaRPr lang="cs-CZ" b="1" cap="small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7165"/>
            <a:ext cx="11885050" cy="3667681"/>
          </a:xfrm>
        </p:spPr>
      </p:pic>
    </p:spTree>
    <p:extLst>
      <p:ext uri="{BB962C8B-B14F-4D97-AF65-F5344CB8AC3E}">
        <p14:creationId xmlns:p14="http://schemas.microsoft.com/office/powerpoint/2010/main" val="338471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small" dirty="0" smtClean="0"/>
              <a:t>Administrativní rozdělení</a:t>
            </a:r>
            <a:endParaRPr lang="cs-CZ" cap="small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208" y="1344311"/>
            <a:ext cx="5071408" cy="5513689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488" y="256266"/>
            <a:ext cx="3643312" cy="6163389"/>
          </a:xfr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838200" y="1690688"/>
            <a:ext cx="2617519" cy="1662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Tx/>
              <a:buChar char="-"/>
            </a:pPr>
            <a:r>
              <a:rPr lang="cs-CZ" sz="2000" dirty="0" smtClean="0"/>
              <a:t>311 obcí (</a:t>
            </a:r>
            <a:r>
              <a:rPr lang="cs-CZ" sz="2000" i="1" dirty="0" smtClean="0"/>
              <a:t>kunta</a:t>
            </a:r>
            <a:r>
              <a:rPr lang="cs-CZ" sz="2000" dirty="0" smtClean="0"/>
              <a:t>)</a:t>
            </a:r>
          </a:p>
          <a:p>
            <a:pPr marL="571500" indent="-571500">
              <a:buFontTx/>
              <a:buChar char="-"/>
            </a:pPr>
            <a:r>
              <a:rPr lang="cs-CZ" sz="2000" dirty="0" smtClean="0"/>
              <a:t>70 okresů (</a:t>
            </a:r>
            <a:r>
              <a:rPr lang="cs-CZ" sz="2000" i="1" dirty="0" smtClean="0"/>
              <a:t>seutukunta</a:t>
            </a:r>
            <a:r>
              <a:rPr lang="cs-CZ" sz="2000" dirty="0" smtClean="0"/>
              <a:t>)</a:t>
            </a:r>
          </a:p>
          <a:p>
            <a:pPr marL="571500" indent="-571500">
              <a:buFontTx/>
              <a:buChar char="-"/>
            </a:pPr>
            <a:r>
              <a:rPr lang="cs-CZ" sz="2000" dirty="0" smtClean="0"/>
              <a:t>19 provincií (</a:t>
            </a:r>
            <a:r>
              <a:rPr lang="cs-CZ" sz="2000" i="1" dirty="0" smtClean="0"/>
              <a:t>maakunta</a:t>
            </a:r>
            <a:r>
              <a:rPr lang="cs-CZ" sz="2000" dirty="0" smtClean="0"/>
              <a:t>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9012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/>
          <a:p>
            <a:r>
              <a:rPr lang="cs-CZ" sz="4800" cap="small" dirty="0" smtClean="0">
                <a:latin typeface="Century" panose="02040604050505020304" pitchFamily="18" charset="0"/>
              </a:rPr>
              <a:t>Helsinky / Helsinki / Helsingfors</a:t>
            </a:r>
            <a:br>
              <a:rPr lang="cs-CZ" sz="4800" cap="small" dirty="0" smtClean="0">
                <a:latin typeface="Century" panose="02040604050505020304" pitchFamily="18" charset="0"/>
              </a:rPr>
            </a:br>
            <a:endParaRPr lang="cs-CZ" sz="4800" cap="small" dirty="0">
              <a:latin typeface="Century" panose="020406040505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zal. 1550 Gustavem Vasou jako protiváha Revalu</a:t>
            </a:r>
          </a:p>
          <a:p>
            <a:r>
              <a:rPr lang="cs-CZ" dirty="0" smtClean="0"/>
              <a:t>Sveaborg/Suomenlinna</a:t>
            </a:r>
          </a:p>
          <a:p>
            <a:r>
              <a:rPr lang="cs-CZ" dirty="0" smtClean="0"/>
              <a:t>Carl Ludvig Engel</a:t>
            </a:r>
          </a:p>
          <a:p>
            <a:pPr lvl="1"/>
            <a:r>
              <a:rPr lang="cs-CZ" dirty="0" smtClean="0"/>
              <a:t>Senátní náměstí</a:t>
            </a:r>
          </a:p>
          <a:p>
            <a:pPr lvl="2"/>
            <a:r>
              <a:rPr lang="cs-CZ" i="1" dirty="0" smtClean="0"/>
              <a:t>Tuomiokirkko</a:t>
            </a:r>
            <a:r>
              <a:rPr lang="cs-CZ" dirty="0" smtClean="0"/>
              <a:t> (dok. 1852)</a:t>
            </a:r>
          </a:p>
          <a:p>
            <a:pPr lvl="2"/>
            <a:r>
              <a:rPr lang="cs-CZ" i="1" dirty="0" smtClean="0"/>
              <a:t>Valtioneuvoston linna</a:t>
            </a:r>
            <a:r>
              <a:rPr lang="cs-CZ" dirty="0" smtClean="0"/>
              <a:t> (1822)</a:t>
            </a:r>
          </a:p>
          <a:p>
            <a:pPr lvl="2"/>
            <a:r>
              <a:rPr lang="cs-CZ" i="1" dirty="0" smtClean="0"/>
              <a:t>Helsingin yliopiston</a:t>
            </a:r>
          </a:p>
          <a:p>
            <a:pPr marL="914400" lvl="2" indent="0">
              <a:buNone/>
            </a:pPr>
            <a:r>
              <a:rPr lang="cs-CZ" i="1" dirty="0" smtClean="0"/>
              <a:t>päärakennus</a:t>
            </a:r>
            <a:r>
              <a:rPr lang="cs-CZ" dirty="0" smtClean="0"/>
              <a:t> (1823)</a:t>
            </a:r>
          </a:p>
          <a:p>
            <a:pPr lvl="2"/>
            <a:r>
              <a:rPr lang="cs-CZ" i="1" dirty="0" smtClean="0"/>
              <a:t>Kansalliskirjasto</a:t>
            </a:r>
            <a:r>
              <a:rPr lang="cs-CZ" dirty="0" smtClean="0"/>
              <a:t> (1840)</a:t>
            </a:r>
          </a:p>
          <a:p>
            <a:r>
              <a:rPr lang="cs-CZ" dirty="0" smtClean="0"/>
              <a:t>pravoslavný chrám Zesnutí</a:t>
            </a:r>
          </a:p>
          <a:p>
            <a:pPr marL="0" indent="0">
              <a:buNone/>
            </a:pPr>
            <a:r>
              <a:rPr lang="cs-CZ" dirty="0" smtClean="0"/>
              <a:t>Panny Marie (1868)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099" y="2913413"/>
            <a:ext cx="6954524" cy="348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1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2404"/>
            <a:ext cx="5538849" cy="6826192"/>
          </a:xfrm>
          <a:prstGeom prst="rect">
            <a:avLst/>
          </a:prstGeom>
        </p:spPr>
      </p:pic>
      <p:pic>
        <p:nvPicPr>
          <p:cNvPr id="5" name="Zástupný symbol pro obsah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788" y="365125"/>
            <a:ext cx="4569922" cy="6095628"/>
          </a:xfrm>
          <a:prstGeom prst="rect">
            <a:avLst/>
          </a:prstGeom>
        </p:spPr>
      </p:pic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6353298" y="479705"/>
            <a:ext cx="558018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cs-CZ" altLang="cs-CZ" sz="2800" cap="small" smtClean="0">
                <a:latin typeface="Arial Narrow" panose="020B0606020202030204" pitchFamily="34" charset="0"/>
              </a:rPr>
              <a:t>Vårt land, vårt land, vårt fosterland,</a:t>
            </a:r>
            <a:br>
              <a:rPr lang="cs-CZ" altLang="cs-CZ" sz="2800" cap="small" smtClean="0">
                <a:latin typeface="Arial Narrow" panose="020B0606020202030204" pitchFamily="34" charset="0"/>
              </a:rPr>
            </a:br>
            <a:r>
              <a:rPr lang="cs-CZ" altLang="cs-CZ" sz="2800" cap="small" smtClean="0">
                <a:latin typeface="Arial Narrow" panose="020B0606020202030204" pitchFamily="34" charset="0"/>
              </a:rPr>
              <a:t>ljud högt, o dyra ord!</a:t>
            </a:r>
            <a:br>
              <a:rPr lang="cs-CZ" altLang="cs-CZ" sz="2800" cap="small" smtClean="0">
                <a:latin typeface="Arial Narrow" panose="020B0606020202030204" pitchFamily="34" charset="0"/>
              </a:rPr>
            </a:br>
            <a:r>
              <a:rPr lang="cs-CZ" altLang="cs-CZ" sz="2800" cap="small" smtClean="0">
                <a:latin typeface="Arial Narrow" panose="020B0606020202030204" pitchFamily="34" charset="0"/>
              </a:rPr>
              <a:t>Ej lyfts en höjd mot himlens rand,</a:t>
            </a:r>
            <a:br>
              <a:rPr lang="cs-CZ" altLang="cs-CZ" sz="2800" cap="small" smtClean="0">
                <a:latin typeface="Arial Narrow" panose="020B0606020202030204" pitchFamily="34" charset="0"/>
              </a:rPr>
            </a:br>
            <a:r>
              <a:rPr lang="cs-CZ" altLang="cs-CZ" sz="2800" cap="small" smtClean="0">
                <a:latin typeface="Arial Narrow" panose="020B0606020202030204" pitchFamily="34" charset="0"/>
              </a:rPr>
              <a:t>ej sänks en dal, ej sköljs en strand,</a:t>
            </a:r>
            <a:br>
              <a:rPr lang="cs-CZ" altLang="cs-CZ" sz="2800" cap="small" smtClean="0">
                <a:latin typeface="Arial Narrow" panose="020B0606020202030204" pitchFamily="34" charset="0"/>
              </a:rPr>
            </a:br>
            <a:r>
              <a:rPr lang="cs-CZ" altLang="cs-CZ" sz="2800" cap="small" smtClean="0">
                <a:latin typeface="Arial Narrow" panose="020B0606020202030204" pitchFamily="34" charset="0"/>
              </a:rPr>
              <a:t>mer älskad än vår bygd i nord,</a:t>
            </a:r>
            <a:br>
              <a:rPr lang="cs-CZ" altLang="cs-CZ" sz="2800" cap="small" smtClean="0">
                <a:latin typeface="Arial Narrow" panose="020B0606020202030204" pitchFamily="34" charset="0"/>
              </a:rPr>
            </a:br>
            <a:r>
              <a:rPr lang="cs-CZ" altLang="cs-CZ" sz="2800" cap="small" smtClean="0">
                <a:latin typeface="Arial Narrow" panose="020B0606020202030204" pitchFamily="34" charset="0"/>
              </a:rPr>
              <a:t>än våra fäders jord! </a:t>
            </a:r>
            <a:endParaRPr lang="cs-CZ" altLang="cs-CZ" sz="2800" cap="small" dirty="0" smtClean="0">
              <a:latin typeface="Arial Narrow" panose="020B0606020202030204" pitchFamily="34" charset="0"/>
            </a:endParaRPr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6472051" y="3634244"/>
            <a:ext cx="439575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cs-CZ" altLang="cs-CZ" sz="2800" cap="small" dirty="0">
                <a:latin typeface="Arial Narrow" panose="020B0606020202030204" pitchFamily="34" charset="0"/>
              </a:rPr>
              <a:t>Oi maamme, Suomi, synnyinmaa,</a:t>
            </a:r>
            <a:r>
              <a:rPr lang="cs-CZ" altLang="cs-CZ" sz="2800" cap="small" dirty="0" smtClean="0">
                <a:latin typeface="Arial Narrow" panose="020B0606020202030204" pitchFamily="34" charset="0"/>
              </a:rPr>
              <a:t/>
            </a:r>
            <a:br>
              <a:rPr lang="cs-CZ" altLang="cs-CZ" sz="2800" cap="small" dirty="0" smtClean="0">
                <a:latin typeface="Arial Narrow" panose="020B0606020202030204" pitchFamily="34" charset="0"/>
              </a:rPr>
            </a:br>
            <a:r>
              <a:rPr lang="cs-CZ" altLang="cs-CZ" sz="2800" cap="small" dirty="0">
                <a:latin typeface="Arial Narrow" panose="020B0606020202030204" pitchFamily="34" charset="0"/>
              </a:rPr>
              <a:t>soi, sana kultainen!</a:t>
            </a:r>
            <a:r>
              <a:rPr lang="cs-CZ" altLang="cs-CZ" sz="2800" cap="small" dirty="0" smtClean="0">
                <a:latin typeface="Arial Narrow" panose="020B0606020202030204" pitchFamily="34" charset="0"/>
              </a:rPr>
              <a:t/>
            </a:r>
            <a:br>
              <a:rPr lang="cs-CZ" altLang="cs-CZ" sz="2800" cap="small" dirty="0" smtClean="0">
                <a:latin typeface="Arial Narrow" panose="020B0606020202030204" pitchFamily="34" charset="0"/>
              </a:rPr>
            </a:br>
            <a:r>
              <a:rPr lang="cs-CZ" altLang="cs-CZ" sz="2800" cap="small" dirty="0" smtClean="0">
                <a:latin typeface="Arial Narrow" panose="020B0606020202030204" pitchFamily="34" charset="0"/>
              </a:rPr>
              <a:t>Ei </a:t>
            </a:r>
            <a:r>
              <a:rPr lang="cs-CZ" altLang="cs-CZ" sz="2800" cap="small" dirty="0">
                <a:latin typeface="Arial Narrow" panose="020B0606020202030204" pitchFamily="34" charset="0"/>
              </a:rPr>
              <a:t>laaksoa, ei kukkulaa,</a:t>
            </a:r>
            <a:r>
              <a:rPr lang="cs-CZ" altLang="cs-CZ" sz="2800" cap="small" dirty="0" smtClean="0">
                <a:latin typeface="Arial Narrow" panose="020B0606020202030204" pitchFamily="34" charset="0"/>
              </a:rPr>
              <a:t/>
            </a:r>
            <a:br>
              <a:rPr lang="cs-CZ" altLang="cs-CZ" sz="2800" cap="small" dirty="0" smtClean="0">
                <a:latin typeface="Arial Narrow" panose="020B0606020202030204" pitchFamily="34" charset="0"/>
              </a:rPr>
            </a:br>
            <a:r>
              <a:rPr lang="cs-CZ" altLang="cs-CZ" sz="2800" cap="small" dirty="0">
                <a:latin typeface="Arial Narrow" panose="020B0606020202030204" pitchFamily="34" charset="0"/>
              </a:rPr>
              <a:t>ei </a:t>
            </a:r>
            <a:r>
              <a:rPr lang="cs-CZ" altLang="cs-CZ" sz="2800" cap="small" dirty="0" smtClean="0">
                <a:latin typeface="Arial Narrow" panose="020B0606020202030204" pitchFamily="34" charset="0"/>
              </a:rPr>
              <a:t>vettä, </a:t>
            </a:r>
            <a:r>
              <a:rPr lang="cs-CZ" altLang="cs-CZ" sz="2800" cap="small" dirty="0">
                <a:latin typeface="Arial Narrow" panose="020B0606020202030204" pitchFamily="34" charset="0"/>
              </a:rPr>
              <a:t>rantaa rakkaampaa,</a:t>
            </a:r>
            <a:r>
              <a:rPr lang="cs-CZ" altLang="cs-CZ" sz="2800" cap="small" dirty="0" smtClean="0">
                <a:latin typeface="Arial Narrow" panose="020B0606020202030204" pitchFamily="34" charset="0"/>
              </a:rPr>
              <a:t/>
            </a:r>
            <a:br>
              <a:rPr lang="cs-CZ" altLang="cs-CZ" sz="2800" cap="small" dirty="0" smtClean="0">
                <a:latin typeface="Arial Narrow" panose="020B0606020202030204" pitchFamily="34" charset="0"/>
              </a:rPr>
            </a:br>
            <a:r>
              <a:rPr lang="cs-CZ" altLang="cs-CZ" sz="2800" cap="small" dirty="0">
                <a:latin typeface="Arial Narrow" panose="020B0606020202030204" pitchFamily="34" charset="0"/>
              </a:rPr>
              <a:t>kuin kotimaa tää pohjoinen,</a:t>
            </a:r>
            <a:r>
              <a:rPr lang="cs-CZ" altLang="cs-CZ" sz="2800" cap="small" dirty="0" smtClean="0">
                <a:latin typeface="Arial Narrow" panose="020B0606020202030204" pitchFamily="34" charset="0"/>
              </a:rPr>
              <a:t/>
            </a:r>
            <a:br>
              <a:rPr lang="cs-CZ" altLang="cs-CZ" sz="2800" cap="small" dirty="0" smtClean="0">
                <a:latin typeface="Arial Narrow" panose="020B0606020202030204" pitchFamily="34" charset="0"/>
              </a:rPr>
            </a:br>
            <a:r>
              <a:rPr lang="cs-CZ" altLang="cs-CZ" sz="2800" cap="small" dirty="0" smtClean="0">
                <a:latin typeface="Arial Narrow" panose="020B0606020202030204" pitchFamily="34" charset="0"/>
              </a:rPr>
              <a:t>maa </a:t>
            </a:r>
            <a:r>
              <a:rPr lang="cs-CZ" altLang="cs-CZ" sz="2800" cap="small" dirty="0">
                <a:latin typeface="Arial Narrow" panose="020B0606020202030204" pitchFamily="34" charset="0"/>
              </a:rPr>
              <a:t>kallis isien!</a:t>
            </a:r>
            <a:endParaRPr lang="cs-CZ" altLang="cs-CZ" sz="2800" cap="small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15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</Words>
  <Application>Microsoft Office PowerPoint</Application>
  <PresentationFormat>Širokoúhlá obrazovka</PresentationFormat>
  <Paragraphs>77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Arial</vt:lpstr>
      <vt:lpstr>Arial Narrow</vt:lpstr>
      <vt:lpstr>Bauhaus 93</vt:lpstr>
      <vt:lpstr>Calibri</vt:lpstr>
      <vt:lpstr>Calibri Light</vt:lpstr>
      <vt:lpstr>Century</vt:lpstr>
      <vt:lpstr>Motiv Office</vt:lpstr>
      <vt:lpstr>Finsko / Suomi / Finland</vt:lpstr>
      <vt:lpstr> 2: 92 % a 5 %  </vt:lpstr>
      <vt:lpstr>Kontexty</vt:lpstr>
      <vt:lpstr>Základní údaje</vt:lpstr>
      <vt:lpstr>Prezentace aplikace PowerPoint</vt:lpstr>
      <vt:lpstr>Trocha historie na příkladu státní hranice</vt:lpstr>
      <vt:lpstr>Administrativní rozdělení</vt:lpstr>
      <vt:lpstr>Helsinky / Helsinki / Helsingfors </vt:lpstr>
      <vt:lpstr>Prezentace aplikace PowerPoint</vt:lpstr>
      <vt:lpstr>Jazyky</vt:lpstr>
      <vt:lpstr>Prezentace aplikace PowerPoint</vt:lpstr>
      <vt:lpstr>Politický systém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Finsko / Suomi / Finland</dc:title>
  <dc:creator>Jan-Marek Šík</dc:creator>
  <cp:lastModifiedBy>Jan-Marek Šík</cp:lastModifiedBy>
  <cp:revision>33</cp:revision>
  <dcterms:created xsi:type="dcterms:W3CDTF">2018-10-22T10:30:02Z</dcterms:created>
  <dcterms:modified xsi:type="dcterms:W3CDTF">2018-11-08T10:45:25Z</dcterms:modified>
</cp:coreProperties>
</file>