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E3F2A-2154-4A6C-8B9F-EDAF89DC1810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5EB6D-19AC-41E2-B901-C23C1076A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608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8C96-98D9-4995-98ED-FA267AB2B09C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21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40BA-56F0-4889-8BCF-A27E2536ACC5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0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7177-2067-461A-9804-18F8EE14E3A7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53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B55A-96BB-49F8-8BA7-CC8C13C95A98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64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BA10-2EB9-4ED4-846F-DF058E3C4B9D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34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D64-7165-456D-9837-AE3DCCE3AB8A}" type="datetime1">
              <a:rPr lang="cs-CZ" smtClean="0"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17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F290-1E05-4E32-B664-EE5F418D96AE}" type="datetime1">
              <a:rPr lang="cs-CZ" smtClean="0"/>
              <a:t>10.10.2018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33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5D55-987F-406F-B38B-70BB7015431A}" type="datetime1">
              <a:rPr lang="cs-CZ" smtClean="0"/>
              <a:t>10.10.2018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18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1336-F5D3-48DF-83AF-C091B9CD5829}" type="datetime1">
              <a:rPr lang="cs-CZ" smtClean="0"/>
              <a:t>10.10.2018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66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DDC4-EBAB-4F47-B6C2-D5BD42539FA9}" type="datetime1">
              <a:rPr lang="cs-CZ" smtClean="0"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82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FBB4-C117-424E-9EAF-76504CCCCC42}" type="datetime1">
              <a:rPr lang="cs-CZ" smtClean="0"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29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27A9D-473E-40CE-B0B8-7A79162C0648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C3AFE-3EF7-4809-BCE5-BFBD513F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2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CJBB84</a:t>
            </a:r>
            <a:br>
              <a:rPr lang="cs-CZ" dirty="0" smtClean="0"/>
            </a:br>
            <a:r>
              <a:rPr lang="cs-CZ" dirty="0" smtClean="0"/>
              <a:t>Morfologie a korpus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10.00-11.30 G13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C690-C65E-444E-B136-DF27CFE86796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7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Frekvenční analýza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430" y="1600200"/>
            <a:ext cx="398314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4383-5CFC-438E-A271-1A80F4CEBD27}" type="datetime1">
              <a:rPr lang="cs-CZ" smtClean="0"/>
              <a:t>10.10.2018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90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Zjednodušení dotazu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="X.*" &amp; lemma=".*([</a:t>
            </a:r>
            <a:r>
              <a:rPr lang="cs-CZ" dirty="0" err="1" smtClean="0"/>
              <a:t>ayěeu</a:t>
            </a:r>
            <a:r>
              <a:rPr lang="cs-CZ" dirty="0" smtClean="0"/>
              <a:t>]|</a:t>
            </a:r>
            <a:r>
              <a:rPr lang="cs-CZ" dirty="0" err="1" smtClean="0"/>
              <a:t>ou|ách|ám|ami</a:t>
            </a:r>
            <a:r>
              <a:rPr lang="cs-CZ" dirty="0" smtClean="0"/>
              <a:t>)"]</a:t>
            </a:r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4548" y="3140968"/>
            <a:ext cx="11487150" cy="378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D766-0883-43C9-A906-D7273831CDC5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19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Příliš mnoho dat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01" y="1600200"/>
            <a:ext cx="421019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B826-A07D-4F8A-B8F0-B8DAE3A11A95}" type="datetime1">
              <a:rPr lang="cs-CZ" smtClean="0"/>
              <a:t>10.10.2018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53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Ještě zjednodušíme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="X.*" &amp; lemma="(</a:t>
            </a:r>
            <a:r>
              <a:rPr lang="cs-CZ" dirty="0" err="1" smtClean="0"/>
              <a:t>ách|ám|ami</a:t>
            </a:r>
            <a:r>
              <a:rPr lang="cs-CZ" dirty="0" smtClean="0"/>
              <a:t>)"]</a:t>
            </a:r>
          </a:p>
          <a:p>
            <a:endParaRPr lang="cs-CZ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36712" y="2204864"/>
            <a:ext cx="11553825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B554-D369-4070-A65F-1652CBD03111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Alespoň něco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472" y="1600200"/>
            <a:ext cx="295305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67CC-278A-4F5D-BB95-CE07CA223B46}" type="datetime1">
              <a:rPr lang="cs-CZ" smtClean="0"/>
              <a:t>10.10.2018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50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</a:t>
            </a:r>
            <a:r>
              <a:rPr lang="cs-CZ" altLang="cs-CZ" dirty="0" smtClean="0"/>
              <a:t>zory zjistitelné analogicky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kterých vzorů kombinací formy lemmatu a morfologické informace o rodu získáme jednoznačný výsledek?</a:t>
            </a:r>
          </a:p>
          <a:p>
            <a:r>
              <a:rPr lang="cs-CZ" dirty="0" smtClean="0"/>
              <a:t>U kterých je postup složitější?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BEC1-5653-4C25-AF12-D68B15D99238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7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/>
              <a:t>vzory s komplikovanějším postupem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 smtClean="0"/>
              <a:t>pán </a:t>
            </a:r>
            <a:r>
              <a:rPr lang="cs-CZ" altLang="cs-CZ" dirty="0" smtClean="0"/>
              <a:t>a </a:t>
            </a:r>
            <a:r>
              <a:rPr lang="cs-CZ" altLang="cs-CZ" i="1" dirty="0" smtClean="0"/>
              <a:t>muž</a:t>
            </a:r>
          </a:p>
          <a:p>
            <a:r>
              <a:rPr lang="cs-CZ" altLang="cs-CZ" i="1" dirty="0" smtClean="0"/>
              <a:t>hrad </a:t>
            </a:r>
            <a:r>
              <a:rPr lang="cs-CZ" altLang="cs-CZ" dirty="0" smtClean="0"/>
              <a:t>a</a:t>
            </a:r>
            <a:r>
              <a:rPr lang="cs-CZ" altLang="cs-CZ" i="1" dirty="0" smtClean="0"/>
              <a:t> stroj</a:t>
            </a:r>
          </a:p>
          <a:p>
            <a:r>
              <a:rPr lang="cs-CZ" altLang="cs-CZ" i="1" dirty="0" smtClean="0"/>
              <a:t>píseň </a:t>
            </a:r>
            <a:r>
              <a:rPr lang="cs-CZ" altLang="cs-CZ" dirty="0" smtClean="0"/>
              <a:t>a </a:t>
            </a:r>
            <a:r>
              <a:rPr lang="cs-CZ" altLang="cs-CZ" i="1" dirty="0" smtClean="0"/>
              <a:t>kost</a:t>
            </a:r>
          </a:p>
          <a:p>
            <a:r>
              <a:rPr lang="cs-CZ" altLang="cs-CZ" i="1" dirty="0" smtClean="0"/>
              <a:t>moře</a:t>
            </a:r>
            <a:r>
              <a:rPr lang="cs-CZ" altLang="cs-CZ" dirty="0" smtClean="0"/>
              <a:t> a </a:t>
            </a:r>
            <a:r>
              <a:rPr lang="cs-CZ" altLang="cs-CZ" i="1" dirty="0" smtClean="0"/>
              <a:t>kuře </a:t>
            </a:r>
            <a:r>
              <a:rPr lang="cs-CZ" altLang="cs-CZ" dirty="0" smtClean="0"/>
              <a:t>POZOR na dvě grafické varianty </a:t>
            </a:r>
            <a:r>
              <a:rPr lang="en-US" altLang="cs-CZ" i="1" dirty="0" smtClean="0"/>
              <a:t>[</a:t>
            </a:r>
            <a:r>
              <a:rPr lang="cs-CZ" altLang="cs-CZ" i="1" dirty="0" err="1" smtClean="0"/>
              <a:t>eě</a:t>
            </a:r>
            <a:r>
              <a:rPr lang="en-US" altLang="cs-CZ" i="1" dirty="0" smtClean="0"/>
              <a:t>]</a:t>
            </a:r>
            <a:endParaRPr lang="cs-CZ" altLang="cs-CZ" i="1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3D327-940D-4C74-B602-662D79972C51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17. 10. 2018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Popiš postup vyhledávání substantiv skloňovaných podle vzorů </a:t>
            </a:r>
            <a:r>
              <a:rPr lang="cs-CZ" altLang="cs-CZ" i="1" dirty="0" smtClean="0"/>
              <a:t>pán/muž.</a:t>
            </a:r>
          </a:p>
          <a:p>
            <a:r>
              <a:rPr lang="cs-CZ" altLang="cs-CZ" dirty="0" smtClean="0"/>
              <a:t>Všímej si, jak se chovají obojetné souhlásky </a:t>
            </a:r>
            <a:r>
              <a:rPr lang="cs-CZ" altLang="cs-CZ" i="1" dirty="0" smtClean="0"/>
              <a:t>[</a:t>
            </a:r>
            <a:r>
              <a:rPr lang="cs-CZ" altLang="cs-CZ" i="1" dirty="0" err="1" smtClean="0"/>
              <a:t>bfmpvlsz</a:t>
            </a:r>
            <a:r>
              <a:rPr lang="cs-CZ" altLang="cs-CZ" i="1" dirty="0" smtClean="0"/>
              <a:t>].</a:t>
            </a:r>
            <a:endParaRPr lang="cs-CZ" altLang="cs-CZ" dirty="0" smtClean="0"/>
          </a:p>
          <a:p>
            <a:r>
              <a:rPr lang="cs-CZ" altLang="cs-CZ" dirty="0" smtClean="0"/>
              <a:t>Lze mezi obojetnými souhláskami najít nějakou skupinu, která by byla typickým zakončením pouze tvrdých vzorů?</a:t>
            </a:r>
          </a:p>
          <a:p>
            <a:r>
              <a:rPr lang="cs-CZ" altLang="cs-CZ" dirty="0" smtClean="0"/>
              <a:t> Existují nějaké postupy, jak formálně odlišit maskulina zakončená na obojetné souhlásky, které se mohou vyskytovat v zakončení maskulin obou vzorů?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D732-0CAF-452B-A403-98CB6620EA30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Triviální a netriviální vyhledávání substantiv podle vzoru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Morfologické značkování neobsahuje informace o skloňovacím typu</a:t>
            </a:r>
          </a:p>
          <a:p>
            <a:r>
              <a:rPr lang="cs-CZ" dirty="0" smtClean="0"/>
              <a:t>Je možné vyhledat v korpusech lemmata skloňovaná podle určitého vzoru?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AEC37-76B9-4CE5-8055-932D83490F77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6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 smtClean="0"/>
              <a:t>Form</a:t>
            </a:r>
            <a:r>
              <a:rPr lang="cs-CZ" altLang="cs-CZ" dirty="0" err="1" smtClean="0"/>
              <a:t>ální</a:t>
            </a:r>
            <a:r>
              <a:rPr lang="cs-CZ" altLang="cs-CZ" dirty="0" smtClean="0"/>
              <a:t> vlastnosti substantiv a vzor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Zakončení a slovní druh  (</a:t>
            </a:r>
            <a:r>
              <a:rPr lang="cs-CZ" altLang="cs-CZ" i="1" dirty="0" smtClean="0"/>
              <a:t>kos, sál, pila, žeň, chudě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Slovníkové informace: lemma, rod, tvar genitivu</a:t>
            </a:r>
          </a:p>
          <a:p>
            <a:r>
              <a:rPr lang="cs-CZ" altLang="cs-CZ" dirty="0" smtClean="0"/>
              <a:t>Rod a forma</a:t>
            </a:r>
            <a:r>
              <a:rPr lang="cs-CZ" altLang="cs-CZ" dirty="0"/>
              <a:t> </a:t>
            </a:r>
            <a:r>
              <a:rPr lang="cs-CZ" altLang="cs-CZ" dirty="0" smtClean="0"/>
              <a:t>- zakončení (</a:t>
            </a:r>
            <a:r>
              <a:rPr lang="cs-CZ" altLang="cs-CZ" i="1" dirty="0" smtClean="0"/>
              <a:t>kroj </a:t>
            </a:r>
            <a:r>
              <a:rPr lang="cs-CZ" altLang="cs-CZ" dirty="0" smtClean="0"/>
              <a:t>x </a:t>
            </a:r>
            <a:r>
              <a:rPr lang="cs-CZ" altLang="cs-CZ" i="1" dirty="0" smtClean="0"/>
              <a:t>zbroj, kůň </a:t>
            </a:r>
            <a:r>
              <a:rPr lang="cs-CZ" altLang="cs-CZ" dirty="0" smtClean="0"/>
              <a:t>x </a:t>
            </a:r>
            <a:r>
              <a:rPr lang="cs-CZ" altLang="cs-CZ" i="1" dirty="0" smtClean="0"/>
              <a:t>tůň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1. a 3. pozice (pražský systém)</a:t>
            </a:r>
          </a:p>
          <a:p>
            <a:r>
              <a:rPr lang="cs-CZ" altLang="cs-CZ" dirty="0" smtClean="0"/>
              <a:t>Atributy k a g (brněnský systém)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6A7A-2F66-4A72-9471-AAE51648CB47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63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Substantiva (N/k1)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Rod (</a:t>
            </a:r>
            <a:r>
              <a:rPr lang="cs-CZ" altLang="cs-CZ" dirty="0" err="1" smtClean="0"/>
              <a:t>tag</a:t>
            </a:r>
            <a:r>
              <a:rPr lang="cs-CZ" altLang="cs-CZ" dirty="0" smtClean="0"/>
              <a:t>: pozice 3/g)</a:t>
            </a:r>
          </a:p>
          <a:p>
            <a:r>
              <a:rPr lang="cs-CZ" altLang="cs-CZ" dirty="0" smtClean="0"/>
              <a:t>Zakončení lemmatu</a:t>
            </a:r>
          </a:p>
          <a:p>
            <a:pPr marL="0" indent="0">
              <a:buNone/>
            </a:pPr>
            <a:r>
              <a:rPr lang="cs-CZ" altLang="cs-CZ" dirty="0" smtClean="0"/>
              <a:t>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AA58-4D5F-4FD2-B25F-EF131A2F2133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27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formulace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Najděte substantiva skloňovaná podle vzoru </a:t>
            </a:r>
            <a:r>
              <a:rPr lang="cs-CZ" altLang="cs-CZ" i="1" dirty="0" smtClean="0"/>
              <a:t>žena.</a:t>
            </a:r>
          </a:p>
          <a:p>
            <a:r>
              <a:rPr lang="cs-CZ" altLang="cs-CZ" dirty="0" smtClean="0"/>
              <a:t>1. substantiva</a:t>
            </a:r>
          </a:p>
          <a:p>
            <a:r>
              <a:rPr lang="cs-CZ" altLang="cs-CZ" dirty="0" smtClean="0"/>
              <a:t>2. feminina</a:t>
            </a:r>
          </a:p>
          <a:p>
            <a:r>
              <a:rPr lang="cs-CZ" altLang="cs-CZ" dirty="0" smtClean="0"/>
              <a:t>3. lemma končí na </a:t>
            </a:r>
            <a:r>
              <a:rPr lang="cs-CZ" altLang="cs-CZ" i="1" dirty="0" smtClean="0"/>
              <a:t>a</a:t>
            </a:r>
            <a:endParaRPr lang="cs-CZ" alt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F4BD-C0AD-4788-AED7-D050EFDA0117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09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Cql</a:t>
            </a:r>
            <a:r>
              <a:rPr lang="cs-CZ" dirty="0" smtClean="0"/>
              <a:t> dotaz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="NNF.*" &amp; lemma=".*a"]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44824" y="2636912"/>
            <a:ext cx="114776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EE1C-7E72-4956-B0CA-7EBB0BBD5F16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1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Počet lemmat (podle frekvence) skloňovaných podle vzoru žena v korpusu SYN2015</a:t>
            </a:r>
            <a:endParaRPr lang="cs-CZ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802" y="1600200"/>
            <a:ext cx="26903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ABD1-2E80-4B37-ACC9-05C59057258D}" type="datetime1">
              <a:rPr lang="cs-CZ" smtClean="0"/>
              <a:t>10.10.2018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65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Lemmata rozpoznaná automatickou morfologickou analýzou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Nerozpoznaná lemmata</a:t>
            </a:r>
          </a:p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="X.*" &amp; lemma=".*([</a:t>
            </a:r>
            <a:r>
              <a:rPr lang="cs-CZ" dirty="0" err="1" smtClean="0"/>
              <a:t>ayěeubdfghklmnprstvz</a:t>
            </a:r>
            <a:r>
              <a:rPr lang="cs-CZ" dirty="0" smtClean="0"/>
              <a:t>]|</a:t>
            </a:r>
            <a:r>
              <a:rPr lang="cs-CZ" dirty="0" err="1" smtClean="0"/>
              <a:t>ou|ách|ám|ami</a:t>
            </a:r>
            <a:r>
              <a:rPr lang="cs-CZ" dirty="0" smtClean="0"/>
              <a:t>)"]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0434-E711-43D0-82AE-EFB0C89BFDFB}" type="datetime1">
              <a:rPr lang="cs-CZ" smtClean="0"/>
              <a:t>10.10.2018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2847"/>
            <a:ext cx="8229600" cy="270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261-7681-478C-A8AB-6336060ED679}" type="datetime1">
              <a:rPr lang="cs-CZ" smtClean="0"/>
              <a:t>10.10.2018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3AFE-3EF7-4809-BCE5-BFBD513F54E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33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353</Words>
  <Application>Microsoft Office PowerPoint</Application>
  <PresentationFormat>Předvádění na obrazovce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CJBB84 Morfologie a korpus</vt:lpstr>
      <vt:lpstr>Triviální a netriviální vyhledávání substantiv podle vzoru</vt:lpstr>
      <vt:lpstr>Formální vlastnosti substantiv a vzor</vt:lpstr>
      <vt:lpstr>Substantiva (N/k1)</vt:lpstr>
      <vt:lpstr>Slovní formulace</vt:lpstr>
      <vt:lpstr>Cql dotaz</vt:lpstr>
      <vt:lpstr>Počet lemmat (podle frekvence) skloňovaných podle vzoru žena v korpusu SYN2015</vt:lpstr>
      <vt:lpstr>Lemmata rozpoznaná automatickou morfologickou analýzou</vt:lpstr>
      <vt:lpstr>Výsledky</vt:lpstr>
      <vt:lpstr>Frekvenční analýza</vt:lpstr>
      <vt:lpstr>Zjednodušení dotazu</vt:lpstr>
      <vt:lpstr>Příliš mnoho dat</vt:lpstr>
      <vt:lpstr>Ještě zjednodušíme</vt:lpstr>
      <vt:lpstr>Alespoň něco</vt:lpstr>
      <vt:lpstr>Vzory zjistitelné analogicky</vt:lpstr>
      <vt:lpstr>vzory s komplikovanějším postupem</vt:lpstr>
      <vt:lpstr>Úkol na 17. 10. 2018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CJBB84 Morfologie a korpus</dc:title>
  <dc:creator>Klára Osolsobě</dc:creator>
  <cp:lastModifiedBy>plin</cp:lastModifiedBy>
  <cp:revision>8</cp:revision>
  <dcterms:created xsi:type="dcterms:W3CDTF">2016-09-29T08:43:52Z</dcterms:created>
  <dcterms:modified xsi:type="dcterms:W3CDTF">2018-10-10T09:31:36Z</dcterms:modified>
</cp:coreProperties>
</file>