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90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8" r:id="rId15"/>
    <p:sldId id="300" r:id="rId16"/>
    <p:sldId id="301" r:id="rId17"/>
    <p:sldId id="309" r:id="rId18"/>
    <p:sldId id="302" r:id="rId19"/>
    <p:sldId id="310" r:id="rId20"/>
    <p:sldId id="303" r:id="rId21"/>
    <p:sldId id="311" r:id="rId22"/>
    <p:sldId id="314" r:id="rId23"/>
    <p:sldId id="315" r:id="rId24"/>
    <p:sldId id="304" r:id="rId25"/>
    <p:sldId id="312" r:id="rId26"/>
    <p:sldId id="316" r:id="rId27"/>
    <p:sldId id="313" r:id="rId28"/>
    <p:sldId id="317" r:id="rId29"/>
    <p:sldId id="320" r:id="rId30"/>
    <p:sldId id="321" r:id="rId31"/>
    <p:sldId id="322" r:id="rId32"/>
    <p:sldId id="323" r:id="rId33"/>
    <p:sldId id="324" r:id="rId34"/>
    <p:sldId id="305" r:id="rId35"/>
    <p:sldId id="306" r:id="rId36"/>
    <p:sldId id="307" r:id="rId37"/>
    <p:sldId id="284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EA00-CD87-4BE8-9289-66F279228C57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47-4C2D-4E8E-A1B1-2B1956D46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62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EA00-CD87-4BE8-9289-66F279228C57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47-4C2D-4E8E-A1B1-2B1956D46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25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EA00-CD87-4BE8-9289-66F279228C57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47-4C2D-4E8E-A1B1-2B1956D46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05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EA00-CD87-4BE8-9289-66F279228C57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47-4C2D-4E8E-A1B1-2B1956D46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64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EA00-CD87-4BE8-9289-66F279228C57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47-4C2D-4E8E-A1B1-2B1956D46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40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EA00-CD87-4BE8-9289-66F279228C57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47-4C2D-4E8E-A1B1-2B1956D46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6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EA00-CD87-4BE8-9289-66F279228C57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47-4C2D-4E8E-A1B1-2B1956D46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55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EA00-CD87-4BE8-9289-66F279228C57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47-4C2D-4E8E-A1B1-2B1956D46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48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EA00-CD87-4BE8-9289-66F279228C57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47-4C2D-4E8E-A1B1-2B1956D46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67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EA00-CD87-4BE8-9289-66F279228C57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47-4C2D-4E8E-A1B1-2B1956D46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98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EA00-CD87-4BE8-9289-66F279228C57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47-4C2D-4E8E-A1B1-2B1956D46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97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EEA00-CD87-4BE8-9289-66F279228C57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BC347-4C2D-4E8E-A1B1-2B1956D46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09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CJBB84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Morfologické </a:t>
            </a:r>
            <a:r>
              <a:rPr lang="cs-CZ" dirty="0"/>
              <a:t>varianty a dublety – korpus jako zdroj dat pro observace a </a:t>
            </a:r>
            <a:r>
              <a:rPr lang="cs-CZ" dirty="0" smtClean="0"/>
              <a:t>generalizace</a:t>
            </a:r>
          </a:p>
          <a:p>
            <a:r>
              <a:rPr lang="cs-CZ" i="1" dirty="0" smtClean="0"/>
              <a:t>(variantní a dubletní koncovky v české substantivní flexi)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8327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se berou výjimky?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Plurália</a:t>
            </a:r>
            <a:r>
              <a:rPr lang="cs-CZ" dirty="0" smtClean="0"/>
              <a:t> tantum – lemmatem není nominativ singuláru, ale nominativ plurálu.</a:t>
            </a:r>
          </a:p>
          <a:p>
            <a:r>
              <a:rPr lang="cs-CZ" dirty="0" err="1" smtClean="0"/>
              <a:t>Plurália</a:t>
            </a:r>
            <a:r>
              <a:rPr lang="cs-CZ" dirty="0" smtClean="0"/>
              <a:t> tantum (většinou propria) zachovávají někdy v genitivu plurálu koncovku mužských (i středních) o-kmenů – nulová koncovka, zatímco maskulina v rámci přestavby systému flexe substantiv z kmenového principu na rodový přejala většinově koncovku flexe mužských u-kmenů (ov</a:t>
            </a:r>
            <a:r>
              <a:rPr lang="en-US" dirty="0" smtClean="0"/>
              <a:t>&gt;</a:t>
            </a:r>
            <a:r>
              <a:rPr lang="cs-CZ" dirty="0" smtClean="0"/>
              <a:t>ů). Dále jsou výjimkami jednotlivá slova.</a:t>
            </a:r>
          </a:p>
          <a:p>
            <a:r>
              <a:rPr lang="cs-CZ" dirty="0" smtClean="0"/>
              <a:t>Slova přejatá z klasických jazyků si v nominativu při přejímání uchovávají původní zakončení </a:t>
            </a:r>
            <a:r>
              <a:rPr lang="cs-CZ" i="1" dirty="0" smtClean="0"/>
              <a:t>(-um, -</a:t>
            </a:r>
            <a:r>
              <a:rPr lang="cs-CZ" i="1" dirty="0" err="1" smtClean="0"/>
              <a:t>eum</a:t>
            </a:r>
            <a:r>
              <a:rPr lang="cs-CZ" i="1" dirty="0" smtClean="0"/>
              <a:t>, -</a:t>
            </a:r>
            <a:r>
              <a:rPr lang="cs-CZ" i="1" dirty="0" err="1" smtClean="0"/>
              <a:t>ium</a:t>
            </a:r>
            <a:r>
              <a:rPr lang="cs-CZ" i="1" dirty="0" smtClean="0"/>
              <a:t>), </a:t>
            </a:r>
            <a:r>
              <a:rPr lang="cs-CZ" dirty="0" smtClean="0"/>
              <a:t>které se v nepřímých pádech odsouvá a slova se začleňují do flexe neuter. </a:t>
            </a:r>
            <a:r>
              <a:rPr lang="cs-CZ" dirty="0" smtClean="0"/>
              <a:t>Ta</a:t>
            </a:r>
            <a:r>
              <a:rPr lang="cs-CZ" dirty="0" smtClean="0"/>
              <a:t> </a:t>
            </a:r>
            <a:r>
              <a:rPr lang="cs-CZ" dirty="0" smtClean="0"/>
              <a:t>má svá pravidla.</a:t>
            </a:r>
          </a:p>
          <a:p>
            <a:r>
              <a:rPr lang="cs-CZ" dirty="0" smtClean="0"/>
              <a:t>V případě měkkých vzorů </a:t>
            </a:r>
            <a:r>
              <a:rPr lang="cs-CZ" i="1" dirty="0" smtClean="0"/>
              <a:t>růže</a:t>
            </a:r>
            <a:r>
              <a:rPr lang="cs-CZ" dirty="0" smtClean="0"/>
              <a:t> a </a:t>
            </a:r>
            <a:r>
              <a:rPr lang="cs-CZ" i="1" dirty="0" smtClean="0"/>
              <a:t>moře </a:t>
            </a:r>
            <a:r>
              <a:rPr lang="cs-CZ" dirty="0" smtClean="0"/>
              <a:t>lze výjimky rozdělit do dvou skupin, a sice skupina závislá na slovotvorné utvářenosti substantiva a b) jednotlivá slova.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15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alší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Existují další příklady splývání rozdílů mezi vzory (unifikace)?</a:t>
            </a:r>
            <a:endParaRPr lang="cs-CZ" dirty="0"/>
          </a:p>
          <a:p>
            <a:r>
              <a:rPr lang="cs-CZ" dirty="0" smtClean="0"/>
              <a:t>Existují další případy, kdy je distribuce varianty spojena s derivačním typem?</a:t>
            </a:r>
          </a:p>
        </p:txBody>
      </p:sp>
    </p:spTree>
    <p:extLst>
      <p:ext uri="{BB962C8B-B14F-4D97-AF65-F5344CB8AC3E}">
        <p14:creationId xmlns:p14="http://schemas.microsoft.com/office/powerpoint/2010/main" val="284920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Mějme tvrzení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Koncovku </a:t>
            </a:r>
            <a:r>
              <a:rPr lang="cs-CZ" i="1" dirty="0" smtClean="0"/>
              <a:t>–ech</a:t>
            </a:r>
            <a:r>
              <a:rPr lang="cs-CZ" dirty="0" smtClean="0"/>
              <a:t> mají v lokálu plurálu maskulina a neutra skloňovaná podle tvrdých vzorů (</a:t>
            </a:r>
            <a:r>
              <a:rPr lang="cs-CZ" i="1" dirty="0" smtClean="0"/>
              <a:t>pánech, hradech, předsedech, městech</a:t>
            </a:r>
            <a:r>
              <a:rPr lang="cs-CZ" dirty="0" smtClean="0"/>
              <a:t>)</a:t>
            </a:r>
          </a:p>
          <a:p>
            <a:r>
              <a:rPr lang="cs-CZ" dirty="0"/>
              <a:t>Koncovku </a:t>
            </a:r>
            <a:r>
              <a:rPr lang="cs-CZ" i="1" dirty="0" smtClean="0"/>
              <a:t>–</a:t>
            </a:r>
            <a:r>
              <a:rPr lang="cs-CZ" i="1" dirty="0" err="1" smtClean="0"/>
              <a:t>ích</a:t>
            </a:r>
            <a:r>
              <a:rPr lang="cs-CZ" dirty="0" smtClean="0"/>
              <a:t> </a:t>
            </a:r>
            <a:r>
              <a:rPr lang="cs-CZ" dirty="0"/>
              <a:t>mají v lokálu plurálu </a:t>
            </a:r>
            <a:r>
              <a:rPr lang="cs-CZ" dirty="0" smtClean="0"/>
              <a:t>maskulina, neutra a feminina </a:t>
            </a:r>
            <a:r>
              <a:rPr lang="cs-CZ" dirty="0"/>
              <a:t>skloňovaná podle </a:t>
            </a:r>
            <a:r>
              <a:rPr lang="cs-CZ" dirty="0" smtClean="0"/>
              <a:t>měkkých vzorů (</a:t>
            </a:r>
            <a:r>
              <a:rPr lang="cs-CZ" i="1" dirty="0" smtClean="0"/>
              <a:t>mužích, strojích, soudcích, růžích, mořích</a:t>
            </a:r>
            <a:r>
              <a:rPr lang="cs-CZ" dirty="0" smtClean="0"/>
              <a:t>)</a:t>
            </a:r>
          </a:p>
          <a:p>
            <a:r>
              <a:rPr lang="cs-CZ" dirty="0"/>
              <a:t>Koncovku </a:t>
            </a:r>
            <a:r>
              <a:rPr lang="cs-CZ" i="1" dirty="0" smtClean="0"/>
              <a:t>–</a:t>
            </a:r>
            <a:r>
              <a:rPr lang="cs-CZ" i="1" dirty="0" err="1" smtClean="0"/>
              <a:t>ách</a:t>
            </a:r>
            <a:r>
              <a:rPr lang="cs-CZ" dirty="0" smtClean="0"/>
              <a:t> </a:t>
            </a:r>
            <a:r>
              <a:rPr lang="cs-CZ" dirty="0"/>
              <a:t>mají v lokálu </a:t>
            </a:r>
            <a:r>
              <a:rPr lang="cs-CZ" dirty="0" smtClean="0"/>
              <a:t>plurálu </a:t>
            </a:r>
            <a:r>
              <a:rPr lang="cs-CZ" dirty="0"/>
              <a:t>feminina skloňovaná podle </a:t>
            </a:r>
            <a:r>
              <a:rPr lang="cs-CZ" dirty="0" smtClean="0"/>
              <a:t>tvrdého vzoru </a:t>
            </a:r>
            <a:r>
              <a:rPr lang="cs-CZ" i="1" dirty="0" smtClean="0"/>
              <a:t>žena </a:t>
            </a:r>
            <a:r>
              <a:rPr lang="cs-CZ" dirty="0" smtClean="0"/>
              <a:t>(</a:t>
            </a:r>
            <a:r>
              <a:rPr lang="cs-CZ" i="1" dirty="0" smtClean="0"/>
              <a:t>ženách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42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="N..P6.*"]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8934"/>
            <a:ext cx="10515600" cy="40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96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Frekvenční seznam </a:t>
            </a:r>
            <a:r>
              <a:rPr lang="cs-CZ" dirty="0" err="1" smtClean="0"/>
              <a:t>lemma+tvar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8312" y="1825625"/>
            <a:ext cx="50153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19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najít výjimky?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="N.</a:t>
            </a:r>
            <a:r>
              <a:rPr lang="de-DE" dirty="0"/>
              <a:t>F</a:t>
            </a:r>
            <a:r>
              <a:rPr lang="cs-CZ" dirty="0"/>
              <a:t>P6.*" &amp; </a:t>
            </a:r>
            <a:r>
              <a:rPr lang="cs-CZ" dirty="0" err="1"/>
              <a:t>lc</a:t>
            </a:r>
            <a:r>
              <a:rPr lang="cs-CZ" dirty="0"/>
              <a:t>=".*</a:t>
            </a:r>
            <a:r>
              <a:rPr lang="de-DE" dirty="0"/>
              <a:t>e</a:t>
            </a:r>
            <a:r>
              <a:rPr lang="cs-CZ" dirty="0"/>
              <a:t>ch"]</a:t>
            </a:r>
            <a:endParaRPr lang="de-DE" dirty="0"/>
          </a:p>
          <a:p>
            <a:r>
              <a:rPr lang="cs-CZ" dirty="0" smtClean="0"/>
              <a:t>[</a:t>
            </a:r>
            <a:r>
              <a:rPr lang="cs-CZ" dirty="0" err="1" smtClean="0"/>
              <a:t>tag</a:t>
            </a:r>
            <a:r>
              <a:rPr lang="cs-CZ" dirty="0" smtClean="0"/>
              <a:t>="N.</a:t>
            </a:r>
            <a:r>
              <a:rPr lang="en-US" dirty="0" smtClean="0"/>
              <a:t>[</a:t>
            </a:r>
            <a:r>
              <a:rPr lang="cs-CZ" dirty="0" smtClean="0"/>
              <a:t>MIN</a:t>
            </a:r>
            <a:r>
              <a:rPr lang="en-US" dirty="0" smtClean="0"/>
              <a:t>]</a:t>
            </a:r>
            <a:r>
              <a:rPr lang="cs-CZ" dirty="0" smtClean="0"/>
              <a:t>P6</a:t>
            </a:r>
            <a:r>
              <a:rPr lang="cs-CZ" dirty="0"/>
              <a:t>.*" &amp; </a:t>
            </a:r>
            <a:r>
              <a:rPr lang="cs-CZ" dirty="0" err="1"/>
              <a:t>lc</a:t>
            </a:r>
            <a:r>
              <a:rPr lang="cs-CZ" dirty="0"/>
              <a:t>=".*</a:t>
            </a:r>
            <a:r>
              <a:rPr lang="cs-CZ" dirty="0" err="1"/>
              <a:t>ách</a:t>
            </a:r>
            <a:r>
              <a:rPr lang="cs-CZ" dirty="0" smtClean="0"/>
              <a:t>"]</a:t>
            </a:r>
            <a:endParaRPr lang="de-DE" dirty="0" smtClean="0"/>
          </a:p>
          <a:p>
            <a:r>
              <a:rPr lang="cs-CZ" dirty="0" smtClean="0"/>
              <a:t>[</a:t>
            </a:r>
            <a:r>
              <a:rPr lang="cs-CZ" dirty="0" err="1"/>
              <a:t>tag</a:t>
            </a:r>
            <a:r>
              <a:rPr lang="cs-CZ" dirty="0"/>
              <a:t>="</a:t>
            </a:r>
            <a:r>
              <a:rPr lang="cs-CZ" dirty="0" smtClean="0"/>
              <a:t>N.</a:t>
            </a:r>
            <a:r>
              <a:rPr lang="de-DE" dirty="0" smtClean="0"/>
              <a:t>.</a:t>
            </a:r>
            <a:r>
              <a:rPr lang="cs-CZ" dirty="0" smtClean="0"/>
              <a:t>P6</a:t>
            </a:r>
            <a:r>
              <a:rPr lang="cs-CZ" dirty="0"/>
              <a:t>.*" &amp; </a:t>
            </a:r>
            <a:r>
              <a:rPr lang="cs-CZ" dirty="0" smtClean="0"/>
              <a:t>l</a:t>
            </a:r>
            <a:r>
              <a:rPr lang="en-US" dirty="0" err="1" smtClean="0"/>
              <a:t>emma</a:t>
            </a:r>
            <a:r>
              <a:rPr lang="cs-CZ" dirty="0" smtClean="0"/>
              <a:t>=".*</a:t>
            </a:r>
            <a:r>
              <a:rPr lang="en-US" dirty="0" smtClean="0"/>
              <a:t>[</a:t>
            </a:r>
            <a:r>
              <a:rPr lang="en-US" dirty="0" err="1" smtClean="0"/>
              <a:t>aodtnkghrbpfvmqwx</a:t>
            </a:r>
            <a:r>
              <a:rPr lang="en-US" dirty="0" smtClean="0"/>
              <a:t>]</a:t>
            </a:r>
            <a:r>
              <a:rPr lang="cs-CZ" dirty="0" smtClean="0"/>
              <a:t>" &amp; </a:t>
            </a:r>
            <a:r>
              <a:rPr lang="cs-CZ" dirty="0" err="1" smtClean="0"/>
              <a:t>lc</a:t>
            </a:r>
            <a:r>
              <a:rPr lang="cs-CZ" dirty="0" smtClean="0"/>
              <a:t>=".*</a:t>
            </a:r>
            <a:r>
              <a:rPr lang="cs-CZ" dirty="0" err="1" smtClean="0"/>
              <a:t>ích</a:t>
            </a:r>
            <a:r>
              <a:rPr lang="cs-CZ" dirty="0" smtClean="0"/>
              <a:t>"]</a:t>
            </a:r>
          </a:p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="N.</a:t>
            </a:r>
            <a:r>
              <a:rPr lang="de-DE" dirty="0"/>
              <a:t>.</a:t>
            </a:r>
            <a:r>
              <a:rPr lang="cs-CZ" dirty="0"/>
              <a:t>P6.*" &amp; l</a:t>
            </a:r>
            <a:r>
              <a:rPr lang="en-US" dirty="0" err="1"/>
              <a:t>emma</a:t>
            </a:r>
            <a:r>
              <a:rPr lang="cs-CZ" dirty="0"/>
              <a:t>=".*</a:t>
            </a:r>
            <a:r>
              <a:rPr lang="en-US" dirty="0" smtClean="0"/>
              <a:t>[</a:t>
            </a:r>
            <a:r>
              <a:rPr lang="cs-CZ" dirty="0" err="1" smtClean="0"/>
              <a:t>lsz</a:t>
            </a:r>
            <a:r>
              <a:rPr lang="en-US" dirty="0" smtClean="0"/>
              <a:t>]</a:t>
            </a:r>
            <a:r>
              <a:rPr lang="cs-CZ" dirty="0" smtClean="0"/>
              <a:t>"]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86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Feminina _ výjimky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810" y="1825625"/>
            <a:ext cx="99863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8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Frekvenční seznam </a:t>
            </a:r>
            <a:r>
              <a:rPr lang="cs-CZ" dirty="0" err="1"/>
              <a:t>lemma+tvar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6195" y="1825625"/>
            <a:ext cx="49196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96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Maskulina a neutra _ výjimky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4389"/>
            <a:ext cx="10515600" cy="32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28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Frekvenční seznam </a:t>
            </a:r>
            <a:r>
              <a:rPr lang="cs-CZ" dirty="0" err="1"/>
              <a:t>lemma+tvar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0563" y="1825625"/>
            <a:ext cx="49108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4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Dva metodologické přístupy KL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Corpus </a:t>
            </a:r>
            <a:r>
              <a:rPr lang="cs-CZ" dirty="0" err="1"/>
              <a:t>based</a:t>
            </a:r>
            <a:r>
              <a:rPr lang="cs-CZ" dirty="0"/>
              <a:t> / korpusem ověřovaný, na korpusu založený výzkum</a:t>
            </a:r>
          </a:p>
          <a:p>
            <a:r>
              <a:rPr lang="cs-CZ" dirty="0">
                <a:solidFill>
                  <a:srgbClr val="FF0000"/>
                </a:solidFill>
              </a:rPr>
              <a:t>Pravidlo/výjimka – otevřený/uzavřený seznam, frekvence</a:t>
            </a:r>
          </a:p>
          <a:p>
            <a:r>
              <a:rPr lang="cs-CZ" dirty="0"/>
              <a:t>Corpus </a:t>
            </a:r>
            <a:r>
              <a:rPr lang="cs-CZ" dirty="0" err="1"/>
              <a:t>driven</a:t>
            </a:r>
            <a:r>
              <a:rPr lang="cs-CZ" dirty="0"/>
              <a:t> / korpusem inspirovaný výzkum, korpusem řízený výzkum</a:t>
            </a:r>
          </a:p>
          <a:p>
            <a:r>
              <a:rPr lang="cs-CZ" dirty="0">
                <a:solidFill>
                  <a:srgbClr val="FF0000"/>
                </a:solidFill>
              </a:rPr>
              <a:t>Výzkum kolokací /</a:t>
            </a:r>
            <a:r>
              <a:rPr lang="cs-CZ" dirty="0" err="1">
                <a:solidFill>
                  <a:srgbClr val="FF0000"/>
                </a:solidFill>
              </a:rPr>
              <a:t>lexical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bundles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53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Tvrdé vzory _ výjimky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622" y="1825625"/>
            <a:ext cx="88147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83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Frekvenční seznam </a:t>
            </a:r>
            <a:r>
              <a:rPr lang="cs-CZ" dirty="0" err="1"/>
              <a:t>lemma+tvar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8971" y="1825625"/>
            <a:ext cx="49340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51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Maskulina na </a:t>
            </a:r>
            <a:r>
              <a:rPr lang="en-US" dirty="0" smtClean="0"/>
              <a:t>[</a:t>
            </a:r>
            <a:r>
              <a:rPr lang="cs-CZ" dirty="0" err="1" smtClean="0"/>
              <a:t>lsz</a:t>
            </a:r>
            <a:r>
              <a:rPr lang="en-US" dirty="0" smtClean="0"/>
              <a:t>]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9858"/>
            <a:ext cx="10515600" cy="402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63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Frekvenční seznam </a:t>
            </a:r>
            <a:r>
              <a:rPr lang="cs-CZ" dirty="0" err="1"/>
              <a:t>lemma+tvar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034" y="1825625"/>
            <a:ext cx="50199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29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Výjimky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Vzor </a:t>
            </a:r>
            <a:r>
              <a:rPr lang="cs-CZ" i="1" dirty="0" smtClean="0"/>
              <a:t>kost</a:t>
            </a:r>
            <a:r>
              <a:rPr lang="cs-CZ" dirty="0" smtClean="0"/>
              <a:t> nelze postihnout v rámci dichotomie tvrdý/měkký.</a:t>
            </a:r>
          </a:p>
          <a:p>
            <a:r>
              <a:rPr lang="cs-CZ" dirty="0" smtClean="0"/>
              <a:t>Unifikační tendence zasahují zejména flexi pluralií tantum.</a:t>
            </a:r>
          </a:p>
          <a:p>
            <a:r>
              <a:rPr lang="cs-CZ" dirty="0" smtClean="0"/>
              <a:t>Výjimky se objevují u cizích slov, jejichž flexe podléhá samostatné sadě pravidel.</a:t>
            </a:r>
          </a:p>
          <a:p>
            <a:r>
              <a:rPr lang="cs-CZ" dirty="0" smtClean="0"/>
              <a:t>Varianta typická pro měkké deklinační typy se pravidelně vyskytuje u tvrdých typů v návaznosti na typ kmenové finály a její pravidelné alternace v kontextu předního vokálu v následujícím morfu.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171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Výjimky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</a:t>
            </a:r>
            <a:r>
              <a:rPr lang="cs-CZ" dirty="0" smtClean="0"/>
              <a:t>N.</a:t>
            </a:r>
            <a:r>
              <a:rPr lang="en-US" dirty="0" smtClean="0"/>
              <a:t>[MIN]</a:t>
            </a:r>
            <a:r>
              <a:rPr lang="cs-CZ" dirty="0" smtClean="0"/>
              <a:t>P6.*" &amp; </a:t>
            </a:r>
            <a:r>
              <a:rPr lang="cs-CZ" dirty="0" err="1"/>
              <a:t>lc</a:t>
            </a:r>
            <a:r>
              <a:rPr lang="cs-CZ" dirty="0" smtClean="0"/>
              <a:t>=".*</a:t>
            </a:r>
            <a:r>
              <a:rPr lang="cs-CZ" dirty="0" err="1" smtClean="0"/>
              <a:t>ách</a:t>
            </a:r>
            <a:r>
              <a:rPr lang="cs-CZ" dirty="0" smtClean="0"/>
              <a:t>"]</a:t>
            </a:r>
            <a:endParaRPr lang="cs-CZ" dirty="0"/>
          </a:p>
          <a:p>
            <a:r>
              <a:rPr lang="cs-CZ" dirty="0" smtClean="0"/>
              <a:t>N-filtr</a:t>
            </a:r>
          </a:p>
          <a:p>
            <a:r>
              <a:rPr lang="en-US" dirty="0" smtClean="0"/>
              <a:t>[</a:t>
            </a:r>
            <a:r>
              <a:rPr lang="cs-CZ" dirty="0" smtClean="0"/>
              <a:t>lemma=</a:t>
            </a:r>
            <a:r>
              <a:rPr lang="de-DE" dirty="0" smtClean="0"/>
              <a:t>"</a:t>
            </a:r>
            <a:r>
              <a:rPr lang="cs-CZ" dirty="0" smtClean="0"/>
              <a:t>.*(</a:t>
            </a:r>
            <a:r>
              <a:rPr lang="en-US" dirty="0" smtClean="0"/>
              <a:t>[</a:t>
            </a:r>
            <a:r>
              <a:rPr lang="cs-CZ" dirty="0" err="1" smtClean="0"/>
              <a:t>kghya</a:t>
            </a:r>
            <a:r>
              <a:rPr lang="en-US" dirty="0" smtClean="0"/>
              <a:t>]|[</a:t>
            </a:r>
            <a:r>
              <a:rPr lang="cs-CZ" dirty="0" err="1" smtClean="0"/>
              <a:t>kgh</a:t>
            </a:r>
            <a:r>
              <a:rPr lang="en-US" dirty="0" smtClean="0"/>
              <a:t>][</a:t>
            </a:r>
            <a:r>
              <a:rPr lang="cs-CZ" dirty="0" err="1" smtClean="0"/>
              <a:t>oay</a:t>
            </a:r>
            <a:r>
              <a:rPr lang="en-US" dirty="0" smtClean="0"/>
              <a:t>]|</a:t>
            </a:r>
            <a:r>
              <a:rPr lang="en-US" dirty="0"/>
              <a:t>[</a:t>
            </a:r>
            <a:r>
              <a:rPr lang="cs-CZ" dirty="0" err="1"/>
              <a:t>kgh</a:t>
            </a:r>
            <a:r>
              <a:rPr lang="en-US" dirty="0" smtClean="0"/>
              <a:t>]</a:t>
            </a:r>
            <a:r>
              <a:rPr lang="cs-CZ" dirty="0" smtClean="0"/>
              <a:t>um)</a:t>
            </a:r>
            <a:r>
              <a:rPr lang="de-DE" dirty="0" smtClean="0"/>
              <a:t>"</a:t>
            </a:r>
            <a:r>
              <a:rPr lang="en-US" dirty="0" smtClean="0"/>
              <a:t>]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4246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Frekvence</a:t>
            </a:r>
            <a:r>
              <a:rPr lang="en-US" dirty="0" smtClean="0"/>
              <a:t> lemma</a:t>
            </a:r>
            <a:r>
              <a:rPr lang="cs-CZ" dirty="0" smtClean="0"/>
              <a:t>/tvar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1588" y="1825625"/>
            <a:ext cx="54888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51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cs-CZ" dirty="0" smtClean="0"/>
              <a:t>lemma=</a:t>
            </a:r>
            <a:r>
              <a:rPr lang="de-DE" dirty="0" smtClean="0"/>
              <a:t>"</a:t>
            </a:r>
            <a:r>
              <a:rPr lang="cs-CZ" dirty="0" smtClean="0"/>
              <a:t>.*</a:t>
            </a:r>
            <a:r>
              <a:rPr lang="en-US" dirty="0" smtClean="0"/>
              <a:t>[</a:t>
            </a:r>
            <a:r>
              <a:rPr lang="cs-CZ" dirty="0" err="1" smtClean="0"/>
              <a:t>lsz</a:t>
            </a:r>
            <a:r>
              <a:rPr lang="en-US" dirty="0" smtClean="0"/>
              <a:t>]</a:t>
            </a:r>
            <a:r>
              <a:rPr lang="de-DE" dirty="0" smtClean="0"/>
              <a:t>"</a:t>
            </a:r>
            <a:r>
              <a:rPr lang="cs-CZ" dirty="0" smtClean="0"/>
              <a:t> </a:t>
            </a:r>
            <a:r>
              <a:rPr lang="en-US" dirty="0" smtClean="0"/>
              <a:t>&amp; tag</a:t>
            </a:r>
            <a:r>
              <a:rPr lang="cs-CZ" dirty="0" smtClean="0"/>
              <a:t>=</a:t>
            </a:r>
            <a:r>
              <a:rPr lang="de-DE" dirty="0" smtClean="0"/>
              <a:t>"N.</a:t>
            </a:r>
            <a:r>
              <a:rPr lang="en-US" dirty="0" smtClean="0"/>
              <a:t>[MI]P6.*</a:t>
            </a:r>
            <a:r>
              <a:rPr lang="de-DE" dirty="0" smtClean="0"/>
              <a:t>"</a:t>
            </a:r>
            <a:r>
              <a:rPr lang="en-US" dirty="0" smtClean="0"/>
              <a:t>]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2938"/>
            <a:ext cx="10515600" cy="32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28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Frekvence</a:t>
            </a:r>
            <a:r>
              <a:rPr lang="en-US" dirty="0" smtClean="0"/>
              <a:t> lemma</a:t>
            </a:r>
            <a:r>
              <a:rPr lang="cs-CZ" dirty="0" smtClean="0"/>
              <a:t>/tvar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295" y="1825625"/>
            <a:ext cx="49994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17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Vzpomenete si na některá další maskulina na </a:t>
            </a:r>
            <a:r>
              <a:rPr lang="en-US" dirty="0"/>
              <a:t>[</a:t>
            </a:r>
            <a:r>
              <a:rPr lang="cs-CZ" dirty="0" err="1"/>
              <a:t>lsz</a:t>
            </a:r>
            <a:r>
              <a:rPr lang="en-US" dirty="0"/>
              <a:t>]</a:t>
            </a:r>
            <a:r>
              <a:rPr lang="cs-CZ" dirty="0"/>
              <a:t> skloňovaná podle tvrdých vzorů s </a:t>
            </a:r>
            <a:r>
              <a:rPr lang="cs-CZ" dirty="0" err="1"/>
              <a:t>konc</a:t>
            </a:r>
            <a:r>
              <a:rPr lang="cs-CZ" dirty="0"/>
              <a:t>. </a:t>
            </a:r>
            <a:r>
              <a:rPr lang="cs-CZ" i="1" dirty="0"/>
              <a:t>-</a:t>
            </a:r>
            <a:r>
              <a:rPr lang="cs-CZ" i="1" dirty="0" err="1"/>
              <a:t>ích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894" y="1825625"/>
            <a:ext cx="102062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2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Mějme tvrzení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Výskyt </a:t>
            </a:r>
            <a:r>
              <a:rPr lang="cs-CZ" dirty="0"/>
              <a:t>variantních koncovek se řídí pravidly. Seznamy výjimek jsou otevřené/uzavřené.</a:t>
            </a:r>
          </a:p>
          <a:p>
            <a:r>
              <a:rPr lang="cs-CZ" dirty="0" smtClean="0"/>
              <a:t>Maskulina </a:t>
            </a:r>
            <a:r>
              <a:rPr lang="cs-CZ" dirty="0"/>
              <a:t>mají v češtině v gen. </a:t>
            </a:r>
            <a:r>
              <a:rPr lang="cs-CZ" dirty="0" err="1"/>
              <a:t>pl</a:t>
            </a:r>
            <a:r>
              <a:rPr lang="cs-CZ" dirty="0"/>
              <a:t>. koncovku </a:t>
            </a:r>
            <a:r>
              <a:rPr lang="cs-CZ" b="1" i="1" dirty="0"/>
              <a:t>–ů</a:t>
            </a:r>
            <a:r>
              <a:rPr lang="cs-CZ" dirty="0"/>
              <a:t> (</a:t>
            </a:r>
            <a:r>
              <a:rPr lang="cs-CZ" b="1" i="1" dirty="0"/>
              <a:t>pánů, hradů, mužů, strojů, předsedů, soudců</a:t>
            </a:r>
            <a:r>
              <a:rPr lang="cs-CZ" dirty="0"/>
              <a:t>). Z tohoto pravidla existují výjimky. Které? Kolik</a:t>
            </a:r>
            <a:r>
              <a:rPr lang="cs-CZ" dirty="0" smtClean="0"/>
              <a:t>?</a:t>
            </a:r>
          </a:p>
          <a:p>
            <a:r>
              <a:rPr lang="cs-CZ" b="1" dirty="0" smtClean="0"/>
              <a:t>Nulovou </a:t>
            </a:r>
            <a:r>
              <a:rPr lang="cs-CZ" dirty="0" smtClean="0"/>
              <a:t>koncovku v genitivu plurálu mají feminina skloňovaná podle vzoru </a:t>
            </a:r>
            <a:r>
              <a:rPr lang="cs-CZ" b="1" i="1" dirty="0" smtClean="0"/>
              <a:t>žena </a:t>
            </a:r>
            <a:r>
              <a:rPr lang="cs-CZ" dirty="0" smtClean="0"/>
              <a:t>(</a:t>
            </a:r>
            <a:r>
              <a:rPr lang="cs-CZ" b="1" i="1" dirty="0" smtClean="0"/>
              <a:t>žen</a:t>
            </a:r>
            <a:r>
              <a:rPr lang="cs-CZ" dirty="0" smtClean="0"/>
              <a:t>) a neutra skloňovaná podle vzoru </a:t>
            </a:r>
            <a:r>
              <a:rPr lang="cs-CZ" i="1" dirty="0" smtClean="0"/>
              <a:t>město </a:t>
            </a:r>
            <a:r>
              <a:rPr lang="cs-CZ" dirty="0" smtClean="0"/>
              <a:t>(</a:t>
            </a:r>
            <a:r>
              <a:rPr lang="cs-CZ" b="1" i="1" dirty="0" smtClean="0"/>
              <a:t>měst</a:t>
            </a:r>
            <a:r>
              <a:rPr lang="cs-CZ" dirty="0" smtClean="0"/>
              <a:t>) a </a:t>
            </a:r>
            <a:r>
              <a:rPr lang="cs-CZ" i="1" dirty="0" smtClean="0"/>
              <a:t>kuře </a:t>
            </a:r>
            <a:r>
              <a:rPr lang="cs-CZ" dirty="0" smtClean="0"/>
              <a:t>(</a:t>
            </a:r>
            <a:r>
              <a:rPr lang="cs-CZ" b="1" i="1" dirty="0" smtClean="0"/>
              <a:t>kuřat</a:t>
            </a:r>
            <a:r>
              <a:rPr lang="cs-CZ" dirty="0" smtClean="0"/>
              <a:t>). Slova skloňovaná podle ostatních vzorů mají koncovku </a:t>
            </a:r>
            <a:r>
              <a:rPr lang="cs-CZ" b="1" i="1" dirty="0" smtClean="0"/>
              <a:t>–í</a:t>
            </a:r>
            <a:r>
              <a:rPr lang="cs-CZ" dirty="0" smtClean="0"/>
              <a:t>. </a:t>
            </a:r>
            <a:r>
              <a:rPr lang="cs-CZ" dirty="0"/>
              <a:t>Z tohoto pravidla existují výjimky. Které? Kolik?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07233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Frekvence lemma/tvar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2445" y="1825625"/>
            <a:ext cx="50471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10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N-filtr </a:t>
            </a:r>
            <a:r>
              <a:rPr lang="en-US" dirty="0" smtClean="0"/>
              <a:t>[</a:t>
            </a:r>
            <a:r>
              <a:rPr lang="cs-CZ" dirty="0" smtClean="0"/>
              <a:t>lemma=</a:t>
            </a:r>
            <a:r>
              <a:rPr lang="de-DE" dirty="0"/>
              <a:t> "</a:t>
            </a:r>
            <a:r>
              <a:rPr lang="cs-CZ" dirty="0" smtClean="0"/>
              <a:t>.*tel</a:t>
            </a:r>
            <a:r>
              <a:rPr lang="de-DE" dirty="0"/>
              <a:t> "</a:t>
            </a:r>
            <a:r>
              <a:rPr lang="en-US" dirty="0" smtClean="0"/>
              <a:t>]</a:t>
            </a:r>
            <a:r>
              <a:rPr lang="cs-CZ" dirty="0" smtClean="0"/>
              <a:t> (zmizí </a:t>
            </a:r>
            <a:r>
              <a:rPr lang="cs-CZ" i="1" dirty="0" smtClean="0"/>
              <a:t>hotel </a:t>
            </a:r>
            <a:r>
              <a:rPr lang="cs-CZ" dirty="0" smtClean="0"/>
              <a:t>i </a:t>
            </a:r>
            <a:r>
              <a:rPr lang="cs-CZ" i="1" dirty="0" smtClean="0"/>
              <a:t>kostel</a:t>
            </a:r>
            <a:r>
              <a:rPr lang="cs-CZ" dirty="0" smtClean="0"/>
              <a:t>!)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674" y="1825625"/>
            <a:ext cx="50346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42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Vadí vám?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224" y="2260032"/>
            <a:ext cx="10515600" cy="10202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901" y="4144195"/>
            <a:ext cx="12192000" cy="12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17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Výjimky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Přestože </a:t>
            </a:r>
            <a:r>
              <a:rPr lang="cs-CZ" i="1" dirty="0" smtClean="0"/>
              <a:t>–</a:t>
            </a:r>
            <a:r>
              <a:rPr lang="cs-CZ" i="1" dirty="0" err="1" smtClean="0"/>
              <a:t>ách</a:t>
            </a:r>
            <a:r>
              <a:rPr lang="cs-CZ" dirty="0" smtClean="0"/>
              <a:t> je v lokále plurálu typická koncovka substantiv skloňovaných podle vzoru </a:t>
            </a:r>
            <a:r>
              <a:rPr lang="cs-CZ" i="1" dirty="0" smtClean="0"/>
              <a:t>žena</a:t>
            </a:r>
            <a:r>
              <a:rPr lang="cs-CZ" dirty="0" smtClean="0"/>
              <a:t>, mají ji rovněž </a:t>
            </a:r>
            <a:r>
              <a:rPr lang="cs-CZ" dirty="0" err="1" smtClean="0"/>
              <a:t>plurália</a:t>
            </a:r>
            <a:r>
              <a:rPr lang="cs-CZ" dirty="0" smtClean="0"/>
              <a:t> tantum, ale i některá substantiva rodu mužského i středního zakončená na veláry.</a:t>
            </a:r>
          </a:p>
          <a:p>
            <a:r>
              <a:rPr lang="cs-CZ" dirty="0" smtClean="0"/>
              <a:t>Kromě toho se u maskulin objevuje ve spojení </a:t>
            </a:r>
            <a:r>
              <a:rPr lang="cs-CZ" i="1" dirty="0" smtClean="0"/>
              <a:t>„jako ve </a:t>
            </a:r>
            <a:r>
              <a:rPr lang="cs-CZ" b="1" i="1" dirty="0" smtClean="0"/>
              <a:t>snách</a:t>
            </a:r>
            <a:r>
              <a:rPr lang="cs-CZ" i="1" dirty="0" smtClean="0"/>
              <a:t>“  </a:t>
            </a:r>
            <a:r>
              <a:rPr lang="cs-CZ" dirty="0" smtClean="0"/>
              <a:t>a u neuter ve spojení „</a:t>
            </a:r>
            <a:r>
              <a:rPr lang="cs-CZ" i="1" dirty="0" smtClean="0"/>
              <a:t>o </a:t>
            </a:r>
            <a:r>
              <a:rPr lang="cs-CZ" b="1" i="1" dirty="0" err="1" smtClean="0"/>
              <a:t>polednách</a:t>
            </a:r>
            <a:r>
              <a:rPr lang="cs-CZ" dirty="0" smtClean="0"/>
              <a:t>“.</a:t>
            </a:r>
          </a:p>
          <a:p>
            <a:r>
              <a:rPr lang="cs-CZ" dirty="0" smtClean="0"/>
              <a:t>Koncovka </a:t>
            </a:r>
            <a:r>
              <a:rPr lang="cs-CZ" i="1" dirty="0" smtClean="0"/>
              <a:t>–</a:t>
            </a:r>
            <a:r>
              <a:rPr lang="cs-CZ" i="1" dirty="0" err="1" smtClean="0"/>
              <a:t>ích</a:t>
            </a:r>
            <a:r>
              <a:rPr lang="cs-CZ" dirty="0" smtClean="0"/>
              <a:t> je typická pro lokál plurálu všech měkkých vzorů bez ohledu na rod. Vyskytuje se ovšem i u tvrdých vzorů, a sice u maskulin a neuter na finálu kmene veláru, která pravidelně alternuje. Kromě toho se objevuje i u maskulin tvrdé flexe na </a:t>
            </a:r>
            <a:r>
              <a:rPr lang="en-US" dirty="0" smtClean="0"/>
              <a:t>[</a:t>
            </a:r>
            <a:r>
              <a:rPr lang="cs-CZ" dirty="0" err="1" smtClean="0"/>
              <a:t>lsz</a:t>
            </a:r>
            <a:r>
              <a:rPr lang="en-US" dirty="0" smtClean="0"/>
              <a:t>]</a:t>
            </a:r>
            <a:r>
              <a:rPr lang="de-DE" dirty="0" smtClean="0"/>
              <a:t>, a </a:t>
            </a:r>
            <a:r>
              <a:rPr lang="de-DE" dirty="0" err="1" smtClean="0"/>
              <a:t>to</a:t>
            </a:r>
            <a:r>
              <a:rPr lang="de-DE" dirty="0" smtClean="0"/>
              <a:t> u </a:t>
            </a:r>
            <a:r>
              <a:rPr lang="de-DE" dirty="0" err="1" smtClean="0"/>
              <a:t>substantiv</a:t>
            </a:r>
            <a:r>
              <a:rPr lang="de-DE" dirty="0" smtClean="0"/>
              <a:t> </a:t>
            </a:r>
            <a:r>
              <a:rPr lang="de-DE" i="1" dirty="0" smtClean="0"/>
              <a:t>les, </a:t>
            </a:r>
            <a:r>
              <a:rPr lang="de-DE" i="1" dirty="0" err="1" smtClean="0"/>
              <a:t>prales</a:t>
            </a:r>
            <a:r>
              <a:rPr lang="de-DE" i="1" dirty="0" smtClean="0"/>
              <a:t>, </a:t>
            </a:r>
            <a:r>
              <a:rPr lang="de-DE" i="1" dirty="0" err="1" smtClean="0"/>
              <a:t>hotel</a:t>
            </a:r>
            <a:r>
              <a:rPr lang="de-DE" i="1" dirty="0" smtClean="0"/>
              <a:t>, </a:t>
            </a:r>
            <a:r>
              <a:rPr lang="de-DE" i="1" dirty="0" err="1" smtClean="0"/>
              <a:t>kostel</a:t>
            </a:r>
            <a:r>
              <a:rPr lang="de-DE" i="1" dirty="0" smtClean="0"/>
              <a:t>, </a:t>
            </a:r>
            <a:r>
              <a:rPr lang="de-DE" i="1" dirty="0" err="1" smtClean="0"/>
              <a:t>okres</a:t>
            </a:r>
            <a:r>
              <a:rPr lang="de-DE" i="1" dirty="0" smtClean="0"/>
              <a:t> </a:t>
            </a:r>
            <a:r>
              <a:rPr lang="de-DE" dirty="0" smtClean="0"/>
              <a:t>a n</a:t>
            </a:r>
            <a:r>
              <a:rPr lang="cs-CZ" dirty="0" err="1" smtClean="0"/>
              <a:t>ěkdy</a:t>
            </a:r>
            <a:r>
              <a:rPr lang="cs-CZ" dirty="0" smtClean="0"/>
              <a:t> i </a:t>
            </a:r>
            <a:r>
              <a:rPr lang="cs-CZ" i="1" dirty="0" smtClean="0"/>
              <a:t>klášter </a:t>
            </a:r>
            <a:r>
              <a:rPr lang="cs-CZ" dirty="0" smtClean="0"/>
              <a:t>a </a:t>
            </a:r>
            <a:r>
              <a:rPr lang="cs-CZ" i="1" dirty="0" smtClean="0"/>
              <a:t>sloup</a:t>
            </a:r>
            <a:r>
              <a:rPr lang="cs-CZ" dirty="0"/>
              <a:t> </a:t>
            </a:r>
            <a:r>
              <a:rPr lang="cs-CZ" dirty="0" smtClean="0"/>
              <a:t>a u životných </a:t>
            </a:r>
            <a:r>
              <a:rPr lang="cs-CZ" i="1" dirty="0" smtClean="0"/>
              <a:t>manžel </a:t>
            </a:r>
            <a:r>
              <a:rPr lang="cs-CZ" dirty="0" smtClean="0"/>
              <a:t>a </a:t>
            </a:r>
            <a:r>
              <a:rPr lang="cs-CZ" i="1" dirty="0" smtClean="0"/>
              <a:t>anděl</a:t>
            </a:r>
            <a:r>
              <a:rPr lang="cs-CZ" dirty="0" smtClean="0"/>
              <a:t>, která kolísají mezi tvrdou a měkkou flexí.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122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unifikačním tendencím maskulin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Variantní koncovky nominativu (vokativu) plurálu životných maskulin</a:t>
            </a:r>
          </a:p>
          <a:p>
            <a:r>
              <a:rPr lang="cs-CZ" dirty="0" smtClean="0"/>
              <a:t>Na základě pozorování korpusových dat stanov pravidla distribuce flektivní koncovky </a:t>
            </a:r>
            <a:r>
              <a:rPr lang="cs-CZ" i="1" dirty="0" smtClean="0"/>
              <a:t>(-í, -</a:t>
            </a:r>
            <a:r>
              <a:rPr lang="cs-CZ" i="1" dirty="0" err="1" smtClean="0"/>
              <a:t>ové</a:t>
            </a:r>
            <a:r>
              <a:rPr lang="cs-CZ" i="1" dirty="0" smtClean="0"/>
              <a:t>, -é)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776405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="N.MP1.*"]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546" y="1825625"/>
            <a:ext cx="74309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02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 filtr</a:t>
            </a:r>
            <a:br>
              <a:rPr lang="cs-CZ" dirty="0" smtClean="0"/>
            </a:br>
            <a:r>
              <a:rPr lang="en-US" dirty="0" smtClean="0"/>
              <a:t>[</a:t>
            </a:r>
            <a:r>
              <a:rPr lang="cs-CZ" dirty="0" err="1" smtClean="0"/>
              <a:t>lc</a:t>
            </a:r>
            <a:r>
              <a:rPr lang="cs-CZ" dirty="0" smtClean="0"/>
              <a:t>=</a:t>
            </a:r>
            <a:r>
              <a:rPr lang="cs-CZ" dirty="0"/>
              <a:t>"</a:t>
            </a:r>
            <a:r>
              <a:rPr lang="cs-CZ" dirty="0" smtClean="0"/>
              <a:t>.*</a:t>
            </a:r>
            <a:r>
              <a:rPr lang="de-DE" dirty="0" smtClean="0"/>
              <a:t>[</a:t>
            </a:r>
            <a:r>
              <a:rPr lang="cs-CZ" dirty="0" err="1" smtClean="0"/>
              <a:t>ié</a:t>
            </a:r>
            <a:r>
              <a:rPr lang="de-DE" dirty="0" smtClean="0"/>
              <a:t>]</a:t>
            </a:r>
            <a:r>
              <a:rPr lang="cs-CZ" dirty="0" smtClean="0"/>
              <a:t>"</a:t>
            </a:r>
            <a:r>
              <a:rPr lang="en-US" dirty="0" smtClean="0"/>
              <a:t>]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297" y="1825625"/>
            <a:ext cx="89554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23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Domácí úkol na 14. 11.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základě pozorování korpusových dat formulujte pravidla, jimiž se řídí distribuce variantních koncovek vokativu singuláru maskulin.</a:t>
            </a:r>
          </a:p>
          <a:p>
            <a:r>
              <a:rPr lang="cs-CZ" dirty="0" smtClean="0"/>
              <a:t>Všimněte si problému desambiguace.</a:t>
            </a:r>
          </a:p>
          <a:p>
            <a:r>
              <a:rPr lang="cs-CZ" dirty="0" smtClean="0"/>
              <a:t>Projevují se v případě sledovaných variant tendence, které jsme sledovali výše?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1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korpusem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Výjimky jsou většinou buď velmi frekventovaná slova, nebo naopak slova z periferie systému.</a:t>
            </a:r>
          </a:p>
          <a:p>
            <a:r>
              <a:rPr lang="cs-CZ" dirty="0" smtClean="0"/>
              <a:t>Korpus – vhodný nástroj pro zkoumání výjimek.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216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chceme?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Vyhledat všechna maskulina/feminina/neutra v genitivu plurálu</a:t>
            </a:r>
          </a:p>
          <a:p>
            <a:pPr marL="0" indent="0">
              <a:buNone/>
            </a:pPr>
            <a:r>
              <a:rPr lang="cs-CZ" dirty="0" smtClean="0"/>
              <a:t>Pozorovat konkordance</a:t>
            </a:r>
          </a:p>
          <a:p>
            <a:pPr marL="0" indent="0">
              <a:buNone/>
            </a:pPr>
            <a:r>
              <a:rPr lang="cs-CZ" dirty="0" smtClean="0"/>
              <a:t>Odstranit pravidelně tvořené tvary</a:t>
            </a:r>
          </a:p>
          <a:p>
            <a:pPr marL="0" indent="0">
              <a:buNone/>
            </a:pPr>
            <a:r>
              <a:rPr lang="cs-CZ" dirty="0" smtClean="0"/>
              <a:t>Na základě pozorování frekvenčních seznamů nepravidelně tvořených tvarů formulovat pravidla pro výskyt výjimek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571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Vyhledat všechna maskulina/feminina/neutra v genitivu </a:t>
            </a:r>
            <a:r>
              <a:rPr lang="cs-CZ" dirty="0" smtClean="0"/>
              <a:t>plurálu, která jsou výjimkami z pravidel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[tag="N.[MI]P2.*" &amp; </a:t>
            </a:r>
            <a:r>
              <a:rPr lang="de-DE" dirty="0" err="1"/>
              <a:t>lc</a:t>
            </a:r>
            <a:r>
              <a:rPr lang="de-DE" dirty="0"/>
              <a:t>!=".*ů</a:t>
            </a:r>
            <a:r>
              <a:rPr lang="de-DE" dirty="0" smtClean="0"/>
              <a:t>"]</a:t>
            </a:r>
          </a:p>
          <a:p>
            <a:r>
              <a:rPr lang="sv-SE" dirty="0"/>
              <a:t>[tag="N.FP2.*" &amp; lemma!=".*a" &amp; lc!=".*í</a:t>
            </a:r>
            <a:r>
              <a:rPr lang="sv-SE" dirty="0" smtClean="0"/>
              <a:t>"]</a:t>
            </a:r>
          </a:p>
          <a:p>
            <a:r>
              <a:rPr lang="cs-CZ" dirty="0" smtClean="0"/>
              <a:t>[</a:t>
            </a:r>
            <a:r>
              <a:rPr lang="cs-CZ" dirty="0" err="1"/>
              <a:t>tag</a:t>
            </a:r>
            <a:r>
              <a:rPr lang="cs-CZ" dirty="0"/>
              <a:t>="N.NP2.*" &amp; lemma</a:t>
            </a:r>
            <a:r>
              <a:rPr lang="cs-CZ" dirty="0" smtClean="0"/>
              <a:t>!=".*</a:t>
            </a:r>
            <a:r>
              <a:rPr lang="en-US" dirty="0" smtClean="0"/>
              <a:t>[</a:t>
            </a:r>
            <a:r>
              <a:rPr lang="cs-CZ" dirty="0" smtClean="0"/>
              <a:t>í</a:t>
            </a:r>
            <a:r>
              <a:rPr lang="en-US" dirty="0" smtClean="0"/>
              <a:t>o]</a:t>
            </a:r>
            <a:r>
              <a:rPr lang="cs-CZ" dirty="0" smtClean="0"/>
              <a:t>" </a:t>
            </a:r>
            <a:r>
              <a:rPr lang="cs-CZ" dirty="0"/>
              <a:t>&amp; </a:t>
            </a:r>
            <a:r>
              <a:rPr lang="cs-CZ" dirty="0" err="1"/>
              <a:t>lc</a:t>
            </a:r>
            <a:r>
              <a:rPr lang="cs-CZ" dirty="0"/>
              <a:t>!=".*</a:t>
            </a:r>
            <a:r>
              <a:rPr lang="cs-CZ" dirty="0" err="1" smtClean="0"/>
              <a:t>at</a:t>
            </a:r>
            <a:r>
              <a:rPr lang="cs-CZ" dirty="0" smtClean="0"/>
              <a:t>" </a:t>
            </a:r>
            <a:r>
              <a:rPr lang="sv-SE" dirty="0" smtClean="0"/>
              <a:t>&amp; </a:t>
            </a:r>
            <a:r>
              <a:rPr lang="sv-SE" dirty="0"/>
              <a:t>lc!=".*í"</a:t>
            </a:r>
            <a:r>
              <a:rPr lang="cs-CZ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38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Frekvenční seznam </a:t>
            </a:r>
            <a:r>
              <a:rPr lang="cs-CZ" dirty="0" err="1" smtClean="0"/>
              <a:t>lemma+tvar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3593" y="1825625"/>
            <a:ext cx="46048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4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Frekvenční seznam </a:t>
            </a:r>
            <a:r>
              <a:rPr lang="cs-CZ" dirty="0" err="1"/>
              <a:t>lemma+tvar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F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0686" y="1825625"/>
            <a:ext cx="47906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2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Frekvenční seznam </a:t>
            </a:r>
            <a:r>
              <a:rPr lang="cs-CZ" dirty="0" err="1"/>
              <a:t>lemma+tvar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032" y="1825625"/>
            <a:ext cx="37699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96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929</Words>
  <Application>Microsoft Office PowerPoint</Application>
  <PresentationFormat>Širokoúhlá obrazovka</PresentationFormat>
  <Paragraphs>89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Motiv Office</vt:lpstr>
      <vt:lpstr>CJBB84</vt:lpstr>
      <vt:lpstr>Dva metodologické přístupy KL</vt:lpstr>
      <vt:lpstr>Mějme tvrzení</vt:lpstr>
      <vt:lpstr>Práce s korpusem</vt:lpstr>
      <vt:lpstr>Co chceme?</vt:lpstr>
      <vt:lpstr>Vyhledat všechna maskulina/feminina/neutra v genitivu plurálu, která jsou výjimkami z pravidel</vt:lpstr>
      <vt:lpstr>Frekvenční seznam lemma+tvar MI</vt:lpstr>
      <vt:lpstr>Frekvenční seznam lemma+tvar F</vt:lpstr>
      <vt:lpstr>Frekvenční seznam lemma+tvar N</vt:lpstr>
      <vt:lpstr>Kde se berou výjimky?</vt:lpstr>
      <vt:lpstr>Další otázky</vt:lpstr>
      <vt:lpstr>Mějme tvrzení</vt:lpstr>
      <vt:lpstr>[tag="N..P6.*"]</vt:lpstr>
      <vt:lpstr>Frekvenční seznam lemma+tvar</vt:lpstr>
      <vt:lpstr>Jak najít výjimky?</vt:lpstr>
      <vt:lpstr>Feminina _ výjimky</vt:lpstr>
      <vt:lpstr>Frekvenční seznam lemma+tvar</vt:lpstr>
      <vt:lpstr>Maskulina a neutra _ výjimky</vt:lpstr>
      <vt:lpstr>Frekvenční seznam lemma+tvar</vt:lpstr>
      <vt:lpstr>Tvrdé vzory _ výjimky</vt:lpstr>
      <vt:lpstr>Frekvenční seznam lemma+tvar</vt:lpstr>
      <vt:lpstr>Maskulina na [lsz]</vt:lpstr>
      <vt:lpstr>Frekvenční seznam lemma+tvar</vt:lpstr>
      <vt:lpstr>Výjimky</vt:lpstr>
      <vt:lpstr>Výjimky</vt:lpstr>
      <vt:lpstr>Frekvence lemma/tvar</vt:lpstr>
      <vt:lpstr>[lemma=".*[lsz]" &amp; tag="N.[MI]P6.*"]</vt:lpstr>
      <vt:lpstr>Frekvence lemma/tvar</vt:lpstr>
      <vt:lpstr>Vzpomenete si na některá další maskulina na [lsz] skloňovaná podle tvrdých vzorů s konc. -ích</vt:lpstr>
      <vt:lpstr>Frekvence lemma/tvar</vt:lpstr>
      <vt:lpstr>N-filtr [lemma= ".*tel "] (zmizí hotel i kostel!)</vt:lpstr>
      <vt:lpstr>Vadí vám?</vt:lpstr>
      <vt:lpstr>Výjimky</vt:lpstr>
      <vt:lpstr>K unifikačním tendencím maskulin</vt:lpstr>
      <vt:lpstr>[tag="N.MP1.*"]</vt:lpstr>
      <vt:lpstr>N filtr [lc=".*[ié]"]</vt:lpstr>
      <vt:lpstr>Domácí úkol na 14. 11. 2018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CJBB84</dc:title>
  <dc:creator>petr</dc:creator>
  <cp:lastModifiedBy>petr</cp:lastModifiedBy>
  <cp:revision>41</cp:revision>
  <dcterms:created xsi:type="dcterms:W3CDTF">2015-11-03T14:50:20Z</dcterms:created>
  <dcterms:modified xsi:type="dcterms:W3CDTF">2018-11-06T17:04:24Z</dcterms:modified>
</cp:coreProperties>
</file>