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8" r:id="rId3"/>
    <p:sldId id="257" r:id="rId4"/>
    <p:sldId id="270" r:id="rId5"/>
    <p:sldId id="272" r:id="rId6"/>
    <p:sldId id="273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1" r:id="rId18"/>
    <p:sldId id="274" r:id="rId19"/>
    <p:sldId id="276" r:id="rId20"/>
    <p:sldId id="277" r:id="rId21"/>
    <p:sldId id="278" r:id="rId22"/>
    <p:sldId id="279" r:id="rId23"/>
    <p:sldId id="280" r:id="rId24"/>
    <p:sldId id="275" r:id="rId2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24" autoAdjust="0"/>
  </p:normalViewPr>
  <p:slideViewPr>
    <p:cSldViewPr>
      <p:cViewPr varScale="1">
        <p:scale>
          <a:sx n="73" d="100"/>
          <a:sy n="73" d="100"/>
        </p:scale>
        <p:origin x="1074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9402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délník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Zaoblený obdélník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A43B1-86EF-4494-9CDB-1344834ADA14}" type="datetimeFigureOut">
              <a:rPr lang="cs-CZ" smtClean="0"/>
              <a:t>03.10.2018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089D4AC3-FFBC-4BA8-A876-A7D078BFC22B}" type="slidenum">
              <a:rPr lang="cs-CZ" smtClean="0"/>
              <a:t>‹#›</a:t>
            </a:fld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A43B1-86EF-4494-9CDB-1344834ADA14}" type="datetimeFigureOut">
              <a:rPr lang="cs-CZ" smtClean="0"/>
              <a:t>03.10.2018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D4AC3-FFBC-4BA8-A876-A7D078BFC22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A43B1-86EF-4494-9CDB-1344834ADA14}" type="datetimeFigureOut">
              <a:rPr lang="cs-CZ" smtClean="0"/>
              <a:t>03.10.2018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D4AC3-FFBC-4BA8-A876-A7D078BFC22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A43B1-86EF-4494-9CDB-1344834ADA14}" type="datetimeFigureOut">
              <a:rPr lang="cs-CZ" smtClean="0"/>
              <a:t>03.10.2018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D4AC3-FFBC-4BA8-A876-A7D078BFC22B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bdélník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Zaoblený obdélník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A43B1-86EF-4494-9CDB-1344834ADA14}" type="datetimeFigureOut">
              <a:rPr lang="cs-CZ" smtClean="0"/>
              <a:t>03.10.2018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cs-CZ"/>
          </a:p>
        </p:txBody>
      </p:sp>
      <p:sp>
        <p:nvSpPr>
          <p:cNvPr id="7" name="Obdélník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089D4AC3-FFBC-4BA8-A876-A7D078BFC22B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A43B1-86EF-4494-9CDB-1344834ADA14}" type="datetimeFigureOut">
              <a:rPr lang="cs-CZ" smtClean="0"/>
              <a:t>03.10.2018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D4AC3-FFBC-4BA8-A876-A7D078BFC22B}" type="slidenum">
              <a:rPr lang="cs-CZ" smtClean="0"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A43B1-86EF-4494-9CDB-1344834ADA14}" type="datetimeFigureOut">
              <a:rPr lang="cs-CZ" smtClean="0"/>
              <a:t>03.10.2018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D4AC3-FFBC-4BA8-A876-A7D078BFC22B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A43B1-86EF-4494-9CDB-1344834ADA14}" type="datetimeFigureOut">
              <a:rPr lang="cs-CZ" smtClean="0"/>
              <a:t>03.10.2018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D4AC3-FFBC-4BA8-A876-A7D078BFC22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A43B1-86EF-4494-9CDB-1344834ADA14}" type="datetimeFigureOut">
              <a:rPr lang="cs-CZ" smtClean="0"/>
              <a:t>03.10.2018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D4AC3-FFBC-4BA8-A876-A7D078BFC22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Zaoblený obdélník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A43B1-86EF-4494-9CDB-1344834ADA14}" type="datetimeFigureOut">
              <a:rPr lang="cs-CZ" smtClean="0"/>
              <a:t>03.10.2018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D4AC3-FFBC-4BA8-A876-A7D078BFC22B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A43B1-86EF-4494-9CDB-1344834ADA14}" type="datetimeFigureOut">
              <a:rPr lang="cs-CZ" smtClean="0"/>
              <a:t>03.10.2018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089D4AC3-FFBC-4BA8-A876-A7D078BFC22B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Obdélník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bdélník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Zaoblený obdélník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0A8A43B1-86EF-4494-9CDB-1344834ADA14}" type="datetimeFigureOut">
              <a:rPr lang="cs-CZ" smtClean="0"/>
              <a:t>03.10.2018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089D4AC3-FFBC-4BA8-A876-A7D078BFC22B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259632" y="3717032"/>
            <a:ext cx="6400800" cy="1600200"/>
          </a:xfrm>
        </p:spPr>
        <p:txBody>
          <a:bodyPr/>
          <a:lstStyle/>
          <a:p>
            <a:endParaRPr lang="cs-CZ" dirty="0" smtClean="0">
              <a:latin typeface="+mn-lt"/>
            </a:endParaRPr>
          </a:p>
          <a:p>
            <a:r>
              <a:rPr lang="cs-CZ" dirty="0" smtClean="0">
                <a:latin typeface="+mn-lt"/>
              </a:rPr>
              <a:t>Miroslav Frýdek </a:t>
            </a:r>
            <a:endParaRPr lang="cs-CZ" dirty="0">
              <a:latin typeface="+mn-lt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>
                <a:latin typeface="+mn-lt"/>
              </a:rPr>
              <a:t>Mýty staré Mezopotámie </a:t>
            </a:r>
            <a:br>
              <a:rPr lang="cs-CZ" dirty="0" smtClean="0">
                <a:latin typeface="+mn-lt"/>
              </a:rPr>
            </a:br>
            <a:r>
              <a:rPr lang="cs-CZ" dirty="0" smtClean="0">
                <a:latin typeface="+mn-lt"/>
              </a:rPr>
              <a:t>metodologie práce s textem – </a:t>
            </a:r>
            <a:r>
              <a:rPr lang="cs-CZ" smtClean="0">
                <a:latin typeface="+mn-lt"/>
              </a:rPr>
              <a:t>nejen mytickým </a:t>
            </a:r>
            <a:endParaRPr lang="cs-CZ" dirty="0">
              <a:latin typeface="+mn-lt"/>
            </a:endParaRPr>
          </a:p>
        </p:txBody>
      </p:sp>
      <p:sp>
        <p:nvSpPr>
          <p:cNvPr id="4" name="Podnadpis 2"/>
          <p:cNvSpPr txBox="1">
            <a:spLocks/>
          </p:cNvSpPr>
          <p:nvPr/>
        </p:nvSpPr>
        <p:spPr>
          <a:xfrm>
            <a:off x="1403648" y="188640"/>
            <a:ext cx="6400800" cy="864096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endParaRPr kumimoji="0" lang="cs-CZ" sz="2600" b="0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82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552" y="333375"/>
            <a:ext cx="8452048" cy="6264275"/>
          </a:xfrm>
        </p:spPr>
        <p:txBody>
          <a:bodyPr/>
          <a:lstStyle/>
          <a:p>
            <a:pPr marL="609600" indent="-609600">
              <a:lnSpc>
                <a:spcPct val="90000"/>
              </a:lnSpc>
            </a:pPr>
            <a:r>
              <a:rPr lang="cs-CZ" b="0" dirty="0" smtClean="0">
                <a:latin typeface="Calibri" panose="020F0502020204030204" pitchFamily="34" charset="0"/>
              </a:rPr>
              <a:t>Objasnění, případně oprava nesrozumitelných míst: </a:t>
            </a:r>
          </a:p>
          <a:p>
            <a:pPr marL="990600" lvl="1" indent="-533400">
              <a:lnSpc>
                <a:spcPct val="90000"/>
              </a:lnSpc>
            </a:pPr>
            <a:r>
              <a:rPr lang="cs-CZ" b="0" dirty="0" smtClean="0">
                <a:latin typeface="Calibri" panose="020F0502020204030204" pitchFamily="34" charset="0"/>
              </a:rPr>
              <a:t>vyjasnění nesrozumitelných, neobvyklých slov</a:t>
            </a:r>
          </a:p>
          <a:p>
            <a:pPr marL="990600" lvl="1" indent="-533400">
              <a:lnSpc>
                <a:spcPct val="90000"/>
              </a:lnSpc>
            </a:pPr>
            <a:r>
              <a:rPr lang="cs-CZ" b="0" dirty="0" smtClean="0">
                <a:latin typeface="Calibri" panose="020F0502020204030204" pitchFamily="34" charset="0"/>
              </a:rPr>
              <a:t>oprava porušených míst (</a:t>
            </a:r>
            <a:r>
              <a:rPr lang="cs-CZ" b="0" dirty="0" err="1" smtClean="0">
                <a:latin typeface="Calibri" panose="020F0502020204030204" pitchFamily="34" charset="0"/>
              </a:rPr>
              <a:t>konjektura</a:t>
            </a:r>
            <a:r>
              <a:rPr lang="cs-CZ" b="0" dirty="0" smtClean="0">
                <a:latin typeface="Calibri" panose="020F0502020204030204" pitchFamily="34" charset="0"/>
              </a:rPr>
              <a:t>);</a:t>
            </a:r>
          </a:p>
          <a:p>
            <a:pPr marL="609600" indent="-609600">
              <a:lnSpc>
                <a:spcPct val="90000"/>
              </a:lnSpc>
            </a:pPr>
            <a:r>
              <a:rPr lang="cs-CZ" b="0" dirty="0" smtClean="0">
                <a:latin typeface="Calibri" panose="020F0502020204030204" pitchFamily="34" charset="0"/>
              </a:rPr>
              <a:t>Shromáždění důležitých vnějších okolností: </a:t>
            </a:r>
          </a:p>
          <a:p>
            <a:pPr marL="990600" lvl="1" indent="-533400">
              <a:lnSpc>
                <a:spcPct val="90000"/>
              </a:lnSpc>
            </a:pPr>
            <a:r>
              <a:rPr lang="cs-CZ" b="0" dirty="0" smtClean="0">
                <a:latin typeface="Calibri" panose="020F0502020204030204" pitchFamily="34" charset="0"/>
              </a:rPr>
              <a:t>povaha textu, jeho původní účel a záměr</a:t>
            </a:r>
          </a:p>
          <a:p>
            <a:pPr marL="990600" lvl="1" indent="-533400">
              <a:lnSpc>
                <a:spcPct val="90000"/>
              </a:lnSpc>
            </a:pPr>
            <a:r>
              <a:rPr lang="cs-CZ" b="0" dirty="0" smtClean="0">
                <a:latin typeface="Calibri" panose="020F0502020204030204" pitchFamily="34" charset="0"/>
              </a:rPr>
              <a:t>jeho „zasazení do života“,</a:t>
            </a:r>
          </a:p>
          <a:p>
            <a:pPr marL="990600" lvl="1" indent="-533400">
              <a:lnSpc>
                <a:spcPct val="90000"/>
              </a:lnSpc>
            </a:pPr>
            <a:r>
              <a:rPr lang="cs-CZ" b="0" dirty="0" smtClean="0">
                <a:latin typeface="Calibri" panose="020F0502020204030204" pitchFamily="34" charset="0"/>
              </a:rPr>
              <a:t>o autorovi a vzniku textu,</a:t>
            </a:r>
          </a:p>
          <a:p>
            <a:pPr marL="990600" lvl="1" indent="-533400">
              <a:lnSpc>
                <a:spcPct val="90000"/>
              </a:lnSpc>
            </a:pPr>
            <a:r>
              <a:rPr lang="cs-CZ" b="0" dirty="0" smtClean="0">
                <a:latin typeface="Calibri" panose="020F0502020204030204" pitchFamily="34" charset="0"/>
              </a:rPr>
              <a:t>další historické aj. souvislosti;</a:t>
            </a:r>
          </a:p>
          <a:p>
            <a:pPr marL="609600" indent="-609600">
              <a:lnSpc>
                <a:spcPct val="90000"/>
              </a:lnSpc>
            </a:pPr>
            <a:r>
              <a:rPr lang="cs-CZ" b="0" dirty="0" smtClean="0">
                <a:latin typeface="Calibri" panose="020F0502020204030204" pitchFamily="34" charset="0"/>
              </a:rPr>
              <a:t>Souvislosti v rámci celého textu</a:t>
            </a:r>
          </a:p>
          <a:p>
            <a:pPr marL="609600" indent="-609600">
              <a:lnSpc>
                <a:spcPct val="90000"/>
              </a:lnSpc>
            </a:pPr>
            <a:r>
              <a:rPr lang="cs-CZ" b="0" dirty="0" smtClean="0">
                <a:latin typeface="Calibri" panose="020F0502020204030204" pitchFamily="34" charset="0"/>
              </a:rPr>
              <a:t>Dokonalejší porozumění textu.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92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1016000" indent="-1016000" algn="ctr"/>
            <a:r>
              <a:rPr lang="cs-CZ" sz="4000" b="1" smtClean="0"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Vývoj hermeneutiky  </a:t>
            </a:r>
          </a:p>
        </p:txBody>
      </p:sp>
      <p:sp>
        <p:nvSpPr>
          <p:cNvPr id="4792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528" y="1524000"/>
            <a:ext cx="8668072" cy="5073650"/>
          </a:xfrm>
        </p:spPr>
        <p:txBody>
          <a:bodyPr/>
          <a:lstStyle/>
          <a:p>
            <a:pPr marL="609600" indent="-609600">
              <a:lnSpc>
                <a:spcPct val="80000"/>
              </a:lnSpc>
            </a:pPr>
            <a:r>
              <a:rPr lang="cs-CZ" b="0" dirty="0" smtClean="0">
                <a:latin typeface="Calibri" panose="020F0502020204030204" pitchFamily="34" charset="0"/>
              </a:rPr>
              <a:t>Hermeneutika jako umění výkladu má dlouhou historii. Její začátky spadají do doby, kdy se řešily problémy interpretace bible - před vynálezem tisku se bible šířila pomocí ručně psaných kopií, v kterých se tak objevovalo mnoho nesprávných přepisů.</a:t>
            </a:r>
          </a:p>
          <a:p>
            <a:pPr marL="609600" indent="-609600">
              <a:lnSpc>
                <a:spcPct val="80000"/>
              </a:lnSpc>
            </a:pPr>
            <a:r>
              <a:rPr lang="cs-CZ" b="0" dirty="0" smtClean="0">
                <a:latin typeface="Calibri" panose="020F0502020204030204" pitchFamily="34" charset="0"/>
              </a:rPr>
              <a:t>Hermeneutika se snažila o rekonstrukci "autentické" verze bible.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6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67544" y="260350"/>
            <a:ext cx="8524056" cy="6481763"/>
          </a:xfrm>
        </p:spPr>
        <p:txBody>
          <a:bodyPr/>
          <a:lstStyle/>
          <a:p>
            <a:pPr marL="609600" indent="-609600">
              <a:lnSpc>
                <a:spcPct val="80000"/>
              </a:lnSpc>
            </a:pPr>
            <a:r>
              <a:rPr lang="cs-CZ" sz="3100" b="0" dirty="0" smtClean="0">
                <a:latin typeface="Calibri" panose="020F0502020204030204" pitchFamily="34" charset="0"/>
              </a:rPr>
              <a:t>V renesanci se hermeneutika uplatňovala ve dvou směrech: </a:t>
            </a:r>
          </a:p>
          <a:p>
            <a:pPr marL="609600" indent="-609600">
              <a:lnSpc>
                <a:spcPct val="80000"/>
              </a:lnSpc>
            </a:pPr>
            <a:r>
              <a:rPr lang="cs-CZ" sz="3100" dirty="0" err="1" smtClean="0">
                <a:latin typeface="Calibri" panose="020F0502020204030204" pitchFamily="34" charset="0"/>
              </a:rPr>
              <a:t>Zetetický</a:t>
            </a:r>
            <a:r>
              <a:rPr lang="cs-CZ" sz="3100" dirty="0" smtClean="0">
                <a:latin typeface="Calibri" panose="020F0502020204030204" pitchFamily="34" charset="0"/>
              </a:rPr>
              <a:t> (zkoumající) směr</a:t>
            </a:r>
            <a:r>
              <a:rPr lang="cs-CZ" sz="3100" b="0" dirty="0" smtClean="0">
                <a:latin typeface="Calibri" panose="020F0502020204030204" pitchFamily="34" charset="0"/>
              </a:rPr>
              <a:t> - měl za úkol co nejpřesnější určení původního smyslu antických textů. </a:t>
            </a:r>
          </a:p>
          <a:p>
            <a:pPr marL="609600" indent="-609600">
              <a:lnSpc>
                <a:spcPct val="80000"/>
              </a:lnSpc>
            </a:pPr>
            <a:r>
              <a:rPr lang="cs-CZ" sz="3100" dirty="0" smtClean="0">
                <a:latin typeface="Calibri" panose="020F0502020204030204" pitchFamily="34" charset="0"/>
              </a:rPr>
              <a:t>Dogmatický směr - </a:t>
            </a:r>
            <a:r>
              <a:rPr lang="cs-CZ" sz="3100" b="0" dirty="0" smtClean="0">
                <a:latin typeface="Calibri" panose="020F0502020204030204" pitchFamily="34" charset="0"/>
              </a:rPr>
              <a:t>měl za cíl využít smysl a obsah těchto textů pro osvětlení problémů renesančního světa. Přitom se učenci drželi těchto textů jako platné autority. Tento zájem vedl k vytvoření tzv. dogmatické hermeneutiky. Specifikum takové hermeneutiky je, že se neřídí kritériem pravdivosti, ale spíše usiluje o technickou dokonalost argumentace a efektivnost.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0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1016000" indent="-1016000" algn="ctr"/>
            <a:r>
              <a:rPr lang="cs-CZ" sz="4000" b="1" smtClean="0"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Hermeneutický kruh (spirála) </a:t>
            </a:r>
          </a:p>
        </p:txBody>
      </p:sp>
      <p:sp>
        <p:nvSpPr>
          <p:cNvPr id="4802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552" y="1524000"/>
            <a:ext cx="8452048" cy="5073650"/>
          </a:xfrm>
        </p:spPr>
        <p:txBody>
          <a:bodyPr/>
          <a:lstStyle/>
          <a:p>
            <a:pPr marL="609600" indent="-609600"/>
            <a:r>
              <a:rPr lang="cs-CZ" b="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</a:rPr>
              <a:t>Gadamer</a:t>
            </a:r>
            <a:r>
              <a:rPr lang="cs-CZ" b="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</a:rPr>
              <a:t> zdůrazňuje "vědecky a metodicky nepřekonatelnou" zvláštnost hermeneutické zkušenosti a hermeneutického porozumění, které se paradigmaticky jeví jako setkání s uměleckým dílem.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8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1016000" indent="-1016000" algn="ctr"/>
            <a:r>
              <a:rPr lang="cs-CZ" sz="4000" b="1" smtClean="0"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Základní kroky textové hermeneutiky (Meinberg) </a:t>
            </a:r>
          </a:p>
        </p:txBody>
      </p:sp>
      <p:sp>
        <p:nvSpPr>
          <p:cNvPr id="4812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528" y="1524000"/>
            <a:ext cx="8668072" cy="5073650"/>
          </a:xfrm>
        </p:spPr>
        <p:txBody>
          <a:bodyPr/>
          <a:lstStyle/>
          <a:p>
            <a:pPr marL="609600" indent="-609600"/>
            <a:r>
              <a:rPr lang="cs-CZ" sz="3000" b="0" dirty="0" smtClean="0">
                <a:latin typeface="Calibri" panose="020F0502020204030204" pitchFamily="34" charset="0"/>
              </a:rPr>
              <a:t>Je nutné adekvátně zvolit otázku nebo objasňovaný problém  vzhledem k celku textu.</a:t>
            </a:r>
          </a:p>
          <a:p>
            <a:pPr marL="609600" indent="-609600"/>
            <a:r>
              <a:rPr lang="cs-CZ" sz="3000" b="0" dirty="0" smtClean="0">
                <a:latin typeface="Calibri" panose="020F0502020204030204" pitchFamily="34" charset="0"/>
              </a:rPr>
              <a:t>V textu se určují místa, které představují odpověď na položenou otázku.</a:t>
            </a:r>
          </a:p>
          <a:p>
            <a:pPr marL="609600" indent="-609600"/>
            <a:r>
              <a:rPr lang="cs-CZ" sz="3000" b="0" dirty="0" smtClean="0">
                <a:latin typeface="Calibri" panose="020F0502020204030204" pitchFamily="34" charset="0"/>
              </a:rPr>
              <a:t>Přistupuje se k procesu dokazování, přičemž se využívají citáty textu.</a:t>
            </a:r>
          </a:p>
          <a:p>
            <a:pPr marL="609600" indent="-609600"/>
            <a:r>
              <a:rPr lang="cs-CZ" sz="3000" b="0" dirty="0" smtClean="0">
                <a:latin typeface="Calibri" panose="020F0502020204030204" pitchFamily="34" charset="0"/>
              </a:rPr>
              <a:t>Pracuje se s primárními nebo sekundárními texty, které se mohou odkazovat k dalším autorům. Spíše se používají primární texty.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27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528" y="404813"/>
            <a:ext cx="8668072" cy="6192837"/>
          </a:xfrm>
        </p:spPr>
        <p:txBody>
          <a:bodyPr/>
          <a:lstStyle/>
          <a:p>
            <a:pPr marL="609600" indent="-609600">
              <a:lnSpc>
                <a:spcPct val="90000"/>
              </a:lnSpc>
            </a:pPr>
            <a:r>
              <a:rPr lang="cs-CZ" sz="2600" b="0" dirty="0" smtClean="0">
                <a:latin typeface="Calibri" panose="020F0502020204030204" pitchFamily="34" charset="0"/>
              </a:rPr>
              <a:t>Přistupuje se k vyložení imanentního obsahu textu, které se nejdříve vztahuje k výpovědím daného autora, rozpracovávají se také latentní témata.</a:t>
            </a:r>
          </a:p>
          <a:p>
            <a:pPr marL="609600" indent="-609600">
              <a:lnSpc>
                <a:spcPct val="90000"/>
              </a:lnSpc>
            </a:pPr>
            <a:r>
              <a:rPr lang="cs-CZ" sz="2600" b="0" dirty="0" smtClean="0">
                <a:latin typeface="Calibri" panose="020F0502020204030204" pitchFamily="34" charset="0"/>
              </a:rPr>
              <a:t>Interpretace se "posiluje" a verifikuje ostatními textovými zdroji stejného autora.</a:t>
            </a:r>
          </a:p>
          <a:p>
            <a:pPr marL="609600" indent="-609600">
              <a:lnSpc>
                <a:spcPct val="90000"/>
              </a:lnSpc>
            </a:pPr>
            <a:r>
              <a:rPr lang="cs-CZ" sz="2600" b="0" dirty="0" smtClean="0">
                <a:latin typeface="Calibri" panose="020F0502020204030204" pitchFamily="34" charset="0"/>
              </a:rPr>
              <a:t>V rámci komparativního postupu se srovnávají interpretace textů různých autorů, které mají vztah ke stejnému problému.</a:t>
            </a:r>
          </a:p>
          <a:p>
            <a:pPr marL="609600" indent="-609600">
              <a:lnSpc>
                <a:spcPct val="90000"/>
              </a:lnSpc>
            </a:pPr>
            <a:r>
              <a:rPr lang="cs-CZ" sz="2600" b="0" dirty="0" smtClean="0">
                <a:latin typeface="Calibri" panose="020F0502020204030204" pitchFamily="34" charset="0"/>
              </a:rPr>
              <a:t>Je nutné zodpovědět otázku spolehlivosti textů (bezrozporná argumentace, původ textů, původnost a úplnost, atd.)</a:t>
            </a:r>
          </a:p>
          <a:p>
            <a:pPr marL="609600" indent="-609600">
              <a:lnSpc>
                <a:spcPct val="90000"/>
              </a:lnSpc>
            </a:pPr>
            <a:r>
              <a:rPr lang="cs-CZ" sz="2600" b="0" dirty="0" smtClean="0">
                <a:latin typeface="Calibri" panose="020F0502020204030204" pitchFamily="34" charset="0"/>
              </a:rPr>
              <a:t>S interpretací se spojuje i vysvětlení, tzn. hledají se odpovědi na otázku "proč se tak děje?".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23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536" y="404813"/>
            <a:ext cx="8596064" cy="6192837"/>
          </a:xfrm>
        </p:spPr>
        <p:txBody>
          <a:bodyPr/>
          <a:lstStyle/>
          <a:p>
            <a:pPr marL="609600" indent="-609600"/>
            <a:r>
              <a:rPr lang="cs-CZ" b="0" dirty="0" smtClean="0">
                <a:latin typeface="Calibri" panose="020F0502020204030204" pitchFamily="34" charset="0"/>
              </a:rPr>
              <a:t>Dnes tvoří hermeneutika část obecné kritiky positivismu. </a:t>
            </a:r>
          </a:p>
          <a:p>
            <a:pPr marL="609600" indent="-609600"/>
            <a:r>
              <a:rPr lang="cs-CZ" b="0" dirty="0" smtClean="0">
                <a:latin typeface="Calibri" panose="020F0502020204030204" pitchFamily="34" charset="0"/>
              </a:rPr>
              <a:t>Tato kritika kromě jiného vychází z úvah </a:t>
            </a:r>
            <a:r>
              <a:rPr lang="cs-CZ" b="0" dirty="0" err="1" smtClean="0">
                <a:latin typeface="Calibri" panose="020F0502020204030204" pitchFamily="34" charset="0"/>
              </a:rPr>
              <a:t>Diltheye</a:t>
            </a:r>
            <a:r>
              <a:rPr lang="cs-CZ" b="0" dirty="0" smtClean="0">
                <a:latin typeface="Calibri" panose="020F0502020204030204" pitchFamily="34" charset="0"/>
              </a:rPr>
              <a:t>, který pro společenské vědy požadoval odlišné metody zkoumání než ty, které se využívají v přírodních vědách. </a:t>
            </a:r>
          </a:p>
          <a:p>
            <a:pPr marL="609600" indent="-609600"/>
            <a:r>
              <a:rPr lang="cs-CZ" b="0" dirty="0" smtClean="0">
                <a:latin typeface="Calibri" panose="020F0502020204030204" pitchFamily="34" charset="0"/>
              </a:rPr>
              <a:t>Kvalitativní výzkum staví své výsledky na hloubkovém </a:t>
            </a:r>
            <a:r>
              <a:rPr lang="cs-CZ" b="0" dirty="0" err="1" smtClean="0">
                <a:latin typeface="Calibri" panose="020F0502020204030204" pitchFamily="34" charset="0"/>
              </a:rPr>
              <a:t>interpretativním</a:t>
            </a:r>
            <a:r>
              <a:rPr lang="cs-CZ" b="0" dirty="0" smtClean="0">
                <a:latin typeface="Calibri" panose="020F0502020204030204" pitchFamily="34" charset="0"/>
              </a:rPr>
              <a:t> přístupu a proto ho lze považovat za výrazný projev hermeneutického myšlení ve smyslu </a:t>
            </a:r>
            <a:r>
              <a:rPr lang="cs-CZ" b="0" dirty="0" err="1" smtClean="0">
                <a:latin typeface="Calibri" panose="020F0502020204030204" pitchFamily="34" charset="0"/>
              </a:rPr>
              <a:t>Diltheye</a:t>
            </a:r>
            <a:r>
              <a:rPr lang="cs-CZ" b="0" dirty="0" smtClean="0">
                <a:latin typeface="Calibri" panose="020F0502020204030204" pitchFamily="34" charset="0"/>
              </a:rPr>
              <a:t>. </a:t>
            </a:r>
            <a:endParaRPr lang="cs-CZ" dirty="0" smtClean="0">
              <a:latin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274638"/>
            <a:ext cx="8352928" cy="778098"/>
          </a:xfrm>
        </p:spPr>
        <p:txBody>
          <a:bodyPr>
            <a:normAutofit/>
          </a:bodyPr>
          <a:lstStyle/>
          <a:p>
            <a:pPr algn="ctr"/>
            <a:r>
              <a:rPr lang="cs-CZ" b="1" dirty="0" smtClean="0">
                <a:latin typeface="+mn-lt"/>
              </a:rPr>
              <a:t>Alabastrová z váza z </a:t>
            </a:r>
            <a:r>
              <a:rPr lang="cs-CZ" b="1" dirty="0" err="1" smtClean="0">
                <a:latin typeface="+mn-lt"/>
              </a:rPr>
              <a:t>Uruku</a:t>
            </a:r>
            <a:r>
              <a:rPr lang="cs-CZ" b="1" dirty="0" smtClean="0">
                <a:latin typeface="+mn-lt"/>
              </a:rPr>
              <a:t>  </a:t>
            </a:r>
            <a:endParaRPr lang="cs-CZ" dirty="0">
              <a:latin typeface="+mn-lt"/>
            </a:endParaRPr>
          </a:p>
        </p:txBody>
      </p:sp>
      <p:pic>
        <p:nvPicPr>
          <p:cNvPr id="16386" name="Picture 2" descr="Alabastrová váza z Uruku z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984551"/>
            <a:ext cx="5759340" cy="5657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87" name="Picture 3" descr="Alabastrová váza z Uruku z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20098" y="980728"/>
            <a:ext cx="2809365" cy="56164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71600" y="260648"/>
            <a:ext cx="7772400" cy="1930226"/>
          </a:xfrm>
        </p:spPr>
        <p:txBody>
          <a:bodyPr>
            <a:noAutofit/>
          </a:bodyPr>
          <a:lstStyle/>
          <a:p>
            <a:pPr lvl="0"/>
            <a:r>
              <a:rPr lang="cs-CZ" sz="3200" b="1" dirty="0" smtClean="0">
                <a:solidFill>
                  <a:srgbClr val="C00000"/>
                </a:solidFill>
                <a:latin typeface="+mn-lt"/>
              </a:rPr>
              <a:t>Popište výjev a určete jeho význam, který je na reliéfu vázy znázorněn, zejména:</a:t>
            </a:r>
            <a:r>
              <a:rPr lang="cs-CZ" sz="3200" dirty="0" smtClean="0">
                <a:latin typeface="+mn-lt"/>
              </a:rPr>
              <a:t/>
            </a:r>
            <a:br>
              <a:rPr lang="cs-CZ" sz="3200" dirty="0" smtClean="0">
                <a:latin typeface="+mn-lt"/>
              </a:rPr>
            </a:br>
            <a:endParaRPr lang="cs-CZ" sz="3200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971600" y="1772816"/>
            <a:ext cx="7772400" cy="4645496"/>
          </a:xfrm>
        </p:spPr>
        <p:txBody>
          <a:bodyPr>
            <a:normAutofit lnSpcReduction="10000"/>
          </a:bodyPr>
          <a:lstStyle/>
          <a:p>
            <a:pPr lvl="1">
              <a:lnSpc>
                <a:spcPct val="150000"/>
              </a:lnSpc>
            </a:pPr>
            <a:r>
              <a:rPr lang="cs-CZ" sz="2800" dirty="0" smtClean="0">
                <a:latin typeface="Calibri" panose="020F0502020204030204" pitchFamily="34" charset="0"/>
              </a:rPr>
              <a:t>Nalezněte znázornění plodin a určete je.</a:t>
            </a:r>
            <a:endParaRPr lang="cs-CZ" dirty="0" smtClean="0">
              <a:latin typeface="Calibri" panose="020F0502020204030204" pitchFamily="34" charset="0"/>
            </a:endParaRPr>
          </a:p>
          <a:p>
            <a:pPr lvl="1">
              <a:lnSpc>
                <a:spcPct val="150000"/>
              </a:lnSpc>
            </a:pPr>
            <a:r>
              <a:rPr lang="cs-CZ" sz="2800" dirty="0" smtClean="0">
                <a:latin typeface="Calibri" panose="020F0502020204030204" pitchFamily="34" charset="0"/>
              </a:rPr>
              <a:t>Nalezněte znázornění dobytka.</a:t>
            </a:r>
            <a:endParaRPr lang="cs-CZ" dirty="0" smtClean="0">
              <a:latin typeface="Calibri" panose="020F0502020204030204" pitchFamily="34" charset="0"/>
            </a:endParaRPr>
          </a:p>
          <a:p>
            <a:pPr lvl="1">
              <a:lnSpc>
                <a:spcPct val="150000"/>
              </a:lnSpc>
            </a:pPr>
            <a:r>
              <a:rPr lang="cs-CZ" sz="2800" dirty="0" smtClean="0">
                <a:latin typeface="Calibri" panose="020F0502020204030204" pitchFamily="34" charset="0"/>
              </a:rPr>
              <a:t>Nalezněte znázornění řek.</a:t>
            </a:r>
            <a:endParaRPr lang="cs-CZ" dirty="0" smtClean="0">
              <a:latin typeface="Calibri" panose="020F0502020204030204" pitchFamily="34" charset="0"/>
            </a:endParaRPr>
          </a:p>
          <a:p>
            <a:pPr lvl="1">
              <a:lnSpc>
                <a:spcPct val="150000"/>
              </a:lnSpc>
            </a:pPr>
            <a:r>
              <a:rPr lang="cs-CZ" sz="2800" dirty="0" smtClean="0">
                <a:latin typeface="Calibri" panose="020F0502020204030204" pitchFamily="34" charset="0"/>
              </a:rPr>
              <a:t>Nalezněte znázornění krále.</a:t>
            </a:r>
            <a:endParaRPr lang="cs-CZ" dirty="0" smtClean="0">
              <a:latin typeface="Calibri" panose="020F0502020204030204" pitchFamily="34" charset="0"/>
            </a:endParaRPr>
          </a:p>
          <a:p>
            <a:pPr lvl="1">
              <a:lnSpc>
                <a:spcPct val="150000"/>
              </a:lnSpc>
            </a:pPr>
            <a:r>
              <a:rPr lang="cs-CZ" sz="2800" dirty="0" smtClean="0">
                <a:latin typeface="Calibri" panose="020F0502020204030204" pitchFamily="34" charset="0"/>
              </a:rPr>
              <a:t>Nalezněte znázornění boha/bohyně a určete ho/ji. </a:t>
            </a:r>
            <a:r>
              <a:rPr lang="cs-CZ" i="1" dirty="0" smtClean="0">
                <a:latin typeface="Calibri" panose="020F0502020204030204" pitchFamily="34" charset="0"/>
              </a:rPr>
              <a:t>(</a:t>
            </a:r>
            <a:r>
              <a:rPr lang="cs-CZ" i="1" dirty="0" err="1" smtClean="0">
                <a:latin typeface="Calibri" panose="020F0502020204030204" pitchFamily="34" charset="0"/>
              </a:rPr>
              <a:t>Enki</a:t>
            </a:r>
            <a:r>
              <a:rPr lang="cs-CZ" i="1" dirty="0" smtClean="0">
                <a:latin typeface="Calibri" panose="020F0502020204030204" pitchFamily="34" charset="0"/>
              </a:rPr>
              <a:t> a řád světa, řádky 421 – 467)</a:t>
            </a:r>
            <a:endParaRPr lang="cs-CZ" sz="2000" dirty="0" smtClean="0">
              <a:latin typeface="Calibri" panose="020F0502020204030204" pitchFamily="34" charset="0"/>
            </a:endParaRPr>
          </a:p>
          <a:p>
            <a:pPr lvl="1">
              <a:lnSpc>
                <a:spcPct val="150000"/>
              </a:lnSpc>
            </a:pPr>
            <a:r>
              <a:rPr lang="cs-CZ" sz="2800" dirty="0" smtClean="0">
                <a:latin typeface="Calibri" panose="020F0502020204030204" pitchFamily="34" charset="0"/>
              </a:rPr>
              <a:t>Nalezněte znázornění kněze. </a:t>
            </a:r>
            <a:endParaRPr lang="cs-CZ" dirty="0" smtClean="0">
              <a:latin typeface="Calibri" panose="020F0502020204030204" pitchFamily="34" charset="0"/>
            </a:endParaRPr>
          </a:p>
          <a:p>
            <a:endParaRPr lang="cs-CZ" sz="2800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99592" y="260648"/>
            <a:ext cx="7772400" cy="1733054"/>
          </a:xfrm>
        </p:spPr>
        <p:txBody>
          <a:bodyPr>
            <a:normAutofit/>
          </a:bodyPr>
          <a:lstStyle/>
          <a:p>
            <a:pPr lvl="0"/>
            <a:r>
              <a:rPr lang="cs-CZ" b="1" dirty="0" smtClean="0">
                <a:solidFill>
                  <a:srgbClr val="C00000"/>
                </a:solidFill>
                <a:latin typeface="+mn-lt"/>
              </a:rPr>
              <a:t>Plodiny 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pic>
        <p:nvPicPr>
          <p:cNvPr id="4" name="Picture 2" descr="Alabastrová váza z Uruku z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31840" y="1268760"/>
            <a:ext cx="5256584" cy="51635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67544" y="1484784"/>
            <a:ext cx="2304256" cy="4572000"/>
          </a:xfrm>
        </p:spPr>
        <p:txBody>
          <a:bodyPr>
            <a:normAutofit/>
          </a:bodyPr>
          <a:lstStyle/>
          <a:p>
            <a:pPr>
              <a:buNone/>
            </a:pPr>
            <a:endParaRPr lang="cs-CZ" b="1" dirty="0" smtClean="0"/>
          </a:p>
          <a:p>
            <a:pPr>
              <a:buNone/>
            </a:pPr>
            <a:endParaRPr lang="cs-CZ" b="1" dirty="0" smtClean="0"/>
          </a:p>
          <a:p>
            <a:pPr>
              <a:buNone/>
            </a:pPr>
            <a:endParaRPr lang="cs-CZ" b="1" dirty="0" smtClean="0"/>
          </a:p>
          <a:p>
            <a:pPr>
              <a:buNone/>
            </a:pPr>
            <a:endParaRPr lang="cs-CZ" b="1" dirty="0" smtClean="0"/>
          </a:p>
          <a:p>
            <a:pPr>
              <a:buNone/>
            </a:pPr>
            <a:endParaRPr lang="cs-CZ" b="1" dirty="0" smtClean="0"/>
          </a:p>
          <a:p>
            <a:pPr>
              <a:buNone/>
            </a:pPr>
            <a:endParaRPr lang="cs-CZ" b="1" dirty="0" smtClean="0"/>
          </a:p>
          <a:p>
            <a:pPr>
              <a:buNone/>
            </a:pPr>
            <a:r>
              <a:rPr lang="cs-CZ" b="1" dirty="0" smtClean="0"/>
              <a:t>Ječmen</a:t>
            </a:r>
          </a:p>
          <a:p>
            <a:pPr>
              <a:buNone/>
            </a:pPr>
            <a:endParaRPr lang="cs-CZ" b="1" dirty="0" smtClean="0">
              <a:latin typeface="+mn-lt"/>
            </a:endParaRPr>
          </a:p>
          <a:p>
            <a:pPr>
              <a:buNone/>
            </a:pPr>
            <a:r>
              <a:rPr lang="cs-CZ" b="1" dirty="0" smtClean="0"/>
              <a:t>Datle </a:t>
            </a:r>
            <a:endParaRPr lang="cs-CZ" dirty="0">
              <a:latin typeface="+mn-lt"/>
            </a:endParaRPr>
          </a:p>
        </p:txBody>
      </p:sp>
      <p:cxnSp>
        <p:nvCxnSpPr>
          <p:cNvPr id="7" name="Přímá spojovací šipka 6"/>
          <p:cNvCxnSpPr/>
          <p:nvPr/>
        </p:nvCxnSpPr>
        <p:spPr>
          <a:xfrm>
            <a:off x="1547664" y="5589240"/>
            <a:ext cx="4392488" cy="21602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8" name="Přímá spojovací šipka 7"/>
          <p:cNvCxnSpPr/>
          <p:nvPr/>
        </p:nvCxnSpPr>
        <p:spPr>
          <a:xfrm>
            <a:off x="1835696" y="4581128"/>
            <a:ext cx="3960440" cy="93610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99592" y="260648"/>
            <a:ext cx="7772400" cy="1143000"/>
          </a:xfrm>
        </p:spPr>
        <p:txBody>
          <a:bodyPr/>
          <a:lstStyle/>
          <a:p>
            <a:pPr algn="ctr"/>
            <a:r>
              <a:rPr lang="cs-CZ" b="1" dirty="0" smtClean="0">
                <a:solidFill>
                  <a:srgbClr val="C00000"/>
                </a:solidFill>
                <a:latin typeface="+mn-lt"/>
              </a:rPr>
              <a:t>Co je to legenda?</a:t>
            </a:r>
            <a:endParaRPr lang="cs-CZ" b="1" dirty="0">
              <a:solidFill>
                <a:srgbClr val="C00000"/>
              </a:solidFill>
              <a:latin typeface="+mn-lt"/>
            </a:endParaRPr>
          </a:p>
        </p:txBody>
      </p:sp>
      <p:pic>
        <p:nvPicPr>
          <p:cNvPr id="1026" name="Picture 2" descr="https://encrypted-tbn0.gstatic.com/images?q=tbn:ANd9GcQPD5nstxmo1pWACqBdHZ92dBA8ESOWLhgLrZ2UBDedkYmxdvJc_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1484784"/>
            <a:ext cx="3528392" cy="4708132"/>
          </a:xfrm>
          <a:prstGeom prst="rect">
            <a:avLst/>
          </a:prstGeom>
          <a:noFill/>
        </p:spPr>
      </p:pic>
      <p:sp>
        <p:nvSpPr>
          <p:cNvPr id="5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211960" y="1556792"/>
            <a:ext cx="4017640" cy="4572000"/>
          </a:xfrm>
        </p:spPr>
        <p:txBody>
          <a:bodyPr>
            <a:normAutofit/>
          </a:bodyPr>
          <a:lstStyle/>
          <a:p>
            <a:r>
              <a:rPr lang="cs-CZ" b="1" dirty="0" smtClean="0">
                <a:latin typeface="Calibri" panose="020F0502020204030204" pitchFamily="34" charset="0"/>
              </a:rPr>
              <a:t>Legenda</a:t>
            </a:r>
            <a:r>
              <a:rPr lang="cs-CZ" dirty="0" smtClean="0">
                <a:latin typeface="Calibri" panose="020F0502020204030204" pitchFamily="34" charset="0"/>
              </a:rPr>
              <a:t> (pochází z latiny "věci určené ke čtení") je epický literární žánr, pojednávající o životě, smrti, umučení a zázracích určitého světce či mučedníka, příp. ostatků nebo svatého předmětu. V legendách se vyskytují zázraky a postavy křesťanské historie.</a:t>
            </a:r>
            <a:endParaRPr lang="cs-CZ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99592" y="260648"/>
            <a:ext cx="7772400" cy="1733054"/>
          </a:xfrm>
        </p:spPr>
        <p:txBody>
          <a:bodyPr>
            <a:normAutofit/>
          </a:bodyPr>
          <a:lstStyle/>
          <a:p>
            <a:pPr lvl="0"/>
            <a:r>
              <a:rPr lang="cs-CZ" b="1" dirty="0" smtClean="0">
                <a:solidFill>
                  <a:srgbClr val="C00000"/>
                </a:solidFill>
                <a:latin typeface="+mn-lt"/>
              </a:rPr>
              <a:t>Dobytek </a:t>
            </a:r>
            <a:endParaRPr lang="cs-CZ" dirty="0"/>
          </a:p>
        </p:txBody>
      </p:sp>
      <p:pic>
        <p:nvPicPr>
          <p:cNvPr id="4" name="Picture 2" descr="Alabastrová váza z Uruku z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31840" y="1268760"/>
            <a:ext cx="5256584" cy="51635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67544" y="1484784"/>
            <a:ext cx="2304256" cy="4572000"/>
          </a:xfrm>
        </p:spPr>
        <p:txBody>
          <a:bodyPr>
            <a:normAutofit/>
          </a:bodyPr>
          <a:lstStyle/>
          <a:p>
            <a:pPr>
              <a:buNone/>
            </a:pPr>
            <a:endParaRPr lang="cs-CZ" b="1" dirty="0" smtClean="0"/>
          </a:p>
          <a:p>
            <a:pPr>
              <a:buNone/>
            </a:pPr>
            <a:endParaRPr lang="cs-CZ" b="1" dirty="0" smtClean="0"/>
          </a:p>
          <a:p>
            <a:pPr>
              <a:buNone/>
            </a:pPr>
            <a:endParaRPr lang="cs-CZ" b="1" dirty="0" smtClean="0"/>
          </a:p>
          <a:p>
            <a:pPr>
              <a:buNone/>
            </a:pPr>
            <a:endParaRPr lang="cs-CZ" b="1" dirty="0" smtClean="0"/>
          </a:p>
          <a:p>
            <a:pPr>
              <a:buNone/>
            </a:pPr>
            <a:endParaRPr lang="cs-CZ" b="1" dirty="0" smtClean="0"/>
          </a:p>
          <a:p>
            <a:pPr>
              <a:buNone/>
            </a:pPr>
            <a:r>
              <a:rPr lang="cs-CZ" b="1" dirty="0" smtClean="0"/>
              <a:t>Ovce </a:t>
            </a:r>
          </a:p>
          <a:p>
            <a:pPr>
              <a:buNone/>
            </a:pPr>
            <a:endParaRPr lang="cs-CZ" b="1" dirty="0" smtClean="0">
              <a:latin typeface="+mn-lt"/>
            </a:endParaRPr>
          </a:p>
          <a:p>
            <a:pPr>
              <a:buNone/>
            </a:pPr>
            <a:r>
              <a:rPr lang="cs-CZ" b="1" dirty="0" smtClean="0"/>
              <a:t>Beran  </a:t>
            </a:r>
            <a:endParaRPr lang="cs-CZ" dirty="0">
              <a:latin typeface="+mn-lt"/>
            </a:endParaRPr>
          </a:p>
        </p:txBody>
      </p:sp>
      <p:cxnSp>
        <p:nvCxnSpPr>
          <p:cNvPr id="7" name="Přímá spojovací šipka 6"/>
          <p:cNvCxnSpPr/>
          <p:nvPr/>
        </p:nvCxnSpPr>
        <p:spPr>
          <a:xfrm>
            <a:off x="1547664" y="5229200"/>
            <a:ext cx="2016224" cy="21602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8" name="Přímá spojovací šipka 7"/>
          <p:cNvCxnSpPr/>
          <p:nvPr/>
        </p:nvCxnSpPr>
        <p:spPr>
          <a:xfrm>
            <a:off x="1547664" y="4149080"/>
            <a:ext cx="2736304" cy="100811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99592" y="260648"/>
            <a:ext cx="7772400" cy="1733054"/>
          </a:xfrm>
        </p:spPr>
        <p:txBody>
          <a:bodyPr>
            <a:normAutofit/>
          </a:bodyPr>
          <a:lstStyle/>
          <a:p>
            <a:pPr lvl="0"/>
            <a:r>
              <a:rPr lang="cs-CZ" b="1" dirty="0" smtClean="0">
                <a:solidFill>
                  <a:srgbClr val="C00000"/>
                </a:solidFill>
                <a:latin typeface="+mn-lt"/>
              </a:rPr>
              <a:t>Řeky </a:t>
            </a:r>
            <a:endParaRPr lang="cs-CZ" dirty="0"/>
          </a:p>
        </p:txBody>
      </p:sp>
      <p:pic>
        <p:nvPicPr>
          <p:cNvPr id="4" name="Picture 2" descr="Alabastrová váza z Uruku z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31840" y="1268760"/>
            <a:ext cx="5256584" cy="51635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67544" y="1484784"/>
            <a:ext cx="2304256" cy="4572000"/>
          </a:xfrm>
        </p:spPr>
        <p:txBody>
          <a:bodyPr>
            <a:normAutofit/>
          </a:bodyPr>
          <a:lstStyle/>
          <a:p>
            <a:pPr>
              <a:buNone/>
            </a:pPr>
            <a:endParaRPr lang="cs-CZ" b="1" dirty="0" smtClean="0"/>
          </a:p>
          <a:p>
            <a:pPr>
              <a:buNone/>
            </a:pPr>
            <a:endParaRPr lang="cs-CZ" b="1" dirty="0" smtClean="0"/>
          </a:p>
          <a:p>
            <a:pPr>
              <a:buNone/>
            </a:pPr>
            <a:endParaRPr lang="cs-CZ" b="1" dirty="0" smtClean="0"/>
          </a:p>
          <a:p>
            <a:pPr>
              <a:buNone/>
            </a:pPr>
            <a:endParaRPr lang="cs-CZ" b="1" dirty="0" smtClean="0"/>
          </a:p>
          <a:p>
            <a:pPr>
              <a:buNone/>
            </a:pPr>
            <a:endParaRPr lang="cs-CZ" b="1" dirty="0" smtClean="0"/>
          </a:p>
          <a:p>
            <a:pPr>
              <a:buNone/>
            </a:pPr>
            <a:r>
              <a:rPr lang="cs-CZ" b="1" dirty="0" smtClean="0"/>
              <a:t> </a:t>
            </a:r>
          </a:p>
          <a:p>
            <a:pPr>
              <a:buNone/>
            </a:pPr>
            <a:endParaRPr lang="cs-CZ" b="1" dirty="0" smtClean="0">
              <a:latin typeface="+mn-lt"/>
            </a:endParaRPr>
          </a:p>
          <a:p>
            <a:pPr>
              <a:buNone/>
            </a:pPr>
            <a:r>
              <a:rPr lang="cs-CZ" b="1" dirty="0" smtClean="0"/>
              <a:t>  </a:t>
            </a:r>
            <a:endParaRPr lang="cs-CZ" dirty="0">
              <a:latin typeface="+mn-lt"/>
            </a:endParaRPr>
          </a:p>
        </p:txBody>
      </p:sp>
      <p:cxnSp>
        <p:nvCxnSpPr>
          <p:cNvPr id="7" name="Přímá spojovací šipka 6"/>
          <p:cNvCxnSpPr/>
          <p:nvPr/>
        </p:nvCxnSpPr>
        <p:spPr>
          <a:xfrm>
            <a:off x="1259632" y="1988840"/>
            <a:ext cx="2448272" cy="417646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99592" y="260648"/>
            <a:ext cx="7772400" cy="1152128"/>
          </a:xfrm>
        </p:spPr>
        <p:txBody>
          <a:bodyPr>
            <a:normAutofit/>
          </a:bodyPr>
          <a:lstStyle/>
          <a:p>
            <a:pPr lvl="0"/>
            <a:r>
              <a:rPr lang="cs-CZ" b="1" dirty="0" smtClean="0">
                <a:solidFill>
                  <a:srgbClr val="C00000"/>
                </a:solidFill>
                <a:latin typeface="+mn-lt"/>
              </a:rPr>
              <a:t>Král  </a:t>
            </a:r>
            <a:endParaRPr lang="cs-CZ" dirty="0"/>
          </a:p>
        </p:txBody>
      </p:sp>
      <p:pic>
        <p:nvPicPr>
          <p:cNvPr id="4" name="Picture 2" descr="Alabastrová váza z Uruku z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31840" y="1268760"/>
            <a:ext cx="5256584" cy="51635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67544" y="1484784"/>
            <a:ext cx="2304256" cy="4572000"/>
          </a:xfrm>
        </p:spPr>
        <p:txBody>
          <a:bodyPr>
            <a:normAutofit/>
          </a:bodyPr>
          <a:lstStyle/>
          <a:p>
            <a:pPr>
              <a:buNone/>
            </a:pPr>
            <a:endParaRPr lang="cs-CZ" b="1" dirty="0" smtClean="0"/>
          </a:p>
          <a:p>
            <a:pPr>
              <a:buNone/>
            </a:pPr>
            <a:endParaRPr lang="cs-CZ" b="1" dirty="0" smtClean="0"/>
          </a:p>
          <a:p>
            <a:pPr>
              <a:buNone/>
            </a:pPr>
            <a:endParaRPr lang="cs-CZ" b="1" dirty="0" smtClean="0"/>
          </a:p>
          <a:p>
            <a:pPr>
              <a:buNone/>
            </a:pPr>
            <a:endParaRPr lang="cs-CZ" b="1" dirty="0" smtClean="0"/>
          </a:p>
          <a:p>
            <a:pPr>
              <a:buNone/>
            </a:pPr>
            <a:endParaRPr lang="cs-CZ" b="1" dirty="0" smtClean="0"/>
          </a:p>
          <a:p>
            <a:pPr>
              <a:buNone/>
            </a:pPr>
            <a:endParaRPr lang="cs-CZ" b="1" dirty="0" smtClean="0">
              <a:latin typeface="+mn-lt"/>
            </a:endParaRPr>
          </a:p>
          <a:p>
            <a:pPr>
              <a:buNone/>
            </a:pPr>
            <a:r>
              <a:rPr lang="cs-CZ" b="1" dirty="0" smtClean="0"/>
              <a:t> </a:t>
            </a:r>
            <a:endParaRPr lang="cs-CZ" dirty="0">
              <a:latin typeface="+mn-lt"/>
            </a:endParaRPr>
          </a:p>
        </p:txBody>
      </p:sp>
      <p:cxnSp>
        <p:nvCxnSpPr>
          <p:cNvPr id="8" name="Přímá spojovací šipka 7"/>
          <p:cNvCxnSpPr/>
          <p:nvPr/>
        </p:nvCxnSpPr>
        <p:spPr>
          <a:xfrm>
            <a:off x="1475656" y="1268760"/>
            <a:ext cx="2520280" cy="72008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99592" y="260648"/>
            <a:ext cx="7772400" cy="1152128"/>
          </a:xfrm>
        </p:spPr>
        <p:txBody>
          <a:bodyPr>
            <a:normAutofit/>
          </a:bodyPr>
          <a:lstStyle/>
          <a:p>
            <a:pPr lvl="0"/>
            <a:r>
              <a:rPr lang="cs-CZ" b="1" dirty="0" smtClean="0">
                <a:solidFill>
                  <a:srgbClr val="C00000"/>
                </a:solidFill>
                <a:latin typeface="+mn-lt"/>
              </a:rPr>
              <a:t>Kněží  </a:t>
            </a:r>
            <a:endParaRPr lang="cs-CZ" dirty="0"/>
          </a:p>
        </p:txBody>
      </p:sp>
      <p:pic>
        <p:nvPicPr>
          <p:cNvPr id="4" name="Picture 2" descr="Alabastrová váza z Uruku z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31840" y="1268760"/>
            <a:ext cx="5256584" cy="51635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67544" y="1484784"/>
            <a:ext cx="2304256" cy="4572000"/>
          </a:xfrm>
        </p:spPr>
        <p:txBody>
          <a:bodyPr>
            <a:normAutofit/>
          </a:bodyPr>
          <a:lstStyle/>
          <a:p>
            <a:pPr>
              <a:buNone/>
            </a:pPr>
            <a:endParaRPr lang="cs-CZ" b="1" dirty="0" smtClean="0"/>
          </a:p>
          <a:p>
            <a:pPr>
              <a:buNone/>
            </a:pPr>
            <a:endParaRPr lang="cs-CZ" b="1" dirty="0" smtClean="0"/>
          </a:p>
          <a:p>
            <a:pPr>
              <a:buNone/>
            </a:pPr>
            <a:endParaRPr lang="cs-CZ" b="1" dirty="0" smtClean="0"/>
          </a:p>
          <a:p>
            <a:pPr>
              <a:buNone/>
            </a:pPr>
            <a:endParaRPr lang="cs-CZ" b="1" dirty="0" smtClean="0"/>
          </a:p>
          <a:p>
            <a:pPr>
              <a:buNone/>
            </a:pPr>
            <a:endParaRPr lang="cs-CZ" b="1" dirty="0" smtClean="0"/>
          </a:p>
          <a:p>
            <a:pPr>
              <a:buNone/>
            </a:pPr>
            <a:endParaRPr lang="cs-CZ" b="1" dirty="0" smtClean="0">
              <a:latin typeface="+mn-lt"/>
            </a:endParaRPr>
          </a:p>
          <a:p>
            <a:pPr>
              <a:buNone/>
            </a:pPr>
            <a:r>
              <a:rPr lang="cs-CZ" b="1" dirty="0" smtClean="0"/>
              <a:t> </a:t>
            </a:r>
            <a:endParaRPr lang="cs-CZ" dirty="0">
              <a:latin typeface="+mn-lt"/>
            </a:endParaRPr>
          </a:p>
        </p:txBody>
      </p:sp>
      <p:cxnSp>
        <p:nvCxnSpPr>
          <p:cNvPr id="8" name="Přímá spojovací šipka 7"/>
          <p:cNvCxnSpPr/>
          <p:nvPr/>
        </p:nvCxnSpPr>
        <p:spPr>
          <a:xfrm>
            <a:off x="3923928" y="1052736"/>
            <a:ext cx="792088" cy="93610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ovací šipka 8"/>
          <p:cNvCxnSpPr/>
          <p:nvPr/>
        </p:nvCxnSpPr>
        <p:spPr>
          <a:xfrm>
            <a:off x="2483768" y="980728"/>
            <a:ext cx="1512168" cy="144016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99592" y="260648"/>
            <a:ext cx="7772400" cy="1733054"/>
          </a:xfrm>
        </p:spPr>
        <p:txBody>
          <a:bodyPr>
            <a:normAutofit/>
          </a:bodyPr>
          <a:lstStyle/>
          <a:p>
            <a:pPr lvl="0"/>
            <a:r>
              <a:rPr lang="cs-CZ" dirty="0" smtClean="0">
                <a:solidFill>
                  <a:srgbClr val="C00000"/>
                </a:solidFill>
                <a:latin typeface="+mn-lt"/>
              </a:rPr>
              <a:t>Jaká je symbolika předmětného výjevu? 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pic>
        <p:nvPicPr>
          <p:cNvPr id="4" name="Picture 2" descr="Alabastrová váza z Uruku z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31840" y="1268760"/>
            <a:ext cx="5256584" cy="51635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>
                <a:solidFill>
                  <a:srgbClr val="C00000"/>
                </a:solidFill>
                <a:latin typeface="+mn-lt"/>
              </a:rPr>
              <a:t>Co je to mýtus</a:t>
            </a:r>
            <a:endParaRPr lang="cs-CZ" b="1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67544" y="1447800"/>
            <a:ext cx="8219256" cy="4933528"/>
          </a:xfrm>
        </p:spPr>
        <p:txBody>
          <a:bodyPr>
            <a:normAutofit lnSpcReduction="10000"/>
          </a:bodyPr>
          <a:lstStyle/>
          <a:p>
            <a:r>
              <a:rPr lang="cs-CZ" b="1" dirty="0" smtClean="0">
                <a:latin typeface="Calibri" panose="020F0502020204030204" pitchFamily="34" charset="0"/>
              </a:rPr>
              <a:t>Mýtus</a:t>
            </a:r>
            <a:r>
              <a:rPr lang="cs-CZ" dirty="0" smtClean="0">
                <a:latin typeface="Calibri" panose="020F0502020204030204" pitchFamily="34" charset="0"/>
              </a:rPr>
              <a:t> (z řečtiny</a:t>
            </a:r>
            <a:r>
              <a:rPr lang="el-GR" dirty="0" smtClean="0">
                <a:latin typeface="Calibri" panose="020F0502020204030204" pitchFamily="34" charset="0"/>
              </a:rPr>
              <a:t> </a:t>
            </a:r>
            <a:r>
              <a:rPr lang="cs-CZ" dirty="0" smtClean="0">
                <a:latin typeface="Calibri" panose="020F0502020204030204" pitchFamily="34" charset="0"/>
              </a:rPr>
              <a:t>vyprávění) je „symbolické vyprávění vyjadřující víru v plnost a celistvost nadčasového řádu“, typicky báje. Obvykle anonymní epický útvar, který dává odpovědi, aniž by kladl nějaké otázky. Vznikl totiž v neproblematickém světě, kde pro individuální tázání a pochybnosti nebylo místo. Je to tradovaný příběh (řetězec příběhů či vyprávění), které nesdělují informace, nýbrž vyvolávají prostřednictvím obrazů dojem hlubšího porozumění celku světa nebo nějaké jeho podstatné části v jejich významu pro lidský život.</a:t>
            </a:r>
          </a:p>
          <a:p>
            <a:r>
              <a:rPr lang="cs-CZ" dirty="0" smtClean="0">
                <a:latin typeface="Calibri" panose="020F0502020204030204" pitchFamily="34" charset="0"/>
              </a:rPr>
              <a:t>V </a:t>
            </a:r>
            <a:r>
              <a:rPr lang="cs-CZ" u="sng" dirty="0" smtClean="0">
                <a:latin typeface="Calibri" panose="020F0502020204030204" pitchFamily="34" charset="0"/>
              </a:rPr>
              <a:t>soudobé hovorové češtině </a:t>
            </a:r>
            <a:r>
              <a:rPr lang="cs-CZ" dirty="0" smtClean="0">
                <a:latin typeface="Calibri" panose="020F0502020204030204" pitchFamily="34" charset="0"/>
              </a:rPr>
              <a:t>se slovo „mýtus“ pod vlivem angličtiny používá též pro všeobecně rozšířenou nepravdu, vymyšlené tvrzení bez dostatečných důkazů.</a:t>
            </a:r>
          </a:p>
          <a:p>
            <a:endParaRPr lang="cs-CZ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>
                <a:latin typeface="+mn-lt"/>
              </a:rPr>
              <a:t>Typologie mýtů </a:t>
            </a:r>
            <a:endParaRPr lang="cs-CZ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251520" y="1447800"/>
            <a:ext cx="8640960" cy="5005536"/>
          </a:xfrm>
        </p:spPr>
        <p:txBody>
          <a:bodyPr>
            <a:normAutofit fontScale="92500"/>
          </a:bodyPr>
          <a:lstStyle/>
          <a:p>
            <a:r>
              <a:rPr lang="cs-CZ" b="1" dirty="0" smtClean="0">
                <a:solidFill>
                  <a:srgbClr val="C00000"/>
                </a:solidFill>
                <a:latin typeface="Calibri" panose="020F0502020204030204" pitchFamily="34" charset="0"/>
              </a:rPr>
              <a:t>Kosmogonické mýty </a:t>
            </a:r>
            <a:r>
              <a:rPr lang="cs-CZ" dirty="0" smtClean="0">
                <a:latin typeface="Calibri" panose="020F0502020204030204" pitchFamily="34" charset="0"/>
              </a:rPr>
              <a:t>(z řečtiny </a:t>
            </a:r>
            <a:r>
              <a:rPr lang="cs-CZ" i="1" dirty="0" smtClean="0">
                <a:latin typeface="Calibri" panose="020F0502020204030204" pitchFamily="34" charset="0"/>
              </a:rPr>
              <a:t>kosmos</a:t>
            </a:r>
            <a:r>
              <a:rPr lang="cs-CZ" dirty="0" smtClean="0">
                <a:latin typeface="Calibri" panose="020F0502020204030204" pitchFamily="34" charset="0"/>
              </a:rPr>
              <a:t>, svět a </a:t>
            </a:r>
            <a:r>
              <a:rPr lang="cs-CZ" i="1" dirty="0" err="1" smtClean="0">
                <a:latin typeface="Calibri" panose="020F0502020204030204" pitchFamily="34" charset="0"/>
              </a:rPr>
              <a:t>gonia</a:t>
            </a:r>
            <a:r>
              <a:rPr lang="cs-CZ" dirty="0" smtClean="0">
                <a:latin typeface="Calibri" panose="020F0502020204030204" pitchFamily="34" charset="0"/>
              </a:rPr>
              <a:t>, zrození), které vyprávějí o vzniku a počátcích světa;</a:t>
            </a:r>
          </a:p>
          <a:p>
            <a:r>
              <a:rPr lang="cs-CZ" b="1" dirty="0" err="1" smtClean="0">
                <a:solidFill>
                  <a:srgbClr val="C00000"/>
                </a:solidFill>
                <a:latin typeface="Calibri" panose="020F0502020204030204" pitchFamily="34" charset="0"/>
              </a:rPr>
              <a:t>Antropogonické</a:t>
            </a:r>
            <a:r>
              <a:rPr lang="cs-CZ" b="1" dirty="0" smtClean="0">
                <a:solidFill>
                  <a:srgbClr val="C00000"/>
                </a:solidFill>
                <a:latin typeface="Calibri" panose="020F0502020204030204" pitchFamily="34" charset="0"/>
              </a:rPr>
              <a:t> mýty </a:t>
            </a:r>
            <a:r>
              <a:rPr lang="cs-CZ" dirty="0" smtClean="0">
                <a:latin typeface="Calibri" panose="020F0502020204030204" pitchFamily="34" charset="0"/>
              </a:rPr>
              <a:t>(z řečtiny </a:t>
            </a:r>
            <a:r>
              <a:rPr lang="cs-CZ" i="1" dirty="0" err="1" smtClean="0">
                <a:latin typeface="Calibri" panose="020F0502020204030204" pitchFamily="34" charset="0"/>
              </a:rPr>
              <a:t>anthropos</a:t>
            </a:r>
            <a:r>
              <a:rPr lang="cs-CZ" dirty="0" smtClean="0">
                <a:latin typeface="Calibri" panose="020F0502020204030204" pitchFamily="34" charset="0"/>
              </a:rPr>
              <a:t>, člověk a </a:t>
            </a:r>
            <a:r>
              <a:rPr lang="cs-CZ" i="1" dirty="0" err="1" smtClean="0">
                <a:latin typeface="Calibri" panose="020F0502020204030204" pitchFamily="34" charset="0"/>
              </a:rPr>
              <a:t>gonia</a:t>
            </a:r>
            <a:r>
              <a:rPr lang="cs-CZ" dirty="0" smtClean="0">
                <a:latin typeface="Calibri" panose="020F0502020204030204" pitchFamily="34" charset="0"/>
              </a:rPr>
              <a:t>, zrození), které vyprávějí o původu, zrození či stvoření člověka;</a:t>
            </a:r>
          </a:p>
          <a:p>
            <a:r>
              <a:rPr lang="cs-CZ" b="1" dirty="0" err="1" smtClean="0">
                <a:solidFill>
                  <a:srgbClr val="C00000"/>
                </a:solidFill>
                <a:latin typeface="Calibri" panose="020F0502020204030204" pitchFamily="34" charset="0"/>
              </a:rPr>
              <a:t>Aitiologické</a:t>
            </a:r>
            <a:r>
              <a:rPr lang="cs-CZ" b="1" dirty="0" smtClean="0">
                <a:solidFill>
                  <a:srgbClr val="C00000"/>
                </a:solidFill>
                <a:latin typeface="Calibri" panose="020F0502020204030204" pitchFamily="34" charset="0"/>
              </a:rPr>
              <a:t> mýty </a:t>
            </a:r>
            <a:r>
              <a:rPr lang="cs-CZ" dirty="0" smtClean="0">
                <a:latin typeface="Calibri" panose="020F0502020204030204" pitchFamily="34" charset="0"/>
              </a:rPr>
              <a:t>(z řečtiny </a:t>
            </a:r>
            <a:r>
              <a:rPr lang="cs-CZ" i="1" dirty="0" err="1" smtClean="0">
                <a:latin typeface="Calibri" panose="020F0502020204030204" pitchFamily="34" charset="0"/>
              </a:rPr>
              <a:t>aitia</a:t>
            </a:r>
            <a:r>
              <a:rPr lang="cs-CZ" dirty="0" smtClean="0">
                <a:latin typeface="Calibri" panose="020F0502020204030204" pitchFamily="34" charset="0"/>
              </a:rPr>
              <a:t>, příčina), které vysvětlují původ různých svátků, zvyků a institucí a potvrzují tak jejich oprávněnost;</a:t>
            </a:r>
          </a:p>
          <a:p>
            <a:r>
              <a:rPr lang="cs-CZ" b="1" dirty="0" err="1" smtClean="0">
                <a:solidFill>
                  <a:srgbClr val="C00000"/>
                </a:solidFill>
                <a:latin typeface="Calibri" panose="020F0502020204030204" pitchFamily="34" charset="0"/>
              </a:rPr>
              <a:t>Soteriologické</a:t>
            </a:r>
            <a:r>
              <a:rPr lang="cs-CZ" b="1" dirty="0" smtClean="0">
                <a:solidFill>
                  <a:srgbClr val="C00000"/>
                </a:solidFill>
                <a:latin typeface="Calibri" panose="020F0502020204030204" pitchFamily="34" charset="0"/>
              </a:rPr>
              <a:t> mýty </a:t>
            </a:r>
            <a:r>
              <a:rPr lang="cs-CZ" dirty="0" smtClean="0">
                <a:latin typeface="Calibri" panose="020F0502020204030204" pitchFamily="34" charset="0"/>
              </a:rPr>
              <a:t>(z řečtiny </a:t>
            </a:r>
            <a:r>
              <a:rPr lang="cs-CZ" i="1" dirty="0" err="1" smtClean="0">
                <a:latin typeface="Calibri" panose="020F0502020204030204" pitchFamily="34" charset="0"/>
              </a:rPr>
              <a:t>sótér</a:t>
            </a:r>
            <a:r>
              <a:rPr lang="cs-CZ" dirty="0" smtClean="0">
                <a:latin typeface="Calibri" panose="020F0502020204030204" pitchFamily="34" charset="0"/>
              </a:rPr>
              <a:t>, zachránce) o záchraně a zachráncích;</a:t>
            </a:r>
          </a:p>
          <a:p>
            <a:r>
              <a:rPr lang="cs-CZ" b="1" dirty="0" smtClean="0">
                <a:solidFill>
                  <a:srgbClr val="C00000"/>
                </a:solidFill>
                <a:latin typeface="Calibri" panose="020F0502020204030204" pitchFamily="34" charset="0"/>
              </a:rPr>
              <a:t>Eschatologické mýty </a:t>
            </a:r>
            <a:r>
              <a:rPr lang="cs-CZ" dirty="0" smtClean="0">
                <a:latin typeface="Calibri" panose="020F0502020204030204" pitchFamily="34" charset="0"/>
              </a:rPr>
              <a:t>(z řečtiny </a:t>
            </a:r>
            <a:r>
              <a:rPr lang="cs-CZ" i="1" dirty="0" smtClean="0">
                <a:latin typeface="Calibri" panose="020F0502020204030204" pitchFamily="34" charset="0"/>
              </a:rPr>
              <a:t>ta </a:t>
            </a:r>
            <a:r>
              <a:rPr lang="cs-CZ" i="1" dirty="0" err="1" smtClean="0">
                <a:latin typeface="Calibri" panose="020F0502020204030204" pitchFamily="34" charset="0"/>
              </a:rPr>
              <a:t>eschata</a:t>
            </a:r>
            <a:r>
              <a:rPr lang="cs-CZ" dirty="0" smtClean="0">
                <a:latin typeface="Calibri" panose="020F0502020204030204" pitchFamily="34" charset="0"/>
              </a:rPr>
              <a:t>, poslední věci), které předkládají obrazné vylíčení budoucnosti, případně konce světa.</a:t>
            </a:r>
          </a:p>
          <a:p>
            <a:endParaRPr lang="cs-CZ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>
                <a:solidFill>
                  <a:srgbClr val="C00000"/>
                </a:solidFill>
                <a:latin typeface="+mn-lt"/>
              </a:rPr>
              <a:t>Metodologie práce s mýtem</a:t>
            </a:r>
            <a:endParaRPr lang="cs-CZ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2557264"/>
          </a:xfrm>
        </p:spPr>
        <p:txBody>
          <a:bodyPr/>
          <a:lstStyle/>
          <a:p>
            <a:r>
              <a:rPr lang="cs-CZ" dirty="0" smtClean="0">
                <a:latin typeface="Calibri" panose="020F0502020204030204" pitchFamily="34" charset="0"/>
              </a:rPr>
              <a:t>Co si musíme uvědomit:</a:t>
            </a:r>
          </a:p>
          <a:p>
            <a:pPr lvl="1"/>
            <a:r>
              <a:rPr lang="cs-CZ" dirty="0" smtClean="0">
                <a:latin typeface="Calibri" panose="020F0502020204030204" pitchFamily="34" charset="0"/>
              </a:rPr>
              <a:t>Mýtus jako duchovní dědictví kultury</a:t>
            </a:r>
          </a:p>
          <a:p>
            <a:pPr lvl="1"/>
            <a:r>
              <a:rPr lang="cs-CZ" dirty="0" smtClean="0">
                <a:latin typeface="Calibri" panose="020F0502020204030204" pitchFamily="34" charset="0"/>
              </a:rPr>
              <a:t>Ovlivnění jedné kultury druhou</a:t>
            </a:r>
          </a:p>
          <a:p>
            <a:pPr lvl="1"/>
            <a:r>
              <a:rPr lang="cs-CZ" dirty="0" smtClean="0">
                <a:latin typeface="Calibri" panose="020F0502020204030204" pitchFamily="34" charset="0"/>
              </a:rPr>
              <a:t>Otázka tradice, schematizace…</a:t>
            </a:r>
          </a:p>
          <a:p>
            <a:pPr lvl="1"/>
            <a:r>
              <a:rPr lang="cs-CZ" dirty="0" smtClean="0">
                <a:latin typeface="Calibri" panose="020F0502020204030204" pitchFamily="34" charset="0"/>
              </a:rPr>
              <a:t>Tzv. významné role v kultuře (osud) </a:t>
            </a:r>
          </a:p>
          <a:p>
            <a:pPr lvl="1"/>
            <a:endParaRPr lang="cs-CZ" dirty="0" smtClean="0">
              <a:latin typeface="Calibri" panose="020F0502020204030204" pitchFamily="34" charset="0"/>
            </a:endParaRPr>
          </a:p>
          <a:p>
            <a:pPr>
              <a:buNone/>
            </a:pPr>
            <a:endParaRPr lang="cs-CZ" dirty="0">
              <a:latin typeface="Calibri" panose="020F0502020204030204" pitchFamily="34" charset="0"/>
            </a:endParaRPr>
          </a:p>
        </p:txBody>
      </p:sp>
      <p:pic>
        <p:nvPicPr>
          <p:cNvPr id="17410" name="Picture 2" descr="http://paideia.pedf.cuni.cz/images/normal/image1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31640" y="3645024"/>
            <a:ext cx="6696744" cy="281051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AutoShape 2" descr="data:image/jpeg;base64,/9j/4AAQSkZJRgABAQAAAQABAAD/2wCEAAkGBxISEhUSExMVFRUWGRoXGBgYGBgYFhUYFhUYFxgXGBcaHiggGBolHRgXIjEhJikrLi4uGB8zODMsNygtLisBCgoKDg0OGxAQGy0lHyUtLS0tLS0tLS0tLS0tLS0tLS0tLS03LS0tLS0tLS0tLS0tLS0tLS0tLS0tLS0tLS0tLf/AABEIAKgBLAMBIgACEQEDEQH/xAAcAAAABwEBAAAAAAAAAAAAAAAAAQIDBAUHBgj/xABKEAABAgQDBAYHBQYDBgcBAAABAhEAAyExBBJBBSJRYQYTMnGBkQcUI0KhsfAzUmJywSSSstHh8XOCohUlQ1N0szQ1Y4OjwtII/8QAGQEAAwEBAQAAAAAAAAAAAAAAAQIDAAQF/8QALREAAgIBAwIEBgIDAQAAAAAAAAECEQMSITEEQTJRYXEFkaGx4fATwSJC0YH/2gAMAwEAAhEDEQA/ANxgQIEYwIECBGMCBAgngN0YOCeEkmEkHjE3kDQt4ImGZiHbeIatNeRhOSruf0iTyNhodWuKnGlVd5xoGtfz0h9WGIFFr8+X9vKIWJSQO0o98c2VtrcrBFTmdcJ2AT6/MHBv+2mFSxvwOjo/b53ID/tpjjh4l7nTPh+x2kN9ZXLWz2p58YXDSphdstOMeicQ4YbMR1zpjtlSf8zaf38oh4zaRloK1mUlId1FbAMeP1fwhXJDIsl2iGudMf7Ojs+YWcV+ZblzjhNt+lfDykjqmnLcOE5kpAarqUm70YA+Ecrj/THiVEdVKlIAuDmmZj37rdw84G74HUTYVYiZT2RtXeTQ1pz084QcTMr7L/UK/VIwmb6TtpFRUJmV/dEuXlFrBSSdNSbmEyfSXtJL+1KnrvIllu5k0gOMvMbSb+kkgPQ6jhyhwGMMwXpaxaA0xEuZ+IpKVeOUgfAR1GyvSzImFKZiDLehL5kg0q4YtfQwba5QND7GkrmERGTj1MT1a3Z2pfhf4xEw21xNBVKVKmJplKZgNMtXa1Q39qq9bmHspQTvOM4uFMA/gX/oxnKfqaq5LYTYUJ8RFzIZTiO6Gc0haLZM6HBMirE2FibDKYNJaBULBiulz4konRWGZiOJJgQ2FQoGLxypi0KgQ1MmNCkLeCp7moXAgQIoAECBAjGBBEwCYbJic50GgyqEFXdCDzA5wnW6fLyjnc2xkg+u5jyhImPqddPCDz/i+EAl27XDh4woRCi498+VYaUly7TONxzLfXGFLdrTKai8JDpZkzDozg2A4n6aFZiNMo9J7swsb6jyHnEPFyVKlkArBf33Bu5qGPGJk5JSGyTVBQynfdQodD3XfWGEDdNJgqe3etSe5zEZrsUiytl/aQXR3/zDEdw/gRByvtIV0ZH7fiuWX+BEc+PxL3Lz4fsdfESfLqdx7a3blaJcYh6UvSKFGZhMNQBWSZNBLrymqUMaJcEE6gcDHo1ZyRVl9019IcjBrMmXKlzZoBCt50INQEqbtKFXTzvWmQbV25isasla1KzKJCa5QpV8iNOFOEO9FuiuJ2gslCTkT21sSlGrfiU3ujxYVjZOiexsPgOxIUpR3etWN8kliXbcRagaxdzUpOUIc8lox8jMdj+jvEzcqpxElKgVArBzkC5CBa9lFJ8I6/Bej3ASwOsmTpijlGiEVUQ4ZzcHWNB/2mVsBJUCQSM4oCM1Dwt/qELxMwociUkpGUAauVMTQGgBBtxiE5uXD29hlt2OTV0R2WglAkFSgwLqWbuKb9305wiZ0V2WaerlyHG+tL1A1Vz+cdRgMaVKZUvIS6qggliLbrFnYl4izdoqIZeHobvmI1Z938v72rRJy72Mr4OR2v6OMEcvVqmIzahSVpFQnUOakaxyO0PRrikpzyB1ySHGUZVt+UmvgTGtTtoTDlSJGWqaZSX7RIFGB3QX/EHasOHaE41EpQDNQEgFxWzlhmf8obtQ0czT5+hqfkee5GLxOEm5klSFpoXDKHJSVDuoRGi9EvSDLmqEvFIlIJ9/eSgu3bqcpvvGldNewx+w5WPQU4mUy0hIBCWWhw5CZhqruNLOIyLpp0Ln4BWbtSid2YBQPZKx7qvgdOAvFxyrfkD2PQc6VmCWCSAQb0FDVNL1p4w1hsLlFUgGgOW1Bz8fCMd9HXpEXhynDYlTyLBRcmVwrco0bR6UDRtaV5g4KSCAQQXBBsQRcQXjV2ybdIbMoc4UYAd4MwteQBIMOpmQ1BPAMTZc+JCJ0VbtC0ToOqgNDu08Q2Xx/SBg8W8UvSHFMEnmf0iPs/HRXHO0Np2Ox62HUrik9bpEiXiaR143aIyVFoIBMJSaQRMBz2FoTMMNO9wPOFTL6eJhtQqGy21qY5m7GQ4PB4QgvqPKFZnsR5Q2FFu0RfSzRjBv+I20HG0Am/aOZ/Du4Xgwq1VeVITm1ZZ+ucAwiYnkvwPjX4w3Ol1LJWWFGUzkUA+JhxSb0VY3V8BziOoMfsl04L5htfpj3wGEiYiT96XPLGjLchmA14El+IPJyKDlNFjepnu2UfB4dxcoay5rqzUC9OdWZ1Fho1GakYKCd1pjl1b5chyzRCZSJCkfaQrouf27Gf5P4EQjDF5kQJe2kYJe08VMBKZRl0F1EpQlKR3qIHjEsSuS9/6LZOH7FZ6ZenPq6PU8PNaar7YoNZcsp7DiqVqcGlQBo4jLegPRCbtKflDplIYzF/dTolOmdTMOFSbMaaauftDGMBnnT5lhQFa1fBIfwA5R6S6M9GlbPw6ZElSCACVGypkwjeW5BqWADuwAGkelN6InOiZsHAnDIEiXKTLlJTugaFhUlyVFRKiSauHJLwFYvEkHLJHvAPR2NDd2v5DjD20MLOWEZFhJALvXeIYWFWrw07iMRImmWkJWywzm4NGL0rodPCOR6vUdVzsQlzsX91NGJZN+047ZrRHnrCkzsUQ4litQDRqWIfiw7nLaQJGGxCV5ivMFEOM1gM3FNWDWZ/CDx2z5iqoWxKiouT9zKAOQu0TqVXuPt6C5vrBlLoBMqE5dA7Zqm91M4uBziCkYxwSkUzOMwKWYANWpDPW5OlzKwOGxCSCpYCAGyPmZgwqwezvzI7m0SZiVl1qYrUpQCVEEEDKHZgwYUu0BrhuzLy2EZsZwRpoKUT+Ktc/wiZPTOKU5WBpmtZqs9LxCmyZ2YlM1bFQITlVQA1TaxD+fKGJuAxCkgKmKU+XMku1FAmrhxQ6eQELb9Q17EnAInpUEzCVAA7zpqQbnXubQF4iztlTZhmBWUomqIWlbHMnOpnFinIWbu4ABcrZ07d9oXTYkJpQptmoGVYaoSa1dUvZk4EKzpJcA5iqqQpRZwXNFa0oIG/kw7eaMU9IXQxez5gUk5pK+wp6pNTkVzoSDqAdQY6f0Q9M0gjBTzQn2Kj7pNTLPIlyOZbUNpG1diIxUtcuc2WYnKaks3ZUkUAUDUGPOe3NmzcBilS1UmSlAhSXDsQpExPBwxHDvEd+N61T5JOj1H1Qd4QZfMxQdAtsrx2El4gqGYAoWBbOlnJSBukgBTfjjozEnHs0KRlA2cwnNzPlEkw2Ym4hsZMyl4JKubwqYYiTZrROUqHjGym6Xz2Qg/i/QxUbOx0PdMJzy0/m/+pjmcNPIMJDNplRbTsaAMdS/D9InScbSOIGP3b8P0iww20N28evglcTjyqmanKU4EFlhrDvlh2sQvYV8jS+0ez43gAjiPL64Q0uYesULABJfLevH4Q8o8z5QAiOs0zHhb64QZexKn/vqzQDWxV5XhJJIsv8AuIIAZTfeqfJ4ASSzhXnxPfWEsQHZZbn8qwakuHyq7nvygBFnDDibvfWELwksnVyfvH4VpCFpJAdBs3arrT5wxPw4O8JZKiTm3m5cWP8AdnjP2MLnbOQanO7CuYiwYUFIhzsNls7BOUOSTc8YOZhKE9StwQwEy/N30YQxisMFoQ6cuVQUxZVUvzNed4hPjgpAiYf7WMk9L+1VImzsMksmZN6xY1OSWlKAeTlXikcI1rBj2o+tYwH0m44Tdo4oggpE0oSeAl0LcidYbo43KymV0jsf/wCfthoVNnY6ZaSnJLcPvKDrWOYTu0/5hjbROluPaJc2BIevK8c56N9howuzcMFA5lygtbks80mYQUuzjOzs7CJ4nYQqQUgqUopUnth6pSHJv7pY9/OKZsj1diMVsT1YuXmKc9UljdgcpVe1gYZOKkmvWp57wcE1YjQ8ohrODzKSsEqzTDUqJPvLtYDMR3OzvVpc3BlRBSS9u2SSrKDTh2K8W4RBzfoUUV6kxU+UCT1qKGu8KFn40pWAvFy0ryFZKiApg5opQSD5xAXOwimACwT2SnMkh0pqmtAwRW1RAx07Cpme0CiVAKurd3kJSEgcwFPcEA8GXV7B0+5ORi5RLCch60zB2BZ2e1Lwo4uVUdaijPvCj1D1it63BhmSaFvfoQMoA8CeTEmxqQxGCTu5CyX0OUZXWQxNtwq4UVq8bX7G0r1LOdipSSQqYkEB2cUBhteJlAZ1LCQxNWFE0J7qjzERdozsIlRMxBzKSlZoQWqgElw3DkCXo8Nrn4XKhZTRzLljQMSDQlhUM/dGct+xlH3JM/aMpCQp3CklVGslhqeJApqYM7SkhjnBezVfua9/lFccbh+qlKVJUSo9WhJDqDUL5jyq9SfGFnF4cAHqVPQg5E07RSHJa6T3XpeE1PzQ2leTLXCYiWt8iszM96OHHmIzj05bDC5MrGoFZZ6qZzQougnuUSP/AHI7PD7Sl0AkkEU3AMgfKgM7P7qXaltIc23h0Y3Az5DEGZKUEhQDhXalkjTeSCO6L4MiuhJRoyT0JbY6vFTMKqYtKZqXTlN1oIbdY3QVEnQI4Cm8rEeU+je0vVsZhcS7BExClfkChnpzSSI9WzDrHVlirskmMKhpaoWoxEnzI45yopFWNYmdFTisTD2LnXikxU+OSUjpiqRXdIJzoHf+hiiBiy2mt0+I/WK0RKQ4nF4jKhXd+sKwe0t0ViFtj7Ff5THKYParJYmxj1/h7bg0cfUrdHrbDdmHTDWHTS8ONzhlwRfI0o1NT5fLjCCpyzqpS36wqx974NCFI5L8+RMYwFO4G/8ABq/X1qou1lHS/wARCXsGV5+Gn1eDQk/dPn3fy+cYw0wJ7C/E/wBYcQi26WHFVeHHl8YUcKLOfMwpOHSP7mBQbGlyw5BRS9Dch/IxF9SBf2Td6zWimY/Vz4y1YRBox8z/AD5wPVUZszV7zwA7rCA0aysmSyxR1K1JzFiFsK0e9t4lv1EJEvLLACVJoSyi5BJJLnWpMSl7NlWSlTChAUeDAXp/QRGxUgAAMd0kjeJqQQX49o/TRKSpDx5K7DLAm5jYVPcKx5y6VYX9sVLFCqdMT5TjKc/uPHomUd80ehpxoaRg3SottNKrj1iYdGrjZq2fuUmKdD3HznpBW0wkBKJK1JSlmYVCd0AP4eY4wmZtIDe9XNHqQAXHCj3+BfiImdUtWYqRXKWq9XVQOSBTLyiJKlTxeXLBZA7IIJstVC41NdALROWq7v6CKv1iMVtIJUQJaVdl9KqfMSWLgBvOI0zbwG8ZIAADuoZg6VEsMtxla9cybPFpJM/qzmSgLYMzM+uvl4RFHrbE+zBoW07FhWgzX4vCvV+oZVX5IC9shVFSAc24xsXSXJJHZalqMX0EBW2bNhyadzBnKRuneA0seNgZqPWQsFRdJLUKd0DMxI8nbVmpDuNRPLJlqSBlIJNC7GvI2ZuJhUpVf9DbEc7Q3QeqDleVnFBV1mnZccHqDCcNjlTH3BKO62ZvvkK4OQkd28IkSRiAmZnUh23GsKe84rXWzNS8QFYXE5woLRVRPaJoUJDBPZJoojRyS2kZuRths7cmOxkO7mpZgSwelW5XYkO0NYfaU0zUhaEAFy+oSU9kHRlAA1rQxZSE4nMgqUgpbeAa+VILbts2f4WrDM9OI6yk0AZlMN1wlWUJLMKDf1OkK9XO4yrghr2msh+qCAGLZmYlbFTgPQEnm5gpG0ZhUlSwUhTBiXbNYUFCAC+lXdmidj/WCmWgKAW4VMZLpKQXyA5SwcgOzkJMNSpuKJyZ0BQAJcAFQKlAsCkEFgmrM5N9Fd2FNUScGe06jMLkioISNAcoFa6w/spc7MrrEgAq3AE2TRsx+9/OK+ThsWColaQVMC5cOE3SGYB9LltNXJOHxIyb43S1C4OZQuVBzlDi9WB5Q8ZU1sxWvU859K9nCUJjCicRNljgMi5gb/SI9O4Sdnkyl/eloV+8gH9YwHp2lHqUxfvq2liT3peZG57PCxg5AS2YSZIrb7ND/B47ZN6N/Nkn4vkOzDEDFLh+auYAqgIDkVqauAwfSj8dONZNVNykrCc2gST5EmPPmy+NEDGTbxS4lcSMeJ5ZurSxf3iCMpDGg4v4CKnEJmDezp7NaU3Sov8AECJ6L7lhjFlx5REh4ymTd7Jf8tPm8NRGSp0EibWHsZn5FfIxmUw1MaltGW8qZ+RX8JjLZwqY9X4b4WcnU9j2vJtCyIRKtBueHxihBjKkV7NgwY6Fv5fCElBY0V+9w5/WsKEqr5Q78TbWEKQdEd29o7xjBpBBJynz/SCMoU3TTR/p4BlluyH4Zjy1g1SnHZqT94+JjGAUv7h/e4FxCMlOyR/m5j+Z8oPIzblDfetT684My/wULPXn+kAw2uU7ky6txZ/KGFIIIUmUSfzs3LuZ4kTZVx1bg0O9oVPx5k+EMerjKfZKezZyxCgEqq/D5cYDCR58gZT7BdVFRAWxdSS6nevBqwhacqQMuWhoS5FeMDEYXdzdSvNmt1nJ8xrx0hS0MgDKU0sS58S5c+MRlwPErsEfbCPOnTpKk4yclVFImrB5EZQSO9QUfjHorCfbCMJ9LWHbHzpjUmLX5y1ZT8GPjFOidOimdbHoaUteJlSpsueEpnSkKSmlcyUrJoHsWodYkScPNCVhU13DJWDa4oOVKvXlHD+iHaaMVsyUiZOKF4VSpZ3gktUyzzAQspH5SbgEddO2dh0JGaYwNAaVLvQMxYJDBqNAyR0zf/ScXa/Ao7Lm1/aVWFQ70BD5sz6g96eZEJw+FWlYKsQFiruSDYAMMzFyNRRyzQpBwuRUtKswWaipupKWc0yuR5m9YhJw2CBCgS4KDQH8iXZOrnzcNQxJ1tX3HV/qCm4I9pOKqxYLUuoUrOkE58wDfDlSJOOwe8ZhxCpYWEywxVldRCUsApgoqN+7m8XDbOwi3yqUqjuXDIKShnYUYHn8ofmYqQuUnNmy9ZLFSxSrrEql5uWbIW5jSAkq3+4zIicGJ0tUxOKJSrOHOYS65kaqDhyK2OUM0OScIgVGJbKSz23HSWBNUgnTxJ1dlysOqWUDOE5iXrUv2s1i/wAiISNn4YJKg4CXNCSwdKqNoCgU74FL0+ZrG04TqklRn5kZSk9sqClKADMo1qxLO7Q0jZ6cg9tMGUsouSnOlwsneuVMXJoUuLxIT6ooDDpzMVW3gxIUu5/Kad/CG5s3CALkqzpSFX3iCQ6yUkOwBQp31SYVpenzCmyPLwT1TiZtcwdSmJIKkksV3d6gNQMIMbDGYTfWFApck5lKBdiQpRU5S2VhyFTD8rD4RRLEuHUXzAhlkk1qKk/GEyZ2FKOrBKQTnysrMD1lDb7wAA7g2kCl3r5ht9vsPLwgmiWTNCeqWo5gDfIpBZSiWYLd61EHLwUuTh2M7MiSFTCXFqrctwBpDMidgxKMvN7NRoKqcUdgxOV6EnXvEcr6SsbhZGzpnUrJmT8slIdwUqqs1H3AqvEjlFca1SS2+YrtL8GQbQxkzFeryB2lzFFuK5ywH8yY9R4mQAgSwSAAEhixAAy0OlI85+ivZnrW1pAIdEj2yuQksU//ACFHnHo7EGO3NskiKduyBjZAUGU5AINyKggjstqAYpsVg0ZSli1PeULWsYvMQYp8aY8zI9zpx8HP43Dhypn3coDmjPqS3DTTyrZeBQzGUgJ0oCdQA1WDU8fCLfEXiNNietoqVeNQAkt9b0V5iyx/ZPh8xFbEpchLZeCeQv8Aw1fHMIxbFoZUbzh1DqVD8DealCMLxhdXgI9ToOGc3ULY9lyZgtDgWIYln58RzhWa1fiHPGKnMx3MIPMIZS+pPw4cvqkESeB/00p9ecYw9mHGBmHGGq8/IawCKinfQX4xjDpUILOOMNaWt+H5QSvKoul6u7xjDwUDrCVqHEecMylWLCv4SOPlERc1BzJdJV+RWtK8TcQGwkuakN/WK/GBk0hmbMRRwgpcn7NdAhKSzcgPgBDmJO6LWFrCmkSm7TKRKnCn2scB086PDE4THYgfaYXErWOctSmmA9wZT/hPGO+wx9tD3QlIKscCAQZ6wQaguVUI1iXTOpIrl4ZhPoj6QIwmOEudWRPaWp7JW5EuYe4qKeQWTpHonHzZKZaSUEpcMC9u0SdbAlje2sebfSd0RVs7GLSEkSJhUuQXcFFCUPxSSBXRuMav6KOn5xeH9WmBKsTISAAaGagEALdjvCgLA8dS3fnjcdSOaD3o7TFTMPLWE9U5LOQAwqSlyTxBro9WeIsnGyBlSJBYhIS4S6gcqhdV6g1rQ8ImYjaM0V6ggAG799WFABwdzZ2h0T5mRRZyxUndOqXAbi+ndHDy9vsWXH5K2RtOSlZCZQQDlAUcqcwUXcgsyS7jiXpE2XIQp5fVAISdQGJI0HcS78YiSMRiylZmSUkhCVIBYBSwkEg8Dnethu8zDc/acyWylhs1x90sKQNSjz9g6W+PuW6JCRo/fA6lOgaKRW2VBi1DAkbXVnZQpB/lh5G/jkWeKlS0PN6oKUmtAM1AWI4mp84iYGfLmlQMgBTZlEpGUmqQQdQd9jwc6h4OM2ssHkqg74s0YnEOkKlJYkAl7AgF2fvHe0LrUpbfYLi0tyuw215QytJZ0b+VIDAZlMxrlYKU34k6qgS8Th82T1di+XspoSo0vSqVHwfURLGKnKm5TKaW6gdX7TPyYA/5gNIjS8diavJ+/Vi4GYlIAZju6wl/tDV+2PTpsiWvL1NRlNkszE0q9Ak0arRh/pX6QS8RiyiQAJOGeWlg2aYT7RXc4CR+R9Y0b0pdNzg5Zw0nL185IyqB3pSFO6yGoqjJrq+lcc6G9Hl7QxSJCQrIN6apIcplhsxH4i4SOZGjx6HT46ub49iE5djWvQRsEyMLMxiwc2JICKVEqWTX/Mp/BCTGjLW8LkykS0IloTkQhISlOiUpAAT4ANCFiJ5ZOTs0VRGmxV4xMWqxELEojimdGM5vFCISzFrjZUU8ykRZUiY7sHw+YireLHGndP1rFW8IwlhLxrII+rkxj02ZXwEahMNIypUep8O3Ujl6nse05Ntb8uLwsi178obkCnjWl6/28oWml9eR0iiIBsfoQBzF+A+cJcNpbnrBJI4jzPj8YJgFIuWbuNqf1g1eHxHn4wZVS/krQc4So61bvHDnGMGsgaio4t5coQw0L69s8YWTe/DTzbjWEgV97TQatw7vjAMECT48FHi9B3RGmK96oNW9oACSG/8Ay35okmhYuaD3daV/WIi3KSbgBLAy7VY01s/KkBmGcTOITlrnb/mJfM4YVe7cGhuY+UO75Q4JerVrqecNYjeqSlyFEvJU/YLB9CKmt35w5PU4ccByNohN8lIlZhftRD/QTt43/qFfxKiPhvthD/QLt43/AKhX8Song8RbL4WT+m3RWVtLDHDzSUkELQsMShYBALG4YkEag6UMeXto4LFbLxhSSZU+Sp0qTbktJPaQocbgsRcR7Ajk+nvRPD7RldXN3ZiQOqmBJKpaiS9u0gsHS+gN2MejDJp5OQoPRt6RZe0PZzlCXimACHZE1gXVKfXUpv3i3S+q4sJO+kmpYnU5TcgsHzgDRLax5q6UdFsVs2aBNSQDvSpqXyLZiChVCFClCxEdV0V9LuJkhMvFlc+WCHWCOuCQ7hywmPSpIPMwMmDUrgNGdcm4mXPyrSVpzEMhmDDU2vUjhQHiIjYfBrKSmcUqIYuNNxIKT4hweDd5gbK27gNoHNhsUnrCBuE5JgYh9xTKNHFKbxapeJ52CoBuuW41q5ORSXO9U1TU2yiOKcJJ8fUspLzFJ2XJNAfB7QEbDlBWZyYI7HS5IWxbeIoA71DWt8ITI2YFFzNUoAkXZyksYXT5xXzDq9Rz/ZpDtlJNA9kjUnjB7PkTwRnmBSGPAl9N5g4qT4DnBzdjqUolM1QDpITVkgJYgMRQ37yYqtu7dweEk5J2MlpUg9kEmYpj2ShBK/6w0cbvZfUDltyTBhsTmYLSEhajQkkZlWLirJzeJGgjkOmXT9Wz09WFImYkp+zYNKJALzGNCN5k3O7apjhukHpSnqBl4NS5SKvMU3Wrcu7BxLOlye6OQ2FsLFbQnZJKFTFKLrWo7qXNVLWbfM6OY6cXTV/lPb0snPJ2QhKcTtDEsnPPxE9X+ZSteSUgdwAGgEekOgnRSXsvDdWkZpy2VOmD31CgSNciXLDvOsVfQ7oVK2dLKUoz4hSTnm9ZkUXTRCAKpRmzU4oSo6BN5iSA6CqhUAPbMSyC4PCqS4D6nlBzZ+yBGBaLXWxgyYppPaRmy5nLe1JABIAZPvF7UGvGLhUcylY7VDakxGmoia0R5ohJxDFlPi5Mc/jZMdZOlxV4rCvHO0dKZx2OG4ru/WKoGOl21g2lrPL9Y5d4mxhajSMtmCsaco0jM5w3jHp/DuJf+HL1PY9mYU7vjwPGH1HupzMN4VLpb9TDpB5+fdDx4IvkSm1+6sEsk0D+Dcbw43f8IbI5f6YYACgnj5AwhA5V/LrUO4gwb+Oh5n+XlzgJLlw3OppcW8Ixgso/D+6dHYeEFMUwY5Rxv2QC7eEKI1BcfmNtT8IIqcXVrYg6Nf4wDDWRJcPy7SmclmPAuW8eUMKL+bUmKsCQdLgkBoloBqC71qcteEMz3e5ACXO4CC1T/blCtGICySkjMfeNJuoAo92o76OYTNLp8Bq+nHWCxK1JCyM9a/Y6Jzbujkmz/rAnGngOWnCOebKwKzDH2oiR0CHtMd/jq/iXEbDfaxK6BdvG/wCOr+JUL0/iK5fCzroh4hbKfgmu8ANdD3GsTIr8cgksCxKabgVbM99HKacucdkjlIe09nyp6OrnJ6yWo1Cikg5jYA94tyjKOlPoaQtSpmAnJCTVMuYpxzCZlS1aODaptGtrSpTilCWJlmgqGBJFSwqOEMqQpKkhSnIdvZAuCC4BBoTlgLI4vY1HlfbPRvF4X7eQuWPvFlI/fSSn4w5gulWPkgCXi5wAsOsJSKNRKnAj1EqY1N4jQCQ4LjM3kfPN4eZ+kshKJ02VkSOrnz0vlyqYTSUgjWgLDQE3pHTDLr2aBVcE3D+kvaYQqWZyVBV80tD3dnAFITifSJtAsetlg1YpQhw5USzgj3j8I5w4QVZmBu+nOvMeZ4Qwyfp3t/OG/hxv/VfI2uS7lxjemWPmpKV4ucUm6UqKEmjVCWBHKKnA4Rc6YmVLSVLWWSkM5PjSElLWq36Rf+jY/wC9MJp7QctDrDv/ABWwvL3Oz6NeiSufGzsrH7KUlajQ1zTGYC43X5GNU2bgZGHQiVKQEITUBElYLsQS5clRKQa1YF4UubUk0Jf/AI9AQqrDRkkmtmbWHlzcxKXSllkOJpCipRUoJYau1DxPCvmTzSlyXUaEYid2iM+ZixElyASAAHFWJdtW8IFlBwVXAAlpBUa51EmjFibiitXEInzEllOnK6Uv1qqpAL0F1VsbvW0NdckN1mSoJIBUWSpJzkE2ckUs0QfI8R4Fef3yygCrKgBnHEvbUaGLOKNCQmYlJ6sZcqcoCyxIoQ9CyiWOgPOLwQ2PuaYIamCFvCFGGkKhhaYjrlPExoLJEXEopUc50jw/7PNPBJjOI1bpMj9mnfkMZRrEZrctF2g12jOJ8s5i3GNHVURQYfZbh21j0fh3+xz9Twj1RIQw/rAJPP4cIeSikJUn6aL6Gkc97jRWQP6QYmV/uPrSCIv/AFH1aDajBz42hQhKnHgG4vBiZyr4QlQdr/A+cIUka11O7wbh4wDDi1i2U15cwP1+BhCsmotypSETQ5Fr17Q5luMEKUfSm8XL2Bf5xjBkyq2D3uOcNKEmzjjc/l+aoIpPFdfxJI01PGCmhQZ8xsfdo5AY/lu/I8oVsKImMTJSgkqISB95QZxk43YgPpDM+0OYyaopJ9oK/dSWatjWrjnu6QzPNPKOfIWguCsw32sS+gXbxv8Ajn5qiFh/tYndAx7TG/436qhen8Q+Xws6wxXY1SMzKIDAE71RVTbo0YKryPCLExX441FFkNoElN63q7OKcY65cHKiHPmUKSoJVdutIIdJygUoCS3dW8NrnAAnMmibCYaHdCeYBJYnu4mJEw7ynzkgUGVJFN1wdbg6RFkjKCAiaXDdhNHLuw1Bq/fEu4wufPQ2XOh2ZLqUKFLbxetGrzjz56SpSEbRxYQxSpaVpLkg9ZKClVBrvGPQBUXIaaoli7J5EtUd3j3xinpmlGVjULZTTJCCymqUTJiWUEliAAn4RbBK5GaM9noGUcW8akn5B9NBW8QYnLnJyACprSzEkOTxJbubhEGO8kyQoFgQ7AVPM/2+EX/o6c7TwjFiZgALOAWIBbUCkc91u6xGlK99x4x0Po6QTtLC8etTqRx1ELPwsy5PRIVmWDlVlLqymWmrghQKjqSCrnxNoUqYtJchauzQIRfKA4L8T8OENMA5zJKXZJ61V69o9xfVmpzQcjsnJu5VVK1hynMByDDyalY8Vs60h8JKXDqoyaoQB2u0PCj28oTMz6Z3dNsjAUCr8lE8aU4EpqJdEgIbssyixW7W0IN+ZiMiWkkghB3UpLS1BspAUzmtUpYCwALlhCsZD6ColLlSeIzoqylAvSvu2IO9FrFPLKc4UmmYkq9kHU5Ju1GNXNKiLZ4bH3Fn2ATCFGAYEM2KkACFiEwuCgMrOko/Zp3+Gr5RkKrmNe6Rf+GnD/01fwmMtkYQlUSlBznSL43UQ8Lhnb64RKw2zd20XOz8DFpI2fSPU6WGhHNnlZp8AwIEdNEBJEJKYECOecUMhPVjgIAQBAgRIIbQRQOAgQIwRCpKTcDTTgXHxhEySklyKgEA6h7wIEBhRDxODQbj4nUhXzA8orcUlhSBAiGZJIpj5KnDn2kT+gn2mM/xv1VAgRHB40Wy+BnWRDxkjNVkkizvS/CCgR2s5UQZuEUdJbgEe9wAAvZh9OYUJCspBCauSKkEuSKk2tTvgQITSg2RjgjoJe8VFdFVKgUuK03SAYy/037OAXhVlIynrkkJcVBlqSHL1IPwMCBDQjUrGTsykNLcMGWMpJDsMwUyS/FIBPeBFVAgR3ojIeRJcgZgHq+gpy1paOm9Gif954Sv/FQfmT/KBAhcnhYYcnos4VjRRbgyRoRoPF+TWhC5Ne0qzX4vXvrBwI8eSR0RYXqzpIzL4vmY2ZqQRw9CCtVadr5fCBAhWkkMm7FN9Vh94ECNEzCMKTAgQUKxQgGBAhxSHtiU8mYOKFfwmONwWz62gQItgStjt7HS4HA8ospWDpAgR3wOeZ//2Q=="/>
          <p:cNvSpPr>
            <a:spLocks noChangeAspect="1" noChangeArrowheads="1"/>
          </p:cNvSpPr>
          <p:nvPr/>
        </p:nvSpPr>
        <p:spPr bwMode="auto">
          <a:xfrm>
            <a:off x="155575" y="-1989138"/>
            <a:ext cx="7362825" cy="414337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30724" name="AutoShape 4" descr="data:image/jpeg;base64,/9j/4AAQSkZJRgABAQAAAQABAAD/2wCEAAkGBxISEhUSExMVFRUWGRoXGBgYGBgYFhUYFhUYFxgXGBcaHiggGBolHRgXIjEhJikrLi4uGB8zODMsNygtLisBCgoKDg0OGxAQGy0lHyUtLS0tLS0tLS0tLS0tLS0tLS0tLS03LS0tLS0tLS0tLS0tLS0tLS0tLS0tLS0tLS0tLf/AABEIAKgBLAMBIgACEQEDEQH/xAAcAAAABwEBAAAAAAAAAAAAAAAAAQIDBAUHBgj/xABKEAABAgQDBAYHBQYDBgcBAAABAhEAAyExBBJBBSJRYQYTMnGBkQcUI0KhsfAzUmJywSSSstHh8XOCohUlQ1N0szQ1Y4OjwtII/8QAGQEAAwEBAQAAAAAAAAAAAAAAAQIDAAQF/8QALREAAgIBAwIEBgIDAQAAAAAAAAECEQMSITEEQTJRYXEFkaGx4fATwSJC0YH/2gAMAwEAAhEDEQA/ANxgQIEYwIECBGMCBAgngN0YOCeEkmEkHjE3kDQt4ImGZiHbeIatNeRhOSruf0iTyNhodWuKnGlVd5xoGtfz0h9WGIFFr8+X9vKIWJSQO0o98c2VtrcrBFTmdcJ2AT6/MHBv+2mFSxvwOjo/b53ID/tpjjh4l7nTPh+x2kN9ZXLWz2p58YXDSphdstOMeicQ4YbMR1zpjtlSf8zaf38oh4zaRloK1mUlId1FbAMeP1fwhXJDIsl2iGudMf7Ojs+YWcV+ZblzjhNt+lfDykjqmnLcOE5kpAarqUm70YA+Ecrj/THiVEdVKlIAuDmmZj37rdw84G74HUTYVYiZT2RtXeTQ1pz084QcTMr7L/UK/VIwmb6TtpFRUJmV/dEuXlFrBSSdNSbmEyfSXtJL+1KnrvIllu5k0gOMvMbSb+kkgPQ6jhyhwGMMwXpaxaA0xEuZ+IpKVeOUgfAR1GyvSzImFKZiDLehL5kg0q4YtfQwba5QND7GkrmERGTj1MT1a3Z2pfhf4xEw21xNBVKVKmJplKZgNMtXa1Q39qq9bmHspQTvOM4uFMA/gX/oxnKfqaq5LYTYUJ8RFzIZTiO6Gc0haLZM6HBMirE2FibDKYNJaBULBiulz4konRWGZiOJJgQ2FQoGLxypi0KgQ1MmNCkLeCp7moXAgQIoAECBAjGBBEwCYbJic50GgyqEFXdCDzA5wnW6fLyjnc2xkg+u5jyhImPqddPCDz/i+EAl27XDh4woRCi498+VYaUly7TONxzLfXGFLdrTKai8JDpZkzDozg2A4n6aFZiNMo9J7swsb6jyHnEPFyVKlkArBf33Bu5qGPGJk5JSGyTVBQynfdQodD3XfWGEDdNJgqe3etSe5zEZrsUiytl/aQXR3/zDEdw/gRByvtIV0ZH7fiuWX+BEc+PxL3Lz4fsdfESfLqdx7a3blaJcYh6UvSKFGZhMNQBWSZNBLrymqUMaJcEE6gcDHo1ZyRVl9019IcjBrMmXKlzZoBCt50INQEqbtKFXTzvWmQbV25isasla1KzKJCa5QpV8iNOFOEO9FuiuJ2gslCTkT21sSlGrfiU3ujxYVjZOiexsPgOxIUpR3etWN8kliXbcRagaxdzUpOUIc8lox8jMdj+jvEzcqpxElKgVArBzkC5CBa9lFJ8I6/Bej3ASwOsmTpijlGiEVUQ4ZzcHWNB/2mVsBJUCQSM4oCM1Dwt/qELxMwociUkpGUAauVMTQGgBBtxiE5uXD29hlt2OTV0R2WglAkFSgwLqWbuKb9305wiZ0V2WaerlyHG+tL1A1Vz+cdRgMaVKZUvIS6qggliLbrFnYl4izdoqIZeHobvmI1Z938v72rRJy72Mr4OR2v6OMEcvVqmIzahSVpFQnUOakaxyO0PRrikpzyB1ySHGUZVt+UmvgTGtTtoTDlSJGWqaZSX7RIFGB3QX/EHasOHaE41EpQDNQEgFxWzlhmf8obtQ0czT5+hqfkee5GLxOEm5klSFpoXDKHJSVDuoRGi9EvSDLmqEvFIlIJ9/eSgu3bqcpvvGldNewx+w5WPQU4mUy0hIBCWWhw5CZhqruNLOIyLpp0Ln4BWbtSid2YBQPZKx7qvgdOAvFxyrfkD2PQc6VmCWCSAQb0FDVNL1p4w1hsLlFUgGgOW1Bz8fCMd9HXpEXhynDYlTyLBRcmVwrco0bR6UDRtaV5g4KSCAQQXBBsQRcQXjV2ybdIbMoc4UYAd4MwteQBIMOpmQ1BPAMTZc+JCJ0VbtC0ToOqgNDu08Q2Xx/SBg8W8UvSHFMEnmf0iPs/HRXHO0Np2Ox62HUrik9bpEiXiaR143aIyVFoIBMJSaQRMBz2FoTMMNO9wPOFTL6eJhtQqGy21qY5m7GQ4PB4QgvqPKFZnsR5Q2FFu0RfSzRjBv+I20HG0Am/aOZ/Du4Xgwq1VeVITm1ZZ+ucAwiYnkvwPjX4w3Ol1LJWWFGUzkUA+JhxSb0VY3V8BziOoMfsl04L5htfpj3wGEiYiT96XPLGjLchmA14El+IPJyKDlNFjepnu2UfB4dxcoay5rqzUC9OdWZ1Fho1GakYKCd1pjl1b5chyzRCZSJCkfaQrouf27Gf5P4EQjDF5kQJe2kYJe08VMBKZRl0F1EpQlKR3qIHjEsSuS9/6LZOH7FZ6ZenPq6PU8PNaar7YoNZcsp7DiqVqcGlQBo4jLegPRCbtKflDplIYzF/dTolOmdTMOFSbMaaauftDGMBnnT5lhQFa1fBIfwA5R6S6M9GlbPw6ZElSCACVGypkwjeW5BqWADuwAGkelN6InOiZsHAnDIEiXKTLlJTugaFhUlyVFRKiSauHJLwFYvEkHLJHvAPR2NDd2v5DjD20MLOWEZFhJALvXeIYWFWrw07iMRImmWkJWywzm4NGL0rodPCOR6vUdVzsQlzsX91NGJZN+047ZrRHnrCkzsUQ4litQDRqWIfiw7nLaQJGGxCV5ivMFEOM1gM3FNWDWZ/CDx2z5iqoWxKiouT9zKAOQu0TqVXuPt6C5vrBlLoBMqE5dA7Zqm91M4uBziCkYxwSkUzOMwKWYANWpDPW5OlzKwOGxCSCpYCAGyPmZgwqwezvzI7m0SZiVl1qYrUpQCVEEEDKHZgwYUu0BrhuzLy2EZsZwRpoKUT+Ktc/wiZPTOKU5WBpmtZqs9LxCmyZ2YlM1bFQITlVQA1TaxD+fKGJuAxCkgKmKU+XMku1FAmrhxQ6eQELb9Q17EnAInpUEzCVAA7zpqQbnXubQF4iztlTZhmBWUomqIWlbHMnOpnFinIWbu4ABcrZ07d9oXTYkJpQptmoGVYaoSa1dUvZk4EKzpJcA5iqqQpRZwXNFa0oIG/kw7eaMU9IXQxez5gUk5pK+wp6pNTkVzoSDqAdQY6f0Q9M0gjBTzQn2Kj7pNTLPIlyOZbUNpG1diIxUtcuc2WYnKaks3ZUkUAUDUGPOe3NmzcBilS1UmSlAhSXDsQpExPBwxHDvEd+N61T5JOj1H1Qd4QZfMxQdAtsrx2El4gqGYAoWBbOlnJSBukgBTfjjozEnHs0KRlA2cwnNzPlEkw2Ym4hsZMyl4JKubwqYYiTZrROUqHjGym6Xz2Qg/i/QxUbOx0PdMJzy0/m/+pjmcNPIMJDNplRbTsaAMdS/D9InScbSOIGP3b8P0iww20N28evglcTjyqmanKU4EFlhrDvlh2sQvYV8jS+0ez43gAjiPL64Q0uYesULABJfLevH4Q8o8z5QAiOs0zHhb64QZexKn/vqzQDWxV5XhJJIsv8AuIIAZTfeqfJ4ASSzhXnxPfWEsQHZZbn8qwakuHyq7nvygBFnDDibvfWELwksnVyfvH4VpCFpJAdBs3arrT5wxPw4O8JZKiTm3m5cWP8AdnjP2MLnbOQanO7CuYiwYUFIhzsNls7BOUOSTc8YOZhKE9StwQwEy/N30YQxisMFoQ6cuVQUxZVUvzNed4hPjgpAiYf7WMk9L+1VImzsMksmZN6xY1OSWlKAeTlXikcI1rBj2o+tYwH0m44Tdo4oggpE0oSeAl0LcidYbo43KymV0jsf/wCfthoVNnY6ZaSnJLcPvKDrWOYTu0/5hjbROluPaJc2BIevK8c56N9howuzcMFA5lygtbks80mYQUuzjOzs7CJ4nYQqQUgqUopUnth6pSHJv7pY9/OKZsj1diMVsT1YuXmKc9UljdgcpVe1gYZOKkmvWp57wcE1YjQ8ohrODzKSsEqzTDUqJPvLtYDMR3OzvVpc3BlRBSS9u2SSrKDTh2K8W4RBzfoUUV6kxU+UCT1qKGu8KFn40pWAvFy0ryFZKiApg5opQSD5xAXOwimACwT2SnMkh0pqmtAwRW1RAx07Cpme0CiVAKurd3kJSEgcwFPcEA8GXV7B0+5ORi5RLCch60zB2BZ2e1Lwo4uVUdaijPvCj1D1it63BhmSaFvfoQMoA8CeTEmxqQxGCTu5CyX0OUZXWQxNtwq4UVq8bX7G0r1LOdipSSQqYkEB2cUBhteJlAZ1LCQxNWFE0J7qjzERdozsIlRMxBzKSlZoQWqgElw3DkCXo8Nrn4XKhZTRzLljQMSDQlhUM/dGct+xlH3JM/aMpCQp3CklVGslhqeJApqYM7SkhjnBezVfua9/lFccbh+qlKVJUSo9WhJDqDUL5jyq9SfGFnF4cAHqVPQg5E07RSHJa6T3XpeE1PzQ2leTLXCYiWt8iszM96OHHmIzj05bDC5MrGoFZZ6qZzQougnuUSP/AHI7PD7Sl0AkkEU3AMgfKgM7P7qXaltIc23h0Y3Az5DEGZKUEhQDhXalkjTeSCO6L4MiuhJRoyT0JbY6vFTMKqYtKZqXTlN1oIbdY3QVEnQI4Cm8rEeU+je0vVsZhcS7BExClfkChnpzSSI9WzDrHVlirskmMKhpaoWoxEnzI45yopFWNYmdFTisTD2LnXikxU+OSUjpiqRXdIJzoHf+hiiBiy2mt0+I/WK0RKQ4nF4jKhXd+sKwe0t0ViFtj7Ff5THKYParJYmxj1/h7bg0cfUrdHrbDdmHTDWHTS8ONzhlwRfI0o1NT5fLjCCpyzqpS36wqx974NCFI5L8+RMYwFO4G/8ABq/X1qou1lHS/wARCXsGV5+Gn1eDQk/dPn3fy+cYw0wJ7C/E/wBYcQi26WHFVeHHl8YUcKLOfMwpOHSP7mBQbGlyw5BRS9Dch/IxF9SBf2Td6zWimY/Vz4y1YRBox8z/AD5wPVUZszV7zwA7rCA0aysmSyxR1K1JzFiFsK0e9t4lv1EJEvLLACVJoSyi5BJJLnWpMSl7NlWSlTChAUeDAXp/QRGxUgAAMd0kjeJqQQX49o/TRKSpDx5K7DLAm5jYVPcKx5y6VYX9sVLFCqdMT5TjKc/uPHomUd80ehpxoaRg3SottNKrj1iYdGrjZq2fuUmKdD3HznpBW0wkBKJK1JSlmYVCd0AP4eY4wmZtIDe9XNHqQAXHCj3+BfiImdUtWYqRXKWq9XVQOSBTLyiJKlTxeXLBZA7IIJstVC41NdALROWq7v6CKv1iMVtIJUQJaVdl9KqfMSWLgBvOI0zbwG8ZIAADuoZg6VEsMtxla9cybPFpJM/qzmSgLYMzM+uvl4RFHrbE+zBoW07FhWgzX4vCvV+oZVX5IC9shVFSAc24xsXSXJJHZalqMX0EBW2bNhyadzBnKRuneA0seNgZqPWQsFRdJLUKd0DMxI8nbVmpDuNRPLJlqSBlIJNC7GvI2ZuJhUpVf9DbEc7Q3QeqDleVnFBV1mnZccHqDCcNjlTH3BKO62ZvvkK4OQkd28IkSRiAmZnUh23GsKe84rXWzNS8QFYXE5woLRVRPaJoUJDBPZJoojRyS2kZuRths7cmOxkO7mpZgSwelW5XYkO0NYfaU0zUhaEAFy+oSU9kHRlAA1rQxZSE4nMgqUgpbeAa+VILbts2f4WrDM9OI6yk0AZlMN1wlWUJLMKDf1OkK9XO4yrghr2msh+qCAGLZmYlbFTgPQEnm5gpG0ZhUlSwUhTBiXbNYUFCAC+lXdmidj/WCmWgKAW4VMZLpKQXyA5SwcgOzkJMNSpuKJyZ0BQAJcAFQKlAsCkEFgmrM5N9Fd2FNUScGe06jMLkioISNAcoFa6w/spc7MrrEgAq3AE2TRsx+9/OK+ThsWColaQVMC5cOE3SGYB9LltNXJOHxIyb43S1C4OZQuVBzlDi9WB5Q8ZU1sxWvU859K9nCUJjCicRNljgMi5gb/SI9O4Sdnkyl/eloV+8gH9YwHp2lHqUxfvq2liT3peZG57PCxg5AS2YSZIrb7ND/B47ZN6N/Nkn4vkOzDEDFLh+auYAqgIDkVqauAwfSj8dONZNVNykrCc2gST5EmPPmy+NEDGTbxS4lcSMeJ5ZurSxf3iCMpDGg4v4CKnEJmDezp7NaU3Sov8AECJ6L7lhjFlx5REh4ymTd7Jf8tPm8NRGSp0EibWHsZn5FfIxmUw1MaltGW8qZ+RX8JjLZwqY9X4b4WcnU9j2vJtCyIRKtBueHxihBjKkV7NgwY6Fv5fCElBY0V+9w5/WsKEqr5Q78TbWEKQdEd29o7xjBpBBJynz/SCMoU3TTR/p4BlluyH4Zjy1g1SnHZqT94+JjGAUv7h/e4FxCMlOyR/m5j+Z8oPIzblDfetT684My/wULPXn+kAw2uU7ky6txZ/KGFIIIUmUSfzs3LuZ4kTZVx1bg0O9oVPx5k+EMerjKfZKezZyxCgEqq/D5cYDCR58gZT7BdVFRAWxdSS6nevBqwhacqQMuWhoS5FeMDEYXdzdSvNmt1nJ8xrx0hS0MgDKU0sS58S5c+MRlwPErsEfbCPOnTpKk4yclVFImrB5EZQSO9QUfjHorCfbCMJ9LWHbHzpjUmLX5y1ZT8GPjFOidOimdbHoaUteJlSpsueEpnSkKSmlcyUrJoHsWodYkScPNCVhU13DJWDa4oOVKvXlHD+iHaaMVsyUiZOKF4VSpZ3gktUyzzAQspH5SbgEddO2dh0JGaYwNAaVLvQMxYJDBqNAyR0zf/ScXa/Ao7Lm1/aVWFQ70BD5sz6g96eZEJw+FWlYKsQFiruSDYAMMzFyNRRyzQpBwuRUtKswWaipupKWc0yuR5m9YhJw2CBCgS4KDQH8iXZOrnzcNQxJ1tX3HV/qCm4I9pOKqxYLUuoUrOkE58wDfDlSJOOwe8ZhxCpYWEywxVldRCUsApgoqN+7m8XDbOwi3yqUqjuXDIKShnYUYHn8ofmYqQuUnNmy9ZLFSxSrrEql5uWbIW5jSAkq3+4zIicGJ0tUxOKJSrOHOYS65kaqDhyK2OUM0OScIgVGJbKSz23HSWBNUgnTxJ1dlysOqWUDOE5iXrUv2s1i/wAiISNn4YJKg4CXNCSwdKqNoCgU74FL0+ZrG04TqklRn5kZSk9sqClKADMo1qxLO7Q0jZ6cg9tMGUsouSnOlwsneuVMXJoUuLxIT6ooDDpzMVW3gxIUu5/Kad/CG5s3CALkqzpSFX3iCQ6yUkOwBQp31SYVpenzCmyPLwT1TiZtcwdSmJIKkksV3d6gNQMIMbDGYTfWFApck5lKBdiQpRU5S2VhyFTD8rD4RRLEuHUXzAhlkk1qKk/GEyZ2FKOrBKQTnysrMD1lDb7wAA7g2kCl3r5ht9vsPLwgmiWTNCeqWo5gDfIpBZSiWYLd61EHLwUuTh2M7MiSFTCXFqrctwBpDMidgxKMvN7NRoKqcUdgxOV6EnXvEcr6SsbhZGzpnUrJmT8slIdwUqqs1H3AqvEjlFca1SS2+YrtL8GQbQxkzFeryB2lzFFuK5ywH8yY9R4mQAgSwSAAEhixAAy0OlI85+ivZnrW1pAIdEj2yuQksU//ACFHnHo7EGO3NskiKduyBjZAUGU5AINyKggjstqAYpsVg0ZSli1PeULWsYvMQYp8aY8zI9zpx8HP43Dhypn3coDmjPqS3DTTyrZeBQzGUgJ0oCdQA1WDU8fCLfEXiNNietoqVeNQAkt9b0V5iyx/ZPh8xFbEpchLZeCeQv8Aw1fHMIxbFoZUbzh1DqVD8DealCMLxhdXgI9ToOGc3ULY9lyZgtDgWIYln58RzhWa1fiHPGKnMx3MIPMIZS+pPw4cvqkESeB/00p9ecYw9mHGBmHGGq8/IawCKinfQX4xjDpUILOOMNaWt+H5QSvKoul6u7xjDwUDrCVqHEecMylWLCv4SOPlERc1BzJdJV+RWtK8TcQGwkuakN/WK/GBk0hmbMRRwgpcn7NdAhKSzcgPgBDmJO6LWFrCmkSm7TKRKnCn2scB086PDE4THYgfaYXErWOctSmmA9wZT/hPGO+wx9tD3QlIKscCAQZ6wQaguVUI1iXTOpIrl4ZhPoj6QIwmOEudWRPaWp7JW5EuYe4qKeQWTpHonHzZKZaSUEpcMC9u0SdbAlje2sebfSd0RVs7GLSEkSJhUuQXcFFCUPxSSBXRuMav6KOn5xeH9WmBKsTISAAaGagEALdjvCgLA8dS3fnjcdSOaD3o7TFTMPLWE9U5LOQAwqSlyTxBro9WeIsnGyBlSJBYhIS4S6gcqhdV6g1rQ8ImYjaM0V6ggAG799WFABwdzZ2h0T5mRRZyxUndOqXAbi+ndHDy9vsWXH5K2RtOSlZCZQQDlAUcqcwUXcgsyS7jiXpE2XIQp5fVAISdQGJI0HcS78YiSMRiylZmSUkhCVIBYBSwkEg8Dnethu8zDc/acyWylhs1x90sKQNSjz9g6W+PuW6JCRo/fA6lOgaKRW2VBi1DAkbXVnZQpB/lh5G/jkWeKlS0PN6oKUmtAM1AWI4mp84iYGfLmlQMgBTZlEpGUmqQQdQd9jwc6h4OM2ssHkqg74s0YnEOkKlJYkAl7AgF2fvHe0LrUpbfYLi0tyuw215QytJZ0b+VIDAZlMxrlYKU34k6qgS8Th82T1di+XspoSo0vSqVHwfURLGKnKm5TKaW6gdX7TPyYA/5gNIjS8diavJ+/Vi4GYlIAZju6wl/tDV+2PTpsiWvL1NRlNkszE0q9Ak0arRh/pX6QS8RiyiQAJOGeWlg2aYT7RXc4CR+R9Y0b0pdNzg5Zw0nL185IyqB3pSFO6yGoqjJrq+lcc6G9Hl7QxSJCQrIN6apIcplhsxH4i4SOZGjx6HT46ub49iE5djWvQRsEyMLMxiwc2JICKVEqWTX/Mp/BCTGjLW8LkykS0IloTkQhISlOiUpAAT4ANCFiJ5ZOTs0VRGmxV4xMWqxELEojimdGM5vFCISzFrjZUU8ykRZUiY7sHw+YireLHGndP1rFW8IwlhLxrII+rkxj02ZXwEahMNIypUep8O3Ujl6nse05Ntb8uLwsi178obkCnjWl6/28oWml9eR0iiIBsfoQBzF+A+cJcNpbnrBJI4jzPj8YJgFIuWbuNqf1g1eHxHn4wZVS/krQc4So61bvHDnGMGsgaio4t5coQw0L69s8YWTe/DTzbjWEgV97TQatw7vjAMECT48FHi9B3RGmK96oNW9oACSG/8Ay35okmhYuaD3daV/WIi3KSbgBLAy7VY01s/KkBmGcTOITlrnb/mJfM4YVe7cGhuY+UO75Q4JerVrqecNYjeqSlyFEvJU/YLB9CKmt35w5PU4ccByNohN8lIlZhftRD/QTt43/qFfxKiPhvthD/QLt43/AKhX8Song8RbL4WT+m3RWVtLDHDzSUkELQsMShYBALG4YkEag6UMeXto4LFbLxhSSZU+Sp0qTbktJPaQocbgsRcR7Ajk+nvRPD7RldXN3ZiQOqmBJKpaiS9u0gsHS+gN2MejDJp5OQoPRt6RZe0PZzlCXimACHZE1gXVKfXUpv3i3S+q4sJO+kmpYnU5TcgsHzgDRLax5q6UdFsVs2aBNSQDvSpqXyLZiChVCFClCxEdV0V9LuJkhMvFlc+WCHWCOuCQ7hywmPSpIPMwMmDUrgNGdcm4mXPyrSVpzEMhmDDU2vUjhQHiIjYfBrKSmcUqIYuNNxIKT4hweDd5gbK27gNoHNhsUnrCBuE5JgYh9xTKNHFKbxapeJ52CoBuuW41q5ORSXO9U1TU2yiOKcJJ8fUspLzFJ2XJNAfB7QEbDlBWZyYI7HS5IWxbeIoA71DWt8ITI2YFFzNUoAkXZyksYXT5xXzDq9Rz/ZpDtlJNA9kjUnjB7PkTwRnmBSGPAl9N5g4qT4DnBzdjqUolM1QDpITVkgJYgMRQ37yYqtu7dweEk5J2MlpUg9kEmYpj2ShBK/6w0cbvZfUDltyTBhsTmYLSEhajQkkZlWLirJzeJGgjkOmXT9Wz09WFImYkp+zYNKJALzGNCN5k3O7apjhukHpSnqBl4NS5SKvMU3Wrcu7BxLOlye6OQ2FsLFbQnZJKFTFKLrWo7qXNVLWbfM6OY6cXTV/lPb0snPJ2QhKcTtDEsnPPxE9X+ZSteSUgdwAGgEekOgnRSXsvDdWkZpy2VOmD31CgSNciXLDvOsVfQ7oVK2dLKUoz4hSTnm9ZkUXTRCAKpRmzU4oSo6BN5iSA6CqhUAPbMSyC4PCqS4D6nlBzZ+yBGBaLXWxgyYppPaRmy5nLe1JABIAZPvF7UGvGLhUcylY7VDakxGmoia0R5ohJxDFlPi5Mc/jZMdZOlxV4rCvHO0dKZx2OG4ru/WKoGOl21g2lrPL9Y5d4mxhajSMtmCsaco0jM5w3jHp/DuJf+HL1PY9mYU7vjwPGH1HupzMN4VLpb9TDpB5+fdDx4IvkSm1+6sEsk0D+Dcbw43f8IbI5f6YYACgnj5AwhA5V/LrUO4gwb+Oh5n+XlzgJLlw3OppcW8Ixgso/D+6dHYeEFMUwY5Rxv2QC7eEKI1BcfmNtT8IIqcXVrYg6Nf4wDDWRJcPy7SmclmPAuW8eUMKL+bUmKsCQdLgkBoloBqC71qcteEMz3e5ACXO4CC1T/blCtGICySkjMfeNJuoAo92o76OYTNLp8Bq+nHWCxK1JCyM9a/Y6Jzbujkmz/rAnGngOWnCOebKwKzDH2oiR0CHtMd/jq/iXEbDfaxK6BdvG/wCOr+JUL0/iK5fCzroh4hbKfgmu8ANdD3GsTIr8cgksCxKabgVbM99HKacucdkjlIe09nyp6OrnJ6yWo1Cikg5jYA94tyjKOlPoaQtSpmAnJCTVMuYpxzCZlS1aODaptGtrSpTilCWJlmgqGBJFSwqOEMqQpKkhSnIdvZAuCC4BBoTlgLI4vY1HlfbPRvF4X7eQuWPvFlI/fSSn4w5gulWPkgCXi5wAsOsJSKNRKnAj1EqY1N4jQCQ4LjM3kfPN4eZ+kshKJ02VkSOrnz0vlyqYTSUgjWgLDQE3pHTDLr2aBVcE3D+kvaYQqWZyVBV80tD3dnAFITifSJtAsetlg1YpQhw5USzgj3j8I5w4QVZmBu+nOvMeZ4Qwyfp3t/OG/hxv/VfI2uS7lxjemWPmpKV4ucUm6UqKEmjVCWBHKKnA4Rc6YmVLSVLWWSkM5PjSElLWq36Rf+jY/wC9MJp7QctDrDv/ABWwvL3Oz6NeiSufGzsrH7KUlajQ1zTGYC43X5GNU2bgZGHQiVKQEITUBElYLsQS5clRKQa1YF4UubUk0Jf/AI9AQqrDRkkmtmbWHlzcxKXSllkOJpCipRUoJYau1DxPCvmTzSlyXUaEYid2iM+ZixElyASAAHFWJdtW8IFlBwVXAAlpBUa51EmjFibiitXEInzEllOnK6Uv1qqpAL0F1VsbvW0NdckN1mSoJIBUWSpJzkE2ckUs0QfI8R4Fef3yygCrKgBnHEvbUaGLOKNCQmYlJ6sZcqcoCyxIoQ9CyiWOgPOLwQ2PuaYIamCFvCFGGkKhhaYjrlPExoLJEXEopUc50jw/7PNPBJjOI1bpMj9mnfkMZRrEZrctF2g12jOJ8s5i3GNHVURQYfZbh21j0fh3+xz9Twj1RIQw/rAJPP4cIeSikJUn6aL6Gkc97jRWQP6QYmV/uPrSCIv/AFH1aDajBz42hQhKnHgG4vBiZyr4QlQdr/A+cIUka11O7wbh4wDDi1i2U15cwP1+BhCsmotypSETQ5Fr17Q5luMEKUfSm8XL2Bf5xjBkyq2D3uOcNKEmzjjc/l+aoIpPFdfxJI01PGCmhQZ8xsfdo5AY/lu/I8oVsKImMTJSgkqISB95QZxk43YgPpDM+0OYyaopJ9oK/dSWatjWrjnu6QzPNPKOfIWguCsw32sS+gXbxv8Ajn5qiFh/tYndAx7TG/436qhen8Q+Xws6wxXY1SMzKIDAE71RVTbo0YKryPCLExX441FFkNoElN63q7OKcY65cHKiHPmUKSoJVdutIIdJygUoCS3dW8NrnAAnMmibCYaHdCeYBJYnu4mJEw7ynzkgUGVJFN1wdbg6RFkjKCAiaXDdhNHLuw1Bq/fEu4wufPQ2XOh2ZLqUKFLbxetGrzjz56SpSEbRxYQxSpaVpLkg9ZKClVBrvGPQBUXIaaoli7J5EtUd3j3xinpmlGVjULZTTJCCymqUTJiWUEliAAn4RbBK5GaM9noGUcW8akn5B9NBW8QYnLnJyACprSzEkOTxJbubhEGO8kyQoFgQ7AVPM/2+EX/o6c7TwjFiZgALOAWIBbUCkc91u6xGlK99x4x0Po6QTtLC8etTqRx1ELPwsy5PRIVmWDlVlLqymWmrghQKjqSCrnxNoUqYtJchauzQIRfKA4L8T8OENMA5zJKXZJ61V69o9xfVmpzQcjsnJu5VVK1hynMByDDyalY8Vs60h8JKXDqoyaoQB2u0PCj28oTMz6Z3dNsjAUCr8lE8aU4EpqJdEgIbssyixW7W0IN+ZiMiWkkghB3UpLS1BspAUzmtUpYCwALlhCsZD6ColLlSeIzoqylAvSvu2IO9FrFPLKc4UmmYkq9kHU5Ju1GNXNKiLZ4bH3Fn2ATCFGAYEM2KkACFiEwuCgMrOko/Zp3+Gr5RkKrmNe6Rf+GnD/01fwmMtkYQlUSlBznSL43UQ8Lhnb64RKw2zd20XOz8DFpI2fSPU6WGhHNnlZp8AwIEdNEBJEJKYECOecUMhPVjgIAQBAgRIIbQRQOAgQIwRCpKTcDTTgXHxhEySklyKgEA6h7wIEBhRDxODQbj4nUhXzA8orcUlhSBAiGZJIpj5KnDn2kT+gn2mM/xv1VAgRHB40Wy+BnWRDxkjNVkkizvS/CCgR2s5UQZuEUdJbgEe9wAAvZh9OYUJCspBCauSKkEuSKk2tTvgQITSg2RjgjoJe8VFdFVKgUuK03SAYy/037OAXhVlIynrkkJcVBlqSHL1IPwMCBDQjUrGTsykNLcMGWMpJDsMwUyS/FIBPeBFVAgR3ojIeRJcgZgHq+gpy1paOm9Gif954Sv/FQfmT/KBAhcnhYYcnos4VjRRbgyRoRoPF+TWhC5Ne0qzX4vXvrBwI8eSR0RYXqzpIzL4vmY2ZqQRw9CCtVadr5fCBAhWkkMm7FN9Vh94ECNEzCMKTAgQUKxQgGBAhxSHtiU8mYOKFfwmONwWz62gQItgStjt7HS4HA8ospWDpAgR3wOeZ//2Q=="/>
          <p:cNvSpPr>
            <a:spLocks noChangeAspect="1" noChangeArrowheads="1"/>
          </p:cNvSpPr>
          <p:nvPr/>
        </p:nvSpPr>
        <p:spPr bwMode="auto">
          <a:xfrm>
            <a:off x="155575" y="-1989138"/>
            <a:ext cx="7362825" cy="414337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pic>
        <p:nvPicPr>
          <p:cNvPr id="30726" name="Picture 6" descr="http://gkriexodus.org/images/article/hermeneutika-untuk-awam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1196752"/>
            <a:ext cx="8258538" cy="464743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30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1016000" indent="-1016000" algn="ctr"/>
            <a:r>
              <a:rPr lang="cs-CZ" sz="40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Hermeneutika </a:t>
            </a:r>
          </a:p>
        </p:txBody>
      </p:sp>
      <p:sp>
        <p:nvSpPr>
          <p:cNvPr id="4730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528" y="1524000"/>
            <a:ext cx="8668072" cy="5073650"/>
          </a:xfrm>
        </p:spPr>
        <p:txBody>
          <a:bodyPr/>
          <a:lstStyle/>
          <a:p>
            <a:pPr marL="609600" indent="-609600">
              <a:lnSpc>
                <a:spcPct val="90000"/>
              </a:lnSpc>
            </a:pPr>
            <a:r>
              <a:rPr lang="cs-CZ" sz="2800" b="0" dirty="0" smtClean="0">
                <a:latin typeface="Calibri" panose="020F0502020204030204" pitchFamily="34" charset="0"/>
              </a:rPr>
              <a:t>"Hermeneutika je věda interpretování, přičemž interpretace je akt vysvětlení, vhledu nebo porozumění.„</a:t>
            </a:r>
          </a:p>
          <a:p>
            <a:pPr marL="609600" indent="-609600">
              <a:lnSpc>
                <a:spcPct val="90000"/>
              </a:lnSpc>
            </a:pPr>
            <a:r>
              <a:rPr lang="cs-CZ" sz="2800" dirty="0" smtClean="0">
                <a:latin typeface="Calibri" panose="020F0502020204030204" pitchFamily="34" charset="0"/>
              </a:rPr>
              <a:t>Hermeneutika</a:t>
            </a:r>
            <a:r>
              <a:rPr lang="cs-CZ" sz="2800" b="0" dirty="0" smtClean="0">
                <a:latin typeface="Calibri" panose="020F0502020204030204" pitchFamily="34" charset="0"/>
              </a:rPr>
              <a:t> (z řeckého </a:t>
            </a:r>
            <a:r>
              <a:rPr lang="el-GR" sz="2800" b="0" dirty="0" smtClean="0">
                <a:latin typeface="Calibri" panose="020F0502020204030204" pitchFamily="34" charset="0"/>
              </a:rPr>
              <a:t>herméneuein</a:t>
            </a:r>
            <a:r>
              <a:rPr lang="cs-CZ" sz="2800" b="0" dirty="0" smtClean="0">
                <a:latin typeface="Calibri" panose="020F0502020204030204" pitchFamily="34" charset="0"/>
              </a:rPr>
              <a:t> = vykládat, překládat, vyložit, říkat, vyslovit) je filologická a filosofická nauka o metodách správného chápání a výkladu textů, zejména náboženských, právních a filosofických. V širším významu se používá i pro výklad uměleckých děl ( </a:t>
            </a:r>
            <a:r>
              <a:rPr lang="cs-CZ" sz="2800" b="0" dirty="0" err="1" smtClean="0">
                <a:latin typeface="Calibri" panose="020F0502020204030204" pitchFamily="34" charset="0"/>
              </a:rPr>
              <a:t>Wilhelm</a:t>
            </a:r>
            <a:r>
              <a:rPr lang="cs-CZ" sz="2800" b="0" dirty="0" smtClean="0">
                <a:latin typeface="Calibri" panose="020F0502020204030204" pitchFamily="34" charset="0"/>
              </a:rPr>
              <a:t> </a:t>
            </a:r>
            <a:r>
              <a:rPr lang="cs-CZ" sz="2800" b="0" dirty="0" err="1" smtClean="0">
                <a:latin typeface="Calibri" panose="020F0502020204030204" pitchFamily="34" charset="0"/>
              </a:rPr>
              <a:t>Dilthey</a:t>
            </a:r>
            <a:r>
              <a:rPr lang="cs-CZ" sz="2800" b="0" dirty="0" smtClean="0">
                <a:latin typeface="Calibri" panose="020F0502020204030204" pitchFamily="34" charset="0"/>
              </a:rPr>
              <a:t>), případně i porozumění struktury lidského bytí na světě (Martin </a:t>
            </a:r>
            <a:r>
              <a:rPr lang="cs-CZ" sz="2800" b="0" dirty="0" err="1" smtClean="0">
                <a:latin typeface="Calibri" panose="020F0502020204030204" pitchFamily="34" charset="0"/>
              </a:rPr>
              <a:t>Heidegger</a:t>
            </a:r>
            <a:r>
              <a:rPr lang="cs-CZ" sz="2800" b="0" dirty="0" smtClean="0">
                <a:latin typeface="Calibri" panose="020F0502020204030204" pitchFamily="34" charset="0"/>
              </a:rPr>
              <a:t>).</a:t>
            </a:r>
          </a:p>
          <a:p>
            <a:pPr marL="609600" indent="-609600">
              <a:lnSpc>
                <a:spcPct val="90000"/>
              </a:lnSpc>
            </a:pPr>
            <a:endParaRPr lang="cs-CZ" sz="2800" b="0" dirty="0" smtClean="0">
              <a:latin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61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1016000" indent="-1016000" algn="ctr"/>
            <a:r>
              <a:rPr lang="cs-CZ" sz="40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Hermeneutický postup</a:t>
            </a:r>
          </a:p>
        </p:txBody>
      </p:sp>
      <p:sp>
        <p:nvSpPr>
          <p:cNvPr id="4761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536" y="1524000"/>
            <a:ext cx="8596064" cy="5073650"/>
          </a:xfrm>
        </p:spPr>
        <p:txBody>
          <a:bodyPr/>
          <a:lstStyle/>
          <a:p>
            <a:pPr marL="609600" indent="-609600"/>
            <a:r>
              <a:rPr lang="cs-CZ" b="0" dirty="0" smtClean="0">
                <a:latin typeface="Calibri" panose="020F0502020204030204" pitchFamily="34" charset="0"/>
              </a:rPr>
              <a:t>Čtenář nepřistupuje k textu nikdy úplně nepředpojatě, nýbrž vždy už s nějakým předběžným porozuměním, </a:t>
            </a:r>
            <a:r>
              <a:rPr lang="cs-CZ" b="0" dirty="0" err="1" smtClean="0">
                <a:latin typeface="Calibri" panose="020F0502020204030204" pitchFamily="34" charset="0"/>
              </a:rPr>
              <a:t>předporozuměním</a:t>
            </a:r>
            <a:r>
              <a:rPr lang="cs-CZ" b="0" dirty="0" smtClean="0">
                <a:latin typeface="Calibri" panose="020F0502020204030204" pitchFamily="34" charset="0"/>
              </a:rPr>
              <a:t>. </a:t>
            </a:r>
          </a:p>
          <a:p>
            <a:pPr marL="609600" indent="-609600"/>
            <a:r>
              <a:rPr lang="cs-CZ" b="0" dirty="0" smtClean="0">
                <a:latin typeface="Calibri" panose="020F0502020204030204" pitchFamily="34" charset="0"/>
              </a:rPr>
              <a:t>Je proto důležité, aby si tuto výchozí situaci nejprve uvědomil. Následuje lingvistická a textová práce, kritika textu a shromáždění informací o historickém kontextu (době, autorovi, účelu atd.), což umožní lepší pochopení textu.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71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1016000" indent="-1016000" algn="ctr"/>
            <a:r>
              <a:rPr lang="cs-CZ" sz="4000" b="1" smtClean="0"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Hermeneutický postup</a:t>
            </a:r>
          </a:p>
        </p:txBody>
      </p:sp>
      <p:sp>
        <p:nvSpPr>
          <p:cNvPr id="4771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3568" y="1524000"/>
            <a:ext cx="8308032" cy="5073650"/>
          </a:xfrm>
        </p:spPr>
        <p:txBody>
          <a:bodyPr/>
          <a:lstStyle/>
          <a:p>
            <a:pPr marL="609600" indent="-609600"/>
            <a:r>
              <a:rPr lang="cs-CZ" b="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</a:rPr>
              <a:t>Předběžné porozumění textu: </a:t>
            </a:r>
          </a:p>
          <a:p>
            <a:pPr marL="990600" lvl="1" indent="-533400"/>
            <a:r>
              <a:rPr lang="cs-CZ" sz="3200" b="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</a:rPr>
              <a:t>proč právě tento text?</a:t>
            </a:r>
          </a:p>
          <a:p>
            <a:pPr marL="990600" lvl="1" indent="-533400"/>
            <a:r>
              <a:rPr lang="cs-CZ" sz="3200" b="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</a:rPr>
              <a:t>co v něm hledám?</a:t>
            </a:r>
          </a:p>
          <a:p>
            <a:pPr marL="990600" lvl="1" indent="-533400"/>
            <a:r>
              <a:rPr lang="cs-CZ" sz="3200" b="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</a:rPr>
              <a:t>co si o něm myslím?</a:t>
            </a:r>
          </a:p>
          <a:p>
            <a:pPr marL="609600" indent="-609600"/>
            <a:r>
              <a:rPr lang="cs-CZ" b="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</a:rPr>
              <a:t>Nalezení spolehlivého, pokud možno původního textu (textová kritika): </a:t>
            </a:r>
          </a:p>
          <a:p>
            <a:pPr marL="990600" lvl="1" indent="-533400"/>
            <a:r>
              <a:rPr lang="cs-CZ" sz="3200" b="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</a:rPr>
              <a:t>shromáždění a porovnání rukopisů či vydání;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Jmění">
  <a:themeElements>
    <a:clrScheme name="Jmění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Jmění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Jmění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0</TotalTime>
  <Words>963</Words>
  <Application>Microsoft Office PowerPoint</Application>
  <PresentationFormat>Předvádění na obrazovce (4:3)</PresentationFormat>
  <Paragraphs>117</Paragraphs>
  <Slides>24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24</vt:i4>
      </vt:variant>
    </vt:vector>
  </HeadingPairs>
  <TitlesOfParts>
    <vt:vector size="29" baseType="lpstr">
      <vt:lpstr>Calibri</vt:lpstr>
      <vt:lpstr>Franklin Gothic Book</vt:lpstr>
      <vt:lpstr>Perpetua</vt:lpstr>
      <vt:lpstr>Wingdings 2</vt:lpstr>
      <vt:lpstr>Jmění</vt:lpstr>
      <vt:lpstr>Mýty staré Mezopotámie  metodologie práce s textem – nejen mytickým </vt:lpstr>
      <vt:lpstr>Co je to legenda?</vt:lpstr>
      <vt:lpstr>Co je to mýtus</vt:lpstr>
      <vt:lpstr>Typologie mýtů </vt:lpstr>
      <vt:lpstr>Metodologie práce s mýtem</vt:lpstr>
      <vt:lpstr>Prezentace aplikace PowerPoint</vt:lpstr>
      <vt:lpstr>Hermeneutika </vt:lpstr>
      <vt:lpstr>Hermeneutický postup</vt:lpstr>
      <vt:lpstr>Hermeneutický postup</vt:lpstr>
      <vt:lpstr>Prezentace aplikace PowerPoint</vt:lpstr>
      <vt:lpstr>Vývoj hermeneutiky  </vt:lpstr>
      <vt:lpstr>Prezentace aplikace PowerPoint</vt:lpstr>
      <vt:lpstr>Hermeneutický kruh (spirála) </vt:lpstr>
      <vt:lpstr>Základní kroky textové hermeneutiky (Meinberg) </vt:lpstr>
      <vt:lpstr>Prezentace aplikace PowerPoint</vt:lpstr>
      <vt:lpstr>Prezentace aplikace PowerPoint</vt:lpstr>
      <vt:lpstr>Alabastrová z váza z Uruku  </vt:lpstr>
      <vt:lpstr>Popište výjev a určete jeho význam, který je na reliéfu vázy znázorněn, zejména: </vt:lpstr>
      <vt:lpstr>Plodiny  </vt:lpstr>
      <vt:lpstr>Dobytek </vt:lpstr>
      <vt:lpstr>Řeky </vt:lpstr>
      <vt:lpstr>Král  </vt:lpstr>
      <vt:lpstr>Kněží  </vt:lpstr>
      <vt:lpstr>Jaká je symbolika předmětného výjevu?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Mýty staré Mezopotámie – jak se nezbláznit a vše pochopit</dc:title>
  <dc:creator>Drobek</dc:creator>
  <cp:lastModifiedBy>Miroslav Frýdek</cp:lastModifiedBy>
  <cp:revision>19</cp:revision>
  <dcterms:created xsi:type="dcterms:W3CDTF">2016-04-13T09:25:06Z</dcterms:created>
  <dcterms:modified xsi:type="dcterms:W3CDTF">2018-10-03T11:56:47Z</dcterms:modified>
</cp:coreProperties>
</file>