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25.10.2017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25.10.2017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25.10.2017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25.10.2017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25.10.2017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25.10.2017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Roman calendar and </a:t>
            </a:r>
            <a:r>
              <a:rPr lang="en-GB" dirty="0" err="1"/>
              <a:t>influece</a:t>
            </a:r>
            <a:r>
              <a:rPr lang="en-GB" dirty="0"/>
              <a:t> of </a:t>
            </a:r>
            <a:r>
              <a:rPr lang="en-GB" dirty="0" err="1"/>
              <a:t>pontifices</a:t>
            </a:r>
            <a:r>
              <a:rPr lang="en-GB" dirty="0"/>
              <a:t> on politics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219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Romulus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10 </a:t>
            </a:r>
            <a:r>
              <a:rPr lang="cs-CZ" dirty="0" err="1" smtClean="0"/>
              <a:t>months</a:t>
            </a:r>
            <a:r>
              <a:rPr lang="cs-CZ" dirty="0" smtClean="0"/>
              <a:t>, 304 </a:t>
            </a:r>
            <a:r>
              <a:rPr lang="cs-CZ" dirty="0" err="1" smtClean="0"/>
              <a:t>days</a:t>
            </a:r>
            <a:endParaRPr lang="cs-CZ" dirty="0" smtClean="0"/>
          </a:p>
          <a:p>
            <a:r>
              <a:rPr lang="cs-CZ" dirty="0" err="1" smtClean="0"/>
              <a:t>Martius</a:t>
            </a:r>
            <a:r>
              <a:rPr lang="cs-CZ" dirty="0" smtClean="0"/>
              <a:t>, </a:t>
            </a:r>
            <a:r>
              <a:rPr lang="cs-CZ" dirty="0" err="1" smtClean="0"/>
              <a:t>Aprilis</a:t>
            </a:r>
            <a:r>
              <a:rPr lang="cs-CZ" dirty="0" smtClean="0"/>
              <a:t>, </a:t>
            </a:r>
            <a:r>
              <a:rPr lang="cs-CZ" dirty="0" err="1" smtClean="0"/>
              <a:t>Maius</a:t>
            </a:r>
            <a:r>
              <a:rPr lang="cs-CZ" dirty="0" smtClean="0"/>
              <a:t>, </a:t>
            </a:r>
            <a:r>
              <a:rPr lang="cs-CZ" dirty="0" err="1" smtClean="0"/>
              <a:t>Iunius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5584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Numa</a:t>
            </a:r>
            <a:r>
              <a:rPr lang="cs-CZ" dirty="0" smtClean="0"/>
              <a:t> Pompilius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Added</a:t>
            </a:r>
            <a:r>
              <a:rPr lang="cs-CZ" dirty="0" smtClean="0"/>
              <a:t> 51 </a:t>
            </a:r>
            <a:r>
              <a:rPr lang="cs-CZ" dirty="0" err="1" smtClean="0"/>
              <a:t>days</a:t>
            </a:r>
            <a:r>
              <a:rPr lang="cs-CZ" dirty="0" smtClean="0"/>
              <a:t> – </a:t>
            </a:r>
            <a:r>
              <a:rPr lang="cs-CZ" dirty="0" err="1" smtClean="0"/>
              <a:t>Ianuarius</a:t>
            </a:r>
            <a:r>
              <a:rPr lang="cs-CZ" dirty="0" smtClean="0"/>
              <a:t>, </a:t>
            </a:r>
            <a:r>
              <a:rPr lang="cs-CZ" dirty="0" err="1" smtClean="0"/>
              <a:t>Februarius</a:t>
            </a:r>
            <a:endParaRPr lang="cs-CZ" dirty="0" smtClean="0"/>
          </a:p>
          <a:p>
            <a:r>
              <a:rPr lang="la-Latn" i="1" dirty="0"/>
              <a:t>mensis </a:t>
            </a:r>
            <a:r>
              <a:rPr lang="la-Latn" i="1" dirty="0" smtClean="0"/>
              <a:t>intercalaris</a:t>
            </a:r>
            <a:endParaRPr lang="cs-CZ" i="1" dirty="0" smtClean="0"/>
          </a:p>
          <a:p>
            <a:r>
              <a:rPr lang="la-Latn" i="1" dirty="0"/>
              <a:t>Lex </a:t>
            </a:r>
            <a:r>
              <a:rPr lang="la-Latn" i="1" dirty="0" smtClean="0"/>
              <a:t>Acilia</a:t>
            </a:r>
            <a:r>
              <a:rPr lang="cs-CZ" i="1" dirty="0" smtClean="0"/>
              <a:t> 191 BC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985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G. I. Caesar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46 BC</a:t>
            </a:r>
          </a:p>
          <a:p>
            <a:r>
              <a:rPr lang="la-Latn" i="1" dirty="0"/>
              <a:t>annus confusionis ultimus</a:t>
            </a:r>
            <a:endParaRPr lang="cs-CZ" dirty="0" smtClean="0"/>
          </a:p>
          <a:p>
            <a:r>
              <a:rPr lang="la-Latn" i="1" dirty="0"/>
              <a:t>dies </a:t>
            </a:r>
            <a:r>
              <a:rPr lang="la-Latn" i="1" dirty="0" smtClean="0"/>
              <a:t>intercalaris</a:t>
            </a:r>
            <a:endParaRPr lang="cs-CZ" i="1" dirty="0" smtClean="0"/>
          </a:p>
          <a:p>
            <a:r>
              <a:rPr lang="cs-CZ" dirty="0" smtClean="0"/>
              <a:t>Augustus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8669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Roman </a:t>
            </a:r>
            <a:r>
              <a:rPr lang="cs-CZ" dirty="0" err="1" smtClean="0"/>
              <a:t>festlivals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err="1" smtClean="0"/>
              <a:t>Stativae</a:t>
            </a:r>
            <a:endParaRPr lang="cs-CZ" i="1" dirty="0" smtClean="0"/>
          </a:p>
          <a:p>
            <a:r>
              <a:rPr lang="cs-CZ" i="1" dirty="0" err="1" smtClean="0"/>
              <a:t>Conceptivae</a:t>
            </a:r>
            <a:endParaRPr lang="cs-CZ" i="1" dirty="0" smtClean="0"/>
          </a:p>
          <a:p>
            <a:r>
              <a:rPr lang="cs-CZ" i="1" dirty="0" smtClean="0"/>
              <a:t>Imperative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365291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Fas and </a:t>
            </a:r>
            <a:r>
              <a:rPr lang="cs-CZ" dirty="0" err="1" smtClean="0"/>
              <a:t>Nefas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Pontifex </a:t>
            </a:r>
            <a:r>
              <a:rPr lang="cs-CZ" dirty="0" err="1" smtClean="0"/>
              <a:t>maximus</a:t>
            </a:r>
            <a:endParaRPr lang="cs-CZ" dirty="0" smtClean="0"/>
          </a:p>
          <a:p>
            <a:r>
              <a:rPr lang="cs-CZ" dirty="0" smtClean="0"/>
              <a:t>Fas = </a:t>
            </a:r>
            <a:r>
              <a:rPr lang="cs-CZ" dirty="0" err="1" smtClean="0"/>
              <a:t>suitable</a:t>
            </a:r>
            <a:r>
              <a:rPr lang="cs-CZ" dirty="0" smtClean="0"/>
              <a:t> </a:t>
            </a:r>
            <a:r>
              <a:rPr lang="cs-CZ" dirty="0" err="1"/>
              <a:t>d</a:t>
            </a:r>
            <a:r>
              <a:rPr lang="cs-CZ" dirty="0" err="1" smtClean="0"/>
              <a:t>ay</a:t>
            </a:r>
            <a:endParaRPr lang="cs-CZ" dirty="0" smtClean="0"/>
          </a:p>
          <a:p>
            <a:r>
              <a:rPr lang="cs-CZ" dirty="0" err="1" smtClean="0"/>
              <a:t>Nefas</a:t>
            </a:r>
            <a:r>
              <a:rPr lang="cs-CZ" dirty="0" smtClean="0"/>
              <a:t> = </a:t>
            </a:r>
            <a:r>
              <a:rPr lang="cs-CZ" dirty="0" err="1" smtClean="0"/>
              <a:t>unsuitable</a:t>
            </a:r>
            <a:r>
              <a:rPr lang="cs-CZ" dirty="0" smtClean="0"/>
              <a:t> </a:t>
            </a:r>
            <a:r>
              <a:rPr lang="cs-CZ" dirty="0" err="1" smtClean="0"/>
              <a:t>day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0910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Pontifex </a:t>
            </a:r>
            <a:r>
              <a:rPr lang="cs-CZ" dirty="0" err="1" smtClean="0"/>
              <a:t>Maximus</a:t>
            </a:r>
            <a:r>
              <a:rPr lang="cs-CZ" dirty="0" smtClean="0"/>
              <a:t> and </a:t>
            </a:r>
            <a:r>
              <a:rPr lang="cs-CZ" dirty="0" err="1" smtClean="0"/>
              <a:t>Rex</a:t>
            </a:r>
            <a:r>
              <a:rPr lang="cs-CZ" dirty="0" smtClean="0"/>
              <a:t> </a:t>
            </a:r>
            <a:r>
              <a:rPr lang="cs-CZ" dirty="0" err="1" smtClean="0"/>
              <a:t>Sacrorum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err="1" smtClean="0"/>
              <a:t>Nones</a:t>
            </a:r>
            <a:r>
              <a:rPr lang="cs-CZ" i="1" dirty="0" smtClean="0"/>
              <a:t> </a:t>
            </a:r>
            <a:r>
              <a:rPr lang="cs-CZ" dirty="0" smtClean="0"/>
              <a:t>(Juno </a:t>
            </a:r>
            <a:r>
              <a:rPr lang="cs-CZ" dirty="0" err="1" smtClean="0"/>
              <a:t>Covella</a:t>
            </a:r>
            <a:r>
              <a:rPr lang="cs-CZ" dirty="0" smtClean="0"/>
              <a:t>)</a:t>
            </a:r>
          </a:p>
          <a:p>
            <a:r>
              <a:rPr lang="cs-CZ" i="1" dirty="0" err="1" smtClean="0"/>
              <a:t>Flamen</a:t>
            </a:r>
            <a:r>
              <a:rPr lang="cs-CZ" i="1" dirty="0" smtClean="0"/>
              <a:t> </a:t>
            </a:r>
            <a:r>
              <a:rPr lang="cs-CZ" i="1" dirty="0" err="1" smtClean="0"/>
              <a:t>Dialis</a:t>
            </a:r>
            <a:r>
              <a:rPr lang="cs-CZ" i="1" dirty="0" smtClean="0"/>
              <a:t> and </a:t>
            </a:r>
            <a:r>
              <a:rPr lang="cs-CZ" i="1" dirty="0" err="1" smtClean="0"/>
              <a:t>idulis</a:t>
            </a:r>
            <a:endParaRPr lang="cs-CZ" i="1" dirty="0" smtClean="0"/>
          </a:p>
          <a:p>
            <a:r>
              <a:rPr lang="cs-CZ" i="1" dirty="0" err="1" smtClean="0"/>
              <a:t>Feriae</a:t>
            </a:r>
            <a:r>
              <a:rPr lang="cs-CZ" i="1" dirty="0" smtClean="0"/>
              <a:t> </a:t>
            </a:r>
            <a:r>
              <a:rPr lang="cs-CZ" i="1" dirty="0" err="1" smtClean="0"/>
              <a:t>Latinae</a:t>
            </a:r>
            <a:r>
              <a:rPr lang="cs-CZ" i="1" dirty="0" smtClean="0"/>
              <a:t> – </a:t>
            </a:r>
            <a:r>
              <a:rPr lang="cs-CZ" i="1" dirty="0" err="1" smtClean="0"/>
              <a:t>Iuppiter</a:t>
            </a:r>
            <a:r>
              <a:rPr lang="cs-CZ" i="1" dirty="0" smtClean="0"/>
              <a:t> </a:t>
            </a:r>
            <a:r>
              <a:rPr lang="cs-CZ" i="1" dirty="0" err="1" smtClean="0"/>
              <a:t>Latiaris</a:t>
            </a:r>
            <a:r>
              <a:rPr lang="cs-CZ" i="1" dirty="0" smtClean="0"/>
              <a:t> – </a:t>
            </a:r>
            <a:r>
              <a:rPr lang="cs-CZ" i="1" dirty="0" err="1" smtClean="0"/>
              <a:t>Mons</a:t>
            </a:r>
            <a:r>
              <a:rPr lang="cs-CZ" i="1" dirty="0" smtClean="0"/>
              <a:t> </a:t>
            </a:r>
            <a:r>
              <a:rPr lang="cs-CZ" i="1" dirty="0" err="1" smtClean="0"/>
              <a:t>Albanus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7524354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312</TotalTime>
  <Words>90</Words>
  <Application>Microsoft Office PowerPoint</Application>
  <PresentationFormat>Předvádění na obrazovce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Arkýř</vt:lpstr>
      <vt:lpstr>The Roman calendar and influece of pontifices on politics</vt:lpstr>
      <vt:lpstr>Romulus</vt:lpstr>
      <vt:lpstr>Numa Pompilius</vt:lpstr>
      <vt:lpstr>G. I. Caesar</vt:lpstr>
      <vt:lpstr>Roman festlivals</vt:lpstr>
      <vt:lpstr>Fas and Nefas</vt:lpstr>
      <vt:lpstr>Pontifex Maximus and Rex Sacrorum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Roman calendar and influece of pontifices on politics</dc:title>
  <cp:lastModifiedBy>Ich</cp:lastModifiedBy>
  <cp:revision>5</cp:revision>
  <dcterms:modified xsi:type="dcterms:W3CDTF">2017-10-25T16:55:56Z</dcterms:modified>
</cp:coreProperties>
</file>