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348" r:id="rId2"/>
    <p:sldId id="350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61" r:id="rId11"/>
    <p:sldId id="358" r:id="rId12"/>
    <p:sldId id="359" r:id="rId13"/>
    <p:sldId id="270" r:id="rId14"/>
    <p:sldId id="360" r:id="rId15"/>
    <p:sldId id="362" r:id="rId16"/>
    <p:sldId id="363" r:id="rId17"/>
    <p:sldId id="365" r:id="rId18"/>
    <p:sldId id="366" r:id="rId19"/>
    <p:sldId id="367" r:id="rId20"/>
    <p:sldId id="369" r:id="rId21"/>
    <p:sldId id="368" r:id="rId22"/>
    <p:sldId id="256" r:id="rId23"/>
    <p:sldId id="258" r:id="rId24"/>
    <p:sldId id="257" r:id="rId25"/>
    <p:sldId id="259" r:id="rId26"/>
    <p:sldId id="260" r:id="rId27"/>
    <p:sldId id="261" r:id="rId28"/>
    <p:sldId id="263" r:id="rId29"/>
    <p:sldId id="262" r:id="rId30"/>
    <p:sldId id="284" r:id="rId31"/>
    <p:sldId id="285" r:id="rId32"/>
    <p:sldId id="283" r:id="rId33"/>
    <p:sldId id="267" r:id="rId34"/>
    <p:sldId id="281" r:id="rId35"/>
    <p:sldId id="269" r:id="rId36"/>
    <p:sldId id="286" r:id="rId37"/>
    <p:sldId id="282" r:id="rId38"/>
    <p:sldId id="279" r:id="rId39"/>
    <p:sldId id="268" r:id="rId40"/>
    <p:sldId id="266" r:id="rId41"/>
    <p:sldId id="310" r:id="rId42"/>
    <p:sldId id="311" r:id="rId43"/>
    <p:sldId id="313" r:id="rId44"/>
    <p:sldId id="347" r:id="rId45"/>
    <p:sldId id="315" r:id="rId46"/>
    <p:sldId id="346" r:id="rId47"/>
    <p:sldId id="316" r:id="rId48"/>
    <p:sldId id="340" r:id="rId49"/>
    <p:sldId id="344" r:id="rId50"/>
    <p:sldId id="318" r:id="rId51"/>
    <p:sldId id="334" r:id="rId52"/>
    <p:sldId id="342" r:id="rId53"/>
    <p:sldId id="336" r:id="rId54"/>
    <p:sldId id="319" r:id="rId55"/>
    <p:sldId id="337" r:id="rId56"/>
    <p:sldId id="341" r:id="rId57"/>
    <p:sldId id="322" r:id="rId58"/>
    <p:sldId id="320" r:id="rId59"/>
    <p:sldId id="328" r:id="rId60"/>
    <p:sldId id="335" r:id="rId61"/>
    <p:sldId id="339" r:id="rId62"/>
    <p:sldId id="345" r:id="rId63"/>
    <p:sldId id="394" r:id="rId64"/>
    <p:sldId id="343" r:id="rId65"/>
    <p:sldId id="371" r:id="rId66"/>
    <p:sldId id="370" r:id="rId67"/>
    <p:sldId id="374" r:id="rId68"/>
    <p:sldId id="375" r:id="rId69"/>
    <p:sldId id="376" r:id="rId70"/>
    <p:sldId id="377" r:id="rId71"/>
    <p:sldId id="378" r:id="rId72"/>
    <p:sldId id="379" r:id="rId73"/>
    <p:sldId id="380" r:id="rId74"/>
    <p:sldId id="381" r:id="rId75"/>
    <p:sldId id="382" r:id="rId76"/>
    <p:sldId id="383" r:id="rId77"/>
    <p:sldId id="384" r:id="rId78"/>
    <p:sldId id="385" r:id="rId79"/>
    <p:sldId id="386" r:id="rId80"/>
    <p:sldId id="387" r:id="rId81"/>
    <p:sldId id="388" r:id="rId82"/>
    <p:sldId id="389" r:id="rId83"/>
    <p:sldId id="390" r:id="rId84"/>
    <p:sldId id="391" r:id="rId85"/>
    <p:sldId id="392" r:id="rId86"/>
    <p:sldId id="393" r:id="rId87"/>
    <p:sldId id="264" r:id="rId88"/>
    <p:sldId id="265" r:id="rId8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362" autoAdjust="0"/>
  </p:normalViewPr>
  <p:slideViewPr>
    <p:cSldViewPr snapToGrid="0">
      <p:cViewPr varScale="1">
        <p:scale>
          <a:sx n="43" d="100"/>
          <a:sy n="43" d="100"/>
        </p:scale>
        <p:origin x="15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125C3-3218-4F84-BDB3-ED2BD7200879}" type="datetimeFigureOut">
              <a:rPr lang="cs-CZ" smtClean="0"/>
              <a:t>25.09.2018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ED903-D133-40F5-965E-B030667C9C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61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Inkrustace_(um%C4%9Bn%C3%AD)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s.wikipedia.org/wiki/Kovy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Účel </a:t>
            </a:r>
            <a:r>
              <a:rPr lang="cs-CZ" dirty="0" err="1"/>
              <a:t>krzu</a:t>
            </a:r>
            <a:r>
              <a:rPr lang="cs-CZ" dirty="0"/>
              <a:t>: naučit se kvalitně zpracovat prezentaci jednoho uměleckého díla (důležitá schopnost)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Docházka – buďte kolegiální a spoustu se toho naučíte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Elektronika – důrazně doporučujeme svážit „staré metody“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Dotazy – ptejte se hned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Prezentace bude v </a:t>
            </a:r>
            <a:r>
              <a:rPr lang="cs-CZ" dirty="0" err="1"/>
              <a:t>Isu</a:t>
            </a:r>
            <a:endParaRPr lang="cs-CZ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Pokud něco potřebujete, pište email – který je jako dopis – tedy, začíná oslovením a končí rozloučením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995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nezapomenout uvádět čísla stránek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096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problémy, hlavní témata, zajímavá otázka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425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 zjistím počet znaků 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170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Poté, co jsem přečetl/a to, co jsem byla schopná přečíst</a:t>
            </a:r>
          </a:p>
          <a:p>
            <a:r>
              <a:rPr lang="cs-CZ" dirty="0"/>
              <a:t>Zásadní myšlenka – té podřídím zbytek (není možné postihnout vše)</a:t>
            </a:r>
          </a:p>
          <a:p>
            <a:r>
              <a:rPr lang="cs-CZ" dirty="0"/>
              <a:t>Buďte nápadití (ale zase ne moc..)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869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tvorbě konceptu se Vám bude hodit: </a:t>
            </a:r>
          </a:p>
          <a:p>
            <a:r>
              <a:rPr lang="cs-CZ" dirty="0"/>
              <a:t>hypotéza (stavební kámen vědy, používá to každý) - znamená výpověď (</a:t>
            </a:r>
            <a:r>
              <a:rPr lang="cs-CZ" b="1" dirty="0"/>
              <a:t>jejíž platnost se pouze předpokládá, </a:t>
            </a:r>
            <a:r>
              <a:rPr lang="cs-CZ" dirty="0"/>
              <a:t>ale je zároveň formulovaná tak, aby ji </a:t>
            </a:r>
            <a:r>
              <a:rPr lang="cs-CZ" b="1" dirty="0"/>
              <a:t>bylo možno potvrdit nebo vyvrátit</a:t>
            </a:r>
            <a:r>
              <a:rPr lang="cs-CZ" dirty="0"/>
              <a:t>). </a:t>
            </a:r>
          </a:p>
          <a:p>
            <a:endParaRPr lang="cs-CZ" dirty="0"/>
          </a:p>
          <a:p>
            <a:r>
              <a:rPr lang="cs-CZ" dirty="0"/>
              <a:t>Kritické myšlení (to hlavní, co by Vás univerzita měla naučit): schopnost hodnotit informace, nepodléhat obecnému mínění, nepřebírat tradované názory, připustit odlišný pohled (nedogmatičnost!)</a:t>
            </a:r>
          </a:p>
          <a:p>
            <a:endParaRPr lang="cs-CZ" dirty="0"/>
          </a:p>
          <a:p>
            <a:r>
              <a:rPr lang="cs-CZ" dirty="0"/>
              <a:t>Když Vám řeknu, že Madona z Veveří vznikla v roce 1350, co by měla být vaše otázka jako historiků umění (vědců?) …. (říkal to profesor Kutal…)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66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Naučte se připravit si prezentaci na stanovený čas: výborná </a:t>
            </a:r>
            <a:r>
              <a:rPr lang="cs-CZ"/>
              <a:t>vlastnost (: </a:t>
            </a:r>
            <a:r>
              <a:rPr lang="cs-CZ" dirty="0"/>
              <a:t>zhoršení známky, nad 20 min. – „násilné“ ukončení prezentace)</a:t>
            </a:r>
          </a:p>
          <a:p>
            <a:r>
              <a:rPr lang="cs-CZ" dirty="0"/>
              <a:t>Názorná ukázka (velmi zkrácená) obsahu (opět na Madoně z Veveří)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571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…je deskový obraz, o kterém se většina badatelů </a:t>
            </a:r>
            <a:r>
              <a:rPr lang="cs-CZ" dirty="0" err="1"/>
              <a:t>domnává</a:t>
            </a:r>
            <a:r>
              <a:rPr lang="cs-CZ" dirty="0"/>
              <a:t>, že vznikl na objednávku moravského </a:t>
            </a:r>
            <a:r>
              <a:rPr lang="cs-CZ" dirty="0" err="1"/>
              <a:t>markaběte</a:t>
            </a:r>
            <a:r>
              <a:rPr lang="cs-CZ" dirty="0"/>
              <a:t> Jana Jindřicha </a:t>
            </a:r>
            <a:r>
              <a:rPr lang="cs-CZ" dirty="0" err="1"/>
              <a:t>Lucembruského</a:t>
            </a:r>
            <a:r>
              <a:rPr lang="cs-CZ" dirty="0"/>
              <a:t> (bratr Karla IV.) v dílně tzv. Mistra Vyšebrodského oltáře.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445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dnešní prezentaci vám v 1. části obraz nejprve popíši jak z hlediska materiálu tak jeho obsahu, či-</a:t>
            </a:r>
            <a:r>
              <a:rPr lang="cs-CZ" dirty="0" err="1"/>
              <a:t>li</a:t>
            </a:r>
            <a:r>
              <a:rPr lang="cs-CZ" dirty="0"/>
              <a:t> ikonografie, a jen předestřu, že se jedná o jeden z nejkrásnějších kultovních mariánských obrazů.</a:t>
            </a:r>
          </a:p>
          <a:p>
            <a:r>
              <a:rPr lang="cs-CZ" dirty="0"/>
              <a:t>V druhé části se budu věnovat dataci obrazu a zpochybním obecně uznávanou teorii, že obraz nechal vyrobit Jan Jindřich Lucemburský</a:t>
            </a:r>
          </a:p>
          <a:p>
            <a:r>
              <a:rPr lang="cs-CZ" dirty="0"/>
              <a:t>A proto se ve třetí části budu věnovat tomu, kdo a proč nechal obraz vyrobit.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317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491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Kostel svatých Kosmy a Damiána je podobný kostelu S. </a:t>
            </a:r>
            <a:r>
              <a:rPr lang="cs-CZ" dirty="0" err="1"/>
              <a:t>Prassede</a:t>
            </a:r>
            <a:r>
              <a:rPr lang="cs-CZ" dirty="0"/>
              <a:t> v Římě.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B62A3-5C44-4C7F-8996-100403F5926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363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Bodleian</a:t>
            </a:r>
            <a:r>
              <a:rPr lang="cs-CZ" dirty="0"/>
              <a:t> </a:t>
            </a:r>
            <a:r>
              <a:rPr lang="cs-CZ" dirty="0" err="1"/>
              <a:t>Library</a:t>
            </a:r>
            <a:r>
              <a:rPr lang="cs-CZ" dirty="0"/>
              <a:t> Oxford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421-C8C7-48E8-8EF7-C8C69F56EF6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032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2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průřez</a:t>
            </a:r>
          </a:p>
          <a:p>
            <a:r>
              <a:rPr lang="cs-CZ" dirty="0"/>
              <a:t>Zajímavé pro všechny (seznámení se s důležitými díl DU)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748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B62A3-5C44-4C7F-8996-100403F5926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487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 výzdobná </a:t>
            </a:r>
            <a:r>
              <a:rPr lang="cs-CZ" dirty="0">
                <a:hlinkClick r:id="rId3" tooltip="Inkrustace (umění)"/>
              </a:rPr>
              <a:t>inkrustační</a:t>
            </a:r>
            <a:r>
              <a:rPr lang="cs-CZ" dirty="0"/>
              <a:t> (vykládací) technika, při niž ryté nebo leptané rýhy (drážky) v povrchu </a:t>
            </a:r>
            <a:r>
              <a:rPr lang="cs-CZ" dirty="0">
                <a:hlinkClick r:id="rId4" tooltip="Kovy"/>
              </a:rPr>
              <a:t>kovu</a:t>
            </a:r>
            <a:r>
              <a:rPr lang="cs-CZ" dirty="0"/>
              <a:t> jsou vyplňovány opticky kontrastní šedou nebo černou hmotou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8186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76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3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výběr v </a:t>
            </a:r>
            <a:r>
              <a:rPr lang="cs-CZ" dirty="0" err="1"/>
              <a:t>ISu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945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Rešerše: vyhledávání informací o určité problematice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196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Klíčová slova (vždy hledat ve všech jazycích): Madonna z Veveří</a:t>
            </a:r>
          </a:p>
          <a:p>
            <a:r>
              <a:rPr lang="cs-CZ" dirty="0"/>
              <a:t>Synonyma: Panna Marie z Veveří</a:t>
            </a:r>
          </a:p>
          <a:p>
            <a:r>
              <a:rPr lang="cs-CZ" dirty="0"/>
              <a:t>Nadřazené termíny: (česká) gotická malba/umění, (česká) desková malba středověk, Veveří, Karel IV., Jan Jindřich Lucemburský, Mistr Vyšebrodského oltáře,14. století, krásné madony (</a:t>
            </a:r>
            <a:r>
              <a:rPr lang="cs-CZ" dirty="0" err="1"/>
              <a:t>schöne</a:t>
            </a:r>
            <a:r>
              <a:rPr lang="cs-CZ" dirty="0"/>
              <a:t> </a:t>
            </a:r>
            <a:r>
              <a:rPr lang="cs-CZ" dirty="0" err="1"/>
              <a:t>Madonnen</a:t>
            </a:r>
            <a:r>
              <a:rPr lang="cs-CZ" dirty="0"/>
              <a:t>), arcidiecézní muzeum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296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 rešerše vznikne seznam literatury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197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většina norem se shoduje v jedné věci: </a:t>
            </a:r>
            <a:r>
              <a:rPr lang="cs-CZ" dirty="0" err="1"/>
              <a:t>těčka</a:t>
            </a:r>
            <a:r>
              <a:rPr lang="cs-CZ" dirty="0"/>
              <a:t> na konci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D903-D133-40F5-965E-B030667C9C22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11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E15602-77CF-4402-B56E-9A86E303D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D7044F-8B2C-4BF6-BC8F-1A43043BB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BC8009-8CDB-453C-84A3-3A6FD4551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25.09.2018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D5B0AB-A195-4411-82D4-BCA9B4FE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14C899-09E6-4BCE-BAE1-FB92A00D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951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D254DA-0F6B-41CF-AAF7-6A8445FE3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C2EF40-DEDA-4147-A7EA-DBCC4BFCA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DE26F0-6260-4816-834F-DA085D7FC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25.09.2018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4BEE49-E538-427E-B054-40CB9A17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5A96FD-8B3C-4F9D-9E9D-D194384FB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37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4900C19-B9C0-4E32-AD6C-5209A4AD5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EBDE9F0-76BA-49F7-84FF-17BED5D40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8C1F09-F60B-4800-8D85-005C56A34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25.09.2018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9F6400-4EBA-4E96-9049-4151B8567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63B9BF-1150-4991-8941-9905095B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53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2A2BF-5A75-41A8-B66E-4FF5584D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7D51D9-21E3-430C-8B55-AC2926598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8F41F7-9B58-4765-8053-BC58E75F2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25.09.2018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53DD00-DB9D-4572-BB0D-40FBADBE6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ACDAC7-A19D-48B0-BFEA-B59777E03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74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E3B86-FC33-44FE-97A1-4F9D9E78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8452EA9-D76A-46E5-9095-B0CEF6090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1F7645-3B02-44EC-801F-94C3ACAD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25.09.2018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020AD2-4065-48FB-AFF6-697EE1A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CFD93F-3C77-4EC8-AA9B-F0EBD0F60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05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623C0-41EF-4460-A0C9-0078EA18A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6816B2-D466-4F27-A77F-A4ADB5CC9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AC4C0E2-F4D4-4FA1-8CBB-988404C53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AD18C71-CFA1-47A1-A212-4AD68631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25.09.2018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F8312E-76AF-4008-A9D3-F93B04B7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4DC845-FDC3-4EA9-9CA6-B0ED4B780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50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3C3BD-E02F-4778-98A4-FF919CD1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3BF13F8-504F-45C1-B513-117D19E16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185CCE-C646-400C-B3EA-89E4977BD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51D09DE-6BDF-497F-8D4B-B0DD94BD7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071EC9B-CE99-4608-903F-37AC60D3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CC7B752-6E2B-461D-A716-A775EA233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25.09.2018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D620FD2-6827-4E25-9B9F-DD55B282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4EE109-A954-41AE-B204-2A7F2905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8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5DC01-A095-42E9-9C44-CAB0DEF95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DD610B2-2D68-4198-95E4-73D6E606D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25.09.2018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3A8CFCF-2545-442B-9E97-1D332A73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E0FA224-3C93-4D0E-84F5-AD2F00E1F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862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CA35DEC-B226-43BF-A322-BA7F088F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25.09.2018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9246F5-B344-48B6-93DF-FDC9F40B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2F9B0C-2893-4906-ACD0-E5E340449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82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EED165-1A3D-451A-8D7E-1CDC7DF8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B583EB-687A-4A8D-B5B2-1A15BE885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55A9B0C-9D22-4066-9374-129DECFDF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5E4440-E7F9-4CD3-B70D-EFA92AC7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25.09.2018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8BE4730-A144-4678-8791-DF8321EBF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5041FA4-4CB4-4D3F-AC4A-77EEBBF0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45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2F1D81-55A0-4D9E-B49C-A2BD8105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E2ECF1A-F963-4D6B-AB2D-05850E21A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F8BB76F-9489-4160-83B5-307A96691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63D0B5-EA51-48EC-B906-273267E3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D593-CCA1-44D9-BF06-1E4B1E10B277}" type="datetimeFigureOut">
              <a:rPr lang="cs-CZ" smtClean="0"/>
              <a:t>25.09.2018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563595-159C-48B5-8AD9-12F95E0D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6476878-701A-4DC0-A4B1-20B81722D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397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AA44384-147D-4A31-95F4-9B6DB0B3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9DAF536-F324-4BA2-9628-07CB225AE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AD2DA9-CD80-402E-A785-15CEE72C31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0D593-CCA1-44D9-BF06-1E4B1E10B277}" type="datetimeFigureOut">
              <a:rPr lang="cs-CZ" smtClean="0"/>
              <a:t>25.09.2018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D21859-43BE-4CFB-BF47-7E2C6BE01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A83006-0E7A-46DD-AFB6-75EBE010B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7B2CB-B71F-4F14-958B-A3FE368D2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96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aleph.mpg.de/F?func=file&amp;file_name=find-b&amp;local_base=kub01&amp;con_lng=en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usearch.univie.ac.at/primo_library/libweb/action/search.do?vid=UWI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usearch.univie.ac.at/primo_library/libweb/action/search.do?vid=UWI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onb.ac.at/digitale-bibliothek-katalog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stor.org/" TargetMode="External"/><Relationship Id="rId2" Type="http://schemas.openxmlformats.org/officeDocument/2006/relationships/hyperlink" Target="https://ezdroje.muni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geschichtewiki.wien.gv.at/Erzherzog-Carl-Denkmal_(1)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knihovna.phil.muni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is.muni.cz/auth/rozpis/tema?fakulta=1421;kod=DU0102;predmet=1125388;sorter=vedouci;balik=330168;tema=330204;uplne_info=1;obdobi=7244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leph.muni.cz/F?RN=684402720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zk.c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phil.muni.cz/nase-sluzby/mvs/" TargetMode="External"/><Relationship Id="rId2" Type="http://schemas.openxmlformats.org/officeDocument/2006/relationships/hyperlink" Target="https://aleph.nkp.cz/F/PJM12FV4MAR39F2KS371CRP1HAVBGRLLUQN31M7G6V48UE6FAU-54183?func=file&amp;file_name=find-b&amp;local_base=SKC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8C34D-BE2A-41DE-A5D1-02B46CF42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Uvedení do studia dějin umění II.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2957D7-DC7B-41D9-A23E-31C45B728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</a:rPr>
              <a:t>DU0102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i="1" dirty="0">
                <a:solidFill>
                  <a:schemeClr val="bg1">
                    <a:lumMod val="95000"/>
                  </a:schemeClr>
                </a:solidFill>
              </a:rPr>
              <a:t>Michaela </a:t>
            </a:r>
            <a:r>
              <a:rPr lang="cs-CZ" i="1" dirty="0" err="1">
                <a:solidFill>
                  <a:schemeClr val="bg1">
                    <a:lumMod val="95000"/>
                  </a:schemeClr>
                </a:solidFill>
              </a:rPr>
              <a:t>Hojdysz</a:t>
            </a:r>
            <a:r>
              <a:rPr lang="cs-CZ" i="1" dirty="0">
                <a:solidFill>
                  <a:schemeClr val="bg1">
                    <a:lumMod val="95000"/>
                  </a:schemeClr>
                </a:solidFill>
              </a:rPr>
              <a:t>    &amp;    Sabina Rosenbergová</a:t>
            </a:r>
          </a:p>
        </p:txBody>
      </p:sp>
    </p:spTree>
    <p:extLst>
      <p:ext uri="{BB962C8B-B14F-4D97-AF65-F5344CB8AC3E}">
        <p14:creationId xmlns:p14="http://schemas.microsoft.com/office/powerpoint/2010/main" val="2739796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71825-204E-4EAC-B564-592C9CB8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Knihovna Moravské galerie</a:t>
            </a:r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2388938E-3C15-4338-8211-38CEB33DC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0" r="6423"/>
          <a:stretch/>
        </p:blipFill>
        <p:spPr>
          <a:xfrm>
            <a:off x="838200" y="1690688"/>
            <a:ext cx="6692679" cy="4351338"/>
          </a:xfrm>
        </p:spPr>
      </p:pic>
    </p:spTree>
    <p:extLst>
      <p:ext uri="{BB962C8B-B14F-4D97-AF65-F5344CB8AC3E}">
        <p14:creationId xmlns:p14="http://schemas.microsoft.com/office/powerpoint/2010/main" val="2751720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B57D4-8663-4956-A2E3-D810E0F35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Zahraniční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1130DF-C35B-42DD-8A4E-4E1A778D2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/>
          <a:lstStyle/>
          <a:p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Zentralinstitut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für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Kunstgeschichte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v Mnichově</a:t>
            </a:r>
          </a:p>
          <a:p>
            <a:endParaRPr lang="cs-CZ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hlinkClick r:id="rId2"/>
              </a:rPr>
              <a:t>http://aleph.mpg.de/F?func=file&amp;file_name=find-b&amp;local_base=kub01&amp;con_lng=eng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Kubikat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 descr="SouvisejÃ­cÃ­ obrÃ¡zek">
            <a:extLst>
              <a:ext uri="{FF2B5EF4-FFF2-40B4-BE49-F238E27FC236}">
                <a16:creationId xmlns:a16="http://schemas.microsoft.com/office/drawing/2014/main" id="{6CC57C9E-CC8E-4666-9DB9-8AF1DBB2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5872"/>
            <a:ext cx="5553944" cy="41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32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FF867E-A1C9-4E2F-A80F-67F625A1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Universität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Wien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– Institut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für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Kunstgeschichte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A58C9D-3420-40BC-8175-300DA8DA8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47868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https://usearch.univie.ac.at/primo_library/libweb/action/search.do?vid=UWI</a:t>
            </a:r>
            <a:endParaRPr lang="cs-CZ" dirty="0"/>
          </a:p>
          <a:p>
            <a:endParaRPr lang="cs-CZ" dirty="0"/>
          </a:p>
        </p:txBody>
      </p:sp>
      <p:pic>
        <p:nvPicPr>
          <p:cNvPr id="5122" name="Picture 2" descr="VÃ½sledek obrÃ¡zku pro institut fÃ¼r kunstgeschichte wien">
            <a:extLst>
              <a:ext uri="{FF2B5EF4-FFF2-40B4-BE49-F238E27FC236}">
                <a16:creationId xmlns:a16="http://schemas.microsoft.com/office/drawing/2014/main" id="{4368FC29-FDC9-4D49-94B9-9B6D1D375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38" y="1519309"/>
            <a:ext cx="6686081" cy="445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674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D8E678-784D-47D2-8801-18C428003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60371" cy="4351338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https://usearch.univie.ac.at/primo_library/libweb/action/search.do?vid=UWI</a:t>
            </a:r>
            <a:endParaRPr lang="cs-CZ" dirty="0"/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Objednávky raději dopředu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41E0569-6853-494F-814F-733258A2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Universität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Wien</a:t>
            </a:r>
            <a:endParaRPr lang="cs-CZ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172" name="Picture 4" descr="VÃ½sledek obrÃ¡zku pro universitÃ¤t wien bibliothek">
            <a:extLst>
              <a:ext uri="{FF2B5EF4-FFF2-40B4-BE49-F238E27FC236}">
                <a16:creationId xmlns:a16="http://schemas.microsoft.com/office/drawing/2014/main" id="{99142865-1F52-46DA-91A5-9EFD4D59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62" y="1188663"/>
            <a:ext cx="6904637" cy="42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87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3AF50-C6C4-4530-861D-78DA34ED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Rakouská národní knihovna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96961B-E26D-400B-8171-DBEB1FDED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40237" cy="4216402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https://www.onb.ac.at/digitale-bibliothek-kataloge/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146" name="Picture 2" descr="SouvisejÃ­cÃ­ obrÃ¡zek">
            <a:extLst>
              <a:ext uri="{FF2B5EF4-FFF2-40B4-BE49-F238E27FC236}">
                <a16:creationId xmlns:a16="http://schemas.microsoft.com/office/drawing/2014/main" id="{E1510F2E-BE7B-4891-BB9A-ED220981E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r="647"/>
          <a:stretch/>
        </p:blipFill>
        <p:spPr bwMode="auto">
          <a:xfrm>
            <a:off x="5964701" y="1690688"/>
            <a:ext cx="5580371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Ã½sledek obrÃ¡zku pro osterreichische bibliothek wien">
            <a:extLst>
              <a:ext uri="{FF2B5EF4-FFF2-40B4-BE49-F238E27FC236}">
                <a16:creationId xmlns:a16="http://schemas.microsoft.com/office/drawing/2014/main" id="{8D6F196F-225F-47C6-9AAD-DB201F47D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56244"/>
            <a:ext cx="4831080" cy="322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746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979E5-3346-4E88-9C09-648F1A1E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04132" cy="1325563"/>
          </a:xfrm>
        </p:spPr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Elektronické zdroje a databáze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F552E9-97CE-416A-9BDF-32F09A701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349" y="1830866"/>
            <a:ext cx="4465320" cy="4779237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hlinkClick r:id="rId2"/>
              </a:rPr>
              <a:t>https://ezdroje.muni.cz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Seznam databází přístupných přes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muni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Oxford Art Online</a:t>
            </a:r>
          </a:p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Jstor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hlinkClick r:id="rId3"/>
              </a:rPr>
              <a:t>https://www.jstor.org/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Geschichtewiki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hlinkClick r:id="rId4"/>
              </a:rPr>
              <a:t>https://www.geschichtewiki.wien.gv.at/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  <a:hlinkClick r:id="rId4"/>
              </a:rPr>
              <a:t>Erzherzog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  <a:hlinkClick r:id="rId4"/>
              </a:rPr>
              <a:t>-Carl-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  <a:hlinkClick r:id="rId4"/>
              </a:rPr>
              <a:t>Denkmal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  <a:hlinkClick r:id="rId4"/>
              </a:rPr>
              <a:t>_(1)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0712F6-7465-4DF5-BA91-FCF9051E0E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29" t="12572" r="7857" b="5324"/>
          <a:stretch/>
        </p:blipFill>
        <p:spPr>
          <a:xfrm>
            <a:off x="5880645" y="428365"/>
            <a:ext cx="4859200" cy="2664824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4D4B245-0098-4421-90E3-ECF3B41192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75" t="13680" r="22426" b="1638"/>
          <a:stretch/>
        </p:blipFill>
        <p:spPr>
          <a:xfrm>
            <a:off x="7042332" y="2731731"/>
            <a:ext cx="4705350" cy="402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95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CB82A-EEE0-4D12-AEC7-E58714893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Slovníky a encyklopedie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3EA163-F9BC-4540-9ECC-7150242BE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2527"/>
            <a:ext cx="4334691" cy="4351338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Biografické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Obecné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Ikonografické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Architektura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Středověk</a:t>
            </a:r>
          </a:p>
        </p:txBody>
      </p:sp>
      <p:pic>
        <p:nvPicPr>
          <p:cNvPr id="3074" name="Picture 2" descr="VÃ½sledek obrÃ¡zku pro old books">
            <a:extLst>
              <a:ext uri="{FF2B5EF4-FFF2-40B4-BE49-F238E27FC236}">
                <a16:creationId xmlns:a16="http://schemas.microsoft.com/office/drawing/2014/main" id="{2AE3FC78-252F-441C-AD9C-9E31D9AB0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4" r="17077"/>
          <a:stretch/>
        </p:blipFill>
        <p:spPr bwMode="auto">
          <a:xfrm>
            <a:off x="5525589" y="1545091"/>
            <a:ext cx="5551714" cy="450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452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98D85-96C6-42A6-9940-D7AF9E73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Biografické slovníky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B468A4-ADAC-4E01-A3EC-8B42CC1A9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Ulrich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Thieme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–Felix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Becker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b="1" i="1" dirty="0" err="1">
                <a:solidFill>
                  <a:schemeClr val="bg1">
                    <a:lumMod val="95000"/>
                  </a:schemeClr>
                </a:solidFill>
              </a:rPr>
              <a:t>Allgemeines</a:t>
            </a:r>
            <a:r>
              <a:rPr lang="cs-CZ" b="1" i="1" dirty="0">
                <a:solidFill>
                  <a:schemeClr val="bg1">
                    <a:lumMod val="95000"/>
                  </a:schemeClr>
                </a:solidFill>
              </a:rPr>
              <a:t> Lexikon der </a:t>
            </a:r>
            <a:r>
              <a:rPr lang="cs-CZ" b="1" i="1" dirty="0" err="1">
                <a:solidFill>
                  <a:schemeClr val="bg1">
                    <a:lumMod val="95000"/>
                  </a:schemeClr>
                </a:solidFill>
              </a:rPr>
              <a:t>Bildenden</a:t>
            </a:r>
            <a:r>
              <a:rPr lang="cs-CZ" b="1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i="1" dirty="0" err="1">
                <a:solidFill>
                  <a:schemeClr val="bg1">
                    <a:lumMod val="95000"/>
                  </a:schemeClr>
                </a:solidFill>
              </a:rPr>
              <a:t>Künstler</a:t>
            </a:r>
            <a:r>
              <a:rPr lang="cs-CZ" b="1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počátek 20. století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Günter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Meißner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b="1" i="1" dirty="0" err="1">
                <a:solidFill>
                  <a:schemeClr val="bg1">
                    <a:lumMod val="95000"/>
                  </a:schemeClr>
                </a:solidFill>
              </a:rPr>
              <a:t>Allgemeines</a:t>
            </a:r>
            <a:r>
              <a:rPr lang="cs-CZ" b="1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b="1" i="1" dirty="0" err="1">
                <a:solidFill>
                  <a:schemeClr val="bg1">
                    <a:lumMod val="95000"/>
                  </a:schemeClr>
                </a:solidFill>
              </a:rPr>
              <a:t>Künstler</a:t>
            </a:r>
            <a:r>
              <a:rPr lang="cs-CZ" b="1" i="1" dirty="0">
                <a:solidFill>
                  <a:schemeClr val="bg1">
                    <a:lumMod val="95000"/>
                  </a:schemeClr>
                </a:solidFill>
              </a:rPr>
              <a:t> Lexikon</a:t>
            </a:r>
            <a:r>
              <a:rPr lang="cs-CZ" i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novější, nejsou všechny svazky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8" name="Picture 2" descr="VÃ½sledek obrÃ¡zku pro allgemeines lexikon saur">
            <a:extLst>
              <a:ext uri="{FF2B5EF4-FFF2-40B4-BE49-F238E27FC236}">
                <a16:creationId xmlns:a16="http://schemas.microsoft.com/office/drawing/2014/main" id="{EB2B4F26-1A16-4F77-926C-90DB3D525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2" b="21142"/>
          <a:stretch/>
        </p:blipFill>
        <p:spPr bwMode="auto">
          <a:xfrm>
            <a:off x="3823062" y="3487100"/>
            <a:ext cx="6065520" cy="28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674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669785-7737-4FE4-A8F3-20830599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Obecné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58F40F-27B8-477C-B832-38C583AF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7389" cy="4351338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Edice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Dehio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Wien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Dictionary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Art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Reallexikon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zur deutschen Kunst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g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eschichte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122" name="Picture 2" descr="VÃ½sledek obrÃ¡zku pro dictionary of art">
            <a:extLst>
              <a:ext uri="{FF2B5EF4-FFF2-40B4-BE49-F238E27FC236}">
                <a16:creationId xmlns:a16="http://schemas.microsoft.com/office/drawing/2014/main" id="{CB470C81-FFE9-4AAF-B2F2-505F593D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35" y="681037"/>
            <a:ext cx="6076065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302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9D94BF-1589-4EE7-8CC1-95495D3E3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Ikonografické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4E6557-9C03-4AA7-90BF-15B9CC9F2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2886" cy="4351338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V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gettyho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studovně první knihovna u okna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Lexikon der christlichen Ikonographie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– heslovité, podrobné</a:t>
            </a:r>
          </a:p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Ikonographie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der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Heiligen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cs-CZ" dirty="0">
              <a:solidFill>
                <a:schemeClr val="bg2">
                  <a:lumMod val="75000"/>
                </a:schemeClr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4424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0A65C-B2CF-4C5C-8373-A12D3CC53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Náplň kurzu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5C11F9-AD61-4F30-8848-6D766CDAC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3443" cy="4351338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Přihlášení k tématu do 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30. září 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!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Exkurze do Vídně 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Konzultace – bibliografie, koncept, osnova prezentace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Prezentace uměleckého díla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2050" name="Picture 2" descr="SouvisejÃ­cÃ­ obrÃ¡zek">
            <a:extLst>
              <a:ext uri="{FF2B5EF4-FFF2-40B4-BE49-F238E27FC236}">
                <a16:creationId xmlns:a16="http://schemas.microsoft.com/office/drawing/2014/main" id="{6D646A21-C6AF-4178-85AF-EF7279BA4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"/>
          <a:stretch/>
        </p:blipFill>
        <p:spPr bwMode="auto">
          <a:xfrm>
            <a:off x="7057695" y="0"/>
            <a:ext cx="5134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86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27DE17-385A-41B7-9800-59C72455A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Architektura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82913E-A2E6-4184-B165-72671F1E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52703" cy="4351338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Názvosloví 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Jaroslav Herout, </a:t>
            </a:r>
            <a:r>
              <a:rPr lang="cs-CZ" i="1" dirty="0">
                <a:solidFill>
                  <a:schemeClr val="bg1">
                    <a:lumMod val="95000"/>
                  </a:schemeClr>
                </a:solidFill>
              </a:rPr>
              <a:t>Staletí kolem nás. Přehled stavebních slohů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Praha 2002. 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Oldřich Blažíček, </a:t>
            </a:r>
            <a:r>
              <a:rPr lang="cs-CZ" i="1" dirty="0">
                <a:solidFill>
                  <a:schemeClr val="bg1">
                    <a:lumMod val="95000"/>
                  </a:schemeClr>
                </a:solidFill>
              </a:rPr>
              <a:t>Slovník pojmů z dějin umění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Praha 2013.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146" name="Picture 2" descr="https://www.obalkyknih.cz/file/cover/1330795/medium">
            <a:extLst>
              <a:ext uri="{FF2B5EF4-FFF2-40B4-BE49-F238E27FC236}">
                <a16:creationId xmlns:a16="http://schemas.microsoft.com/office/drawing/2014/main" id="{2BC79089-3967-4DBA-AEC4-8B13F5A62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964" y="653142"/>
            <a:ext cx="3191419" cy="450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obalkyknih.cz/file/cover/1220505/medium">
            <a:extLst>
              <a:ext uri="{FF2B5EF4-FFF2-40B4-BE49-F238E27FC236}">
                <a16:creationId xmlns:a16="http://schemas.microsoft.com/office/drawing/2014/main" id="{1BDDC0C8-0393-4F1A-8AE4-5F354B2D2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383" y="2521129"/>
            <a:ext cx="2709046" cy="3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893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96CC76-31B7-43D4-9487-4461E442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E04131-4E68-4462-A4C7-C5F6181F9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10349" cy="4351338"/>
          </a:xfrm>
        </p:spPr>
        <p:txBody>
          <a:bodyPr/>
          <a:lstStyle/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Enciclopedia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dell’arte medievale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The Grove encyclopedia of medieval art and architecture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The Oxford handbook of early Christian studies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FADD9B-CCFF-405C-9325-28682CD6A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11" y="1433865"/>
            <a:ext cx="5224492" cy="505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29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641B4-7F3E-4400-ADAC-42046E1154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Jak na prezentaci?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01EDE51-64A5-460B-ACD5-BD3471865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518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91776-1C8D-497F-B645-EAD0B8208F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1) téma</a:t>
            </a:r>
            <a:b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b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cs-CZ" sz="4000" dirty="0">
                <a:solidFill>
                  <a:schemeClr val="bg1"/>
                </a:solidFill>
                <a:latin typeface="Sitka Banner" panose="02000505000000020004" pitchFamily="2" charset="0"/>
              </a:rPr>
              <a:t>do 30. 9. 2018</a:t>
            </a: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33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EF73B11-5F86-4E9D-B94A-F21647ED80D4}"/>
              </a:ext>
            </a:extLst>
          </p:cNvPr>
          <p:cNvSpPr txBox="1">
            <a:spLocks/>
          </p:cNvSpPr>
          <p:nvPr/>
        </p:nvSpPr>
        <p:spPr>
          <a:xfrm>
            <a:off x="1017917" y="1853883"/>
            <a:ext cx="9661585" cy="4201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dirty="0">
                <a:solidFill>
                  <a:schemeClr val="bg1"/>
                </a:solidFill>
                <a:latin typeface="Sitka Banner" panose="02000505000000020004" pitchFamily="2" charset="0"/>
              </a:rPr>
              <a:t>2) rešerše</a:t>
            </a:r>
          </a:p>
          <a:p>
            <a:pPr algn="ctr"/>
            <a:endParaRPr lang="cs-CZ" sz="60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Sitka Banner" panose="02000505000000020004" pitchFamily="2" charset="0"/>
              </a:rPr>
              <a:t>typ dokumentů – monografie, sborníky, články v odborných časopisech, katalogy</a:t>
            </a:r>
          </a:p>
          <a:p>
            <a:endParaRPr lang="cs-CZ" sz="36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Sitka Banner" panose="02000505000000020004" pitchFamily="2" charset="0"/>
              </a:rPr>
              <a:t>jazyky – čeština, angličtina, němčina, francouzština, italština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cs-CZ" sz="36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cs-CZ" sz="36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Sitka Banner" panose="02000505000000020004" pitchFamily="2" charset="0"/>
              </a:rPr>
              <a:t>klíčová slova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cs-CZ" sz="36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cs-CZ" sz="30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algn="ctr"/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65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C5C69-999D-4DE2-9625-CB0FEAF92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7" y="0"/>
            <a:ext cx="4123426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Klíčová slova</a:t>
            </a:r>
          </a:p>
        </p:txBody>
      </p:sp>
      <p:pic>
        <p:nvPicPr>
          <p:cNvPr id="5" name="Zástupný symbol pro obsah 4" descr="Obsah obrázku text, kniha&#10;&#10;Popis vygenerován s velmi vysokou mírou spolehlivosti">
            <a:extLst>
              <a:ext uri="{FF2B5EF4-FFF2-40B4-BE49-F238E27FC236}">
                <a16:creationId xmlns:a16="http://schemas.microsoft.com/office/drawing/2014/main" id="{38876043-1310-4D07-BF03-19FA59824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" r="4044" b="7816"/>
          <a:stretch/>
        </p:blipFill>
        <p:spPr>
          <a:xfrm>
            <a:off x="345057" y="1256746"/>
            <a:ext cx="4123426" cy="5601254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5A8890-49CD-4DC8-9692-40299629385E}"/>
              </a:ext>
            </a:extLst>
          </p:cNvPr>
          <p:cNvSpPr txBox="1"/>
          <p:nvPr/>
        </p:nvSpPr>
        <p:spPr>
          <a:xfrm>
            <a:off x="5382883" y="1256746"/>
            <a:ext cx="64640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Madonna z Veveří</a:t>
            </a: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kol. 1350</a:t>
            </a:r>
          </a:p>
          <a:p>
            <a:endParaRPr lang="cs-CZ" sz="32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endParaRPr lang="cs-CZ" sz="32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endParaRPr lang="cs-CZ" sz="32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klíčová slova</a:t>
            </a: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synonyma</a:t>
            </a: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nadřazené termíny</a:t>
            </a:r>
          </a:p>
        </p:txBody>
      </p:sp>
    </p:spTree>
    <p:extLst>
      <p:ext uri="{BB962C8B-B14F-4D97-AF65-F5344CB8AC3E}">
        <p14:creationId xmlns:p14="http://schemas.microsoft.com/office/powerpoint/2010/main" val="11274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F246DD-5DF2-4620-B359-3ABBC94F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3) seznam literatury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10CFC0-C9B8-4CEB-AF7C-CB6702CD1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u="sng" dirty="0">
                <a:solidFill>
                  <a:schemeClr val="bg1"/>
                </a:solidFill>
                <a:latin typeface="Sitka Banner" panose="02000505000000020004" pitchFamily="2" charset="0"/>
              </a:rPr>
              <a:t>1. konzultace</a:t>
            </a:r>
          </a:p>
          <a:p>
            <a:pPr marL="0" indent="0">
              <a:buNone/>
            </a:pPr>
            <a:endParaRPr lang="cs-CZ" sz="44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cs-CZ" sz="4400" dirty="0">
                <a:solidFill>
                  <a:schemeClr val="bg1"/>
                </a:solidFill>
                <a:latin typeface="Sitka Banner" panose="02000505000000020004" pitchFamily="2" charset="0"/>
              </a:rPr>
              <a:t> bibliografický záznam</a:t>
            </a:r>
          </a:p>
          <a:p>
            <a:r>
              <a:rPr lang="cs-CZ" sz="4400" dirty="0">
                <a:solidFill>
                  <a:schemeClr val="bg1"/>
                </a:solidFill>
                <a:latin typeface="Sitka Banner" panose="02000505000000020004" pitchFamily="2" charset="0"/>
              </a:rPr>
              <a:t> řazení – abecední, rok vydání</a:t>
            </a:r>
          </a:p>
          <a:p>
            <a:endParaRPr lang="cs-CZ" sz="44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pozn. wikipedie (atp.) do seznamu literatury nepatří !</a:t>
            </a:r>
            <a:endParaRPr lang="cs-CZ" sz="44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742950" indent="-742950" algn="ctr">
              <a:buAutoNum type="arabicPeriod"/>
            </a:pPr>
            <a:endParaRPr lang="cs-CZ" sz="4400" u="sng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 algn="ctr">
              <a:buNone/>
            </a:pPr>
            <a:endParaRPr lang="cs-CZ" sz="4400" u="sng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287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81B3E1-4C83-4D3F-9BE6-A566A5E2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2" y="-14246"/>
            <a:ext cx="121920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bibliografický záznam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61AA80-878E-4409-9538-94AFA5306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49248"/>
            <a:ext cx="121920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mnoho variant – důležitá je jednotnost:</a:t>
            </a:r>
          </a:p>
          <a:p>
            <a:pPr marL="0" indent="0" algn="ctr">
              <a:buNone/>
            </a:pP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lvl="1" algn="ctr"/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Belting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, Hans: </a:t>
            </a:r>
            <a:r>
              <a:rPr lang="cs-CZ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Bild</a:t>
            </a:r>
            <a:r>
              <a:rPr lang="cs-CZ" i="1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und</a:t>
            </a:r>
            <a:r>
              <a:rPr lang="cs-CZ" i="1" dirty="0">
                <a:solidFill>
                  <a:schemeClr val="bg1"/>
                </a:solidFill>
                <a:latin typeface="Sitka Banner" panose="02000505000000020004" pitchFamily="2" charset="0"/>
              </a:rPr>
              <a:t> Kult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.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München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1990.</a:t>
            </a:r>
          </a:p>
          <a:p>
            <a:pPr lvl="1"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Hans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Belting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Bild</a:t>
            </a:r>
            <a:r>
              <a:rPr lang="cs-CZ" i="1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und</a:t>
            </a:r>
            <a:r>
              <a:rPr lang="cs-CZ" i="1" dirty="0">
                <a:solidFill>
                  <a:schemeClr val="bg1"/>
                </a:solidFill>
                <a:latin typeface="Sitka Banner" panose="02000505000000020004" pitchFamily="2" charset="0"/>
              </a:rPr>
              <a:t> Kult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München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1900.</a:t>
            </a:r>
          </a:p>
          <a:p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3C0EB7-3FFC-4440-81F1-DBF984993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29" t="26620" r="17615" b="9931"/>
          <a:stretch/>
        </p:blipFill>
        <p:spPr>
          <a:xfrm>
            <a:off x="833055" y="3087723"/>
            <a:ext cx="6504317" cy="357928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7EEABCF-37AB-49C9-92A8-C8DA29474A3E}"/>
              </a:ext>
            </a:extLst>
          </p:cNvPr>
          <p:cNvSpPr txBox="1"/>
          <p:nvPr/>
        </p:nvSpPr>
        <p:spPr>
          <a:xfrm>
            <a:off x="7659234" y="4877366"/>
            <a:ext cx="421090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  <a:latin typeface="Sitka Banner" panose="02000505000000020004" pitchFamily="2" charset="0"/>
              </a:rPr>
              <a:t>Norma časopisu </a:t>
            </a:r>
            <a:r>
              <a:rPr lang="cs-CZ" sz="2800" i="1" dirty="0">
                <a:solidFill>
                  <a:schemeClr val="bg1"/>
                </a:solidFill>
                <a:latin typeface="Sitka Banner" panose="02000505000000020004" pitchFamily="2" charset="0"/>
              </a:rPr>
              <a:t>Umění</a:t>
            </a:r>
          </a:p>
          <a:p>
            <a:endParaRPr lang="cs-CZ" sz="2800" i="1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cs-CZ" sz="2000" dirty="0">
                <a:solidFill>
                  <a:schemeClr val="bg1"/>
                </a:solidFill>
                <a:latin typeface="Sitka Banner" panose="02000505000000020004" pitchFamily="2" charset="0"/>
              </a:rPr>
              <a:t>https://www.umeni-art.cz/cz/norm.aspx</a:t>
            </a:r>
            <a:endParaRPr lang="cs-CZ" sz="2000" i="1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79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3080453-00C2-4719-A37D-2E33D7FDF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872"/>
            <a:ext cx="10515600" cy="6298003"/>
          </a:xfrm>
        </p:spPr>
        <p:txBody>
          <a:bodyPr>
            <a:normAutofit/>
          </a:bodyPr>
          <a:lstStyle/>
          <a:p>
            <a:r>
              <a:rPr lang="en-GB" cap="small" dirty="0">
                <a:solidFill>
                  <a:schemeClr val="bg1"/>
                </a:solidFill>
                <a:latin typeface="Sitka Banner" panose="02000505000000020004" pitchFamily="2" charset="0"/>
              </a:rPr>
              <a:t>Arnold</a:t>
            </a:r>
            <a:r>
              <a:rPr lang="en-GB" dirty="0">
                <a:solidFill>
                  <a:schemeClr val="bg1"/>
                </a:solidFill>
                <a:latin typeface="Sitka Banner" panose="02000505000000020004" pitchFamily="2" charset="0"/>
              </a:rPr>
              <a:t>, John Charles: </a:t>
            </a:r>
            <a:r>
              <a:rPr lang="en-GB" i="1" dirty="0">
                <a:solidFill>
                  <a:schemeClr val="bg1"/>
                </a:solidFill>
                <a:latin typeface="Sitka Banner" panose="02000505000000020004" pitchFamily="2" charset="0"/>
              </a:rPr>
              <a:t>The Footprints of Michael the Archangel: The Formation and Diffusion of a Saintly Cult, c. 300-c. </a:t>
            </a:r>
            <a:r>
              <a:rPr lang="fr-FR" i="1" dirty="0">
                <a:solidFill>
                  <a:schemeClr val="bg1"/>
                </a:solidFill>
                <a:latin typeface="Sitka Banner" panose="02000505000000020004" pitchFamily="2" charset="0"/>
              </a:rPr>
              <a:t>800</a:t>
            </a:r>
            <a:r>
              <a:rPr lang="fr-FR" dirty="0">
                <a:solidFill>
                  <a:schemeClr val="bg1"/>
                </a:solidFill>
                <a:latin typeface="Sitka Banner" panose="02000505000000020004" pitchFamily="2" charset="0"/>
              </a:rPr>
              <a:t>. New York 2013.</a:t>
            </a:r>
            <a:endParaRPr lang="it-IT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fr-FR" cap="small" dirty="0">
                <a:solidFill>
                  <a:schemeClr val="bg1"/>
                </a:solidFill>
                <a:latin typeface="Sitka Banner" panose="02000505000000020004" pitchFamily="2" charset="0"/>
              </a:rPr>
              <a:t>Barral</a:t>
            </a:r>
            <a:r>
              <a:rPr lang="fr-FR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fr-FR" cap="small" dirty="0">
                <a:solidFill>
                  <a:schemeClr val="bg1"/>
                </a:solidFill>
                <a:latin typeface="Sitka Banner" panose="02000505000000020004" pitchFamily="2" charset="0"/>
              </a:rPr>
              <a:t>I</a:t>
            </a:r>
            <a:r>
              <a:rPr lang="fr-FR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fr-FR" cap="small" dirty="0">
                <a:solidFill>
                  <a:schemeClr val="bg1"/>
                </a:solidFill>
                <a:latin typeface="Sitka Banner" panose="02000505000000020004" pitchFamily="2" charset="0"/>
              </a:rPr>
              <a:t>Altet</a:t>
            </a:r>
            <a:r>
              <a:rPr lang="cs-CZ" cap="small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Xavier</a:t>
            </a:r>
            <a:r>
              <a:rPr lang="cs-CZ" cap="small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Sitka Banner" panose="02000505000000020004" pitchFamily="2" charset="0"/>
              </a:rPr>
              <a:t>(ed.)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: </a:t>
            </a:r>
            <a:r>
              <a:rPr lang="fr-FR" i="1" dirty="0">
                <a:solidFill>
                  <a:schemeClr val="bg1"/>
                </a:solidFill>
                <a:latin typeface="Sitka Banner" panose="02000505000000020004" pitchFamily="2" charset="0"/>
              </a:rPr>
              <a:t>Le Paysage Monumental de la France. Autour de l’an mil</a:t>
            </a:r>
            <a:r>
              <a:rPr lang="fr-FR" dirty="0">
                <a:solidFill>
                  <a:schemeClr val="bg1"/>
                </a:solidFill>
                <a:latin typeface="Sitka Banner" panose="02000505000000020004" pitchFamily="2" charset="0"/>
              </a:rPr>
              <a:t>. Paris 1987.</a:t>
            </a:r>
            <a:endParaRPr lang="it-IT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it-IT" cap="small" dirty="0" err="1">
                <a:solidFill>
                  <a:schemeClr val="bg1"/>
                </a:solidFill>
                <a:latin typeface="Sitka Banner" panose="02000505000000020004" pitchFamily="2" charset="0"/>
              </a:rPr>
              <a:t>Guidobaldi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 Federico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;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cap="small" dirty="0">
                <a:solidFill>
                  <a:schemeClr val="bg1"/>
                </a:solidFill>
                <a:latin typeface="Sitka Banner" panose="02000505000000020004" pitchFamily="2" charset="0"/>
              </a:rPr>
              <a:t>Guiglia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cap="small" dirty="0" err="1">
                <a:solidFill>
                  <a:schemeClr val="bg1"/>
                </a:solidFill>
                <a:latin typeface="Sitka Banner" panose="02000505000000020004" pitchFamily="2" charset="0"/>
              </a:rPr>
              <a:t>Guidobaldi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 Alessandra (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eds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): </a:t>
            </a:r>
            <a:r>
              <a:rPr lang="it-IT" i="1" dirty="0">
                <a:solidFill>
                  <a:schemeClr val="bg1"/>
                </a:solidFill>
                <a:latin typeface="Sitka Banner" panose="02000505000000020004" pitchFamily="2" charset="0"/>
              </a:rPr>
              <a:t>Ecclesiae </a:t>
            </a:r>
            <a:r>
              <a:rPr lang="it-IT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urbis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. Atti del congresso internazionale di studi sulle chiese di Roma (IV - X secolo); Roma, 4 - 10 settembre 2000. III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vols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. Città del Vaticano 2002.</a:t>
            </a: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it-IT" cap="small" dirty="0">
                <a:solidFill>
                  <a:schemeClr val="bg1"/>
                </a:solidFill>
                <a:latin typeface="Sitka Banner" panose="02000505000000020004" pitchFamily="2" charset="0"/>
              </a:rPr>
              <a:t>Pennesi, 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Stefania: </a:t>
            </a:r>
            <a:r>
              <a:rPr lang="it-IT" i="1" dirty="0">
                <a:solidFill>
                  <a:schemeClr val="bg1"/>
                </a:solidFill>
                <a:latin typeface="Sitka Banner" panose="02000505000000020004" pitchFamily="2" charset="0"/>
              </a:rPr>
              <a:t>I cicli dei martiri Cecilia e Sebastiano ai SS. Nereo e Achilleo. Continuità dei programmi narrativi agiografici nella pittura romana fra X e XI secolo. 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In: </a:t>
            </a:r>
            <a:r>
              <a:rPr lang="it-IT" i="1" dirty="0">
                <a:solidFill>
                  <a:schemeClr val="bg1"/>
                </a:solidFill>
                <a:latin typeface="Sitka Banner" panose="02000505000000020004" pitchFamily="2" charset="0"/>
              </a:rPr>
              <a:t>Roma e la riforma gregoriana.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Serena Romano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,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Julie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Enckell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Julliard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eds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). Roma 2007, pp. 113–140.</a:t>
            </a: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it-IT" cap="small" dirty="0">
                <a:solidFill>
                  <a:schemeClr val="bg1"/>
                </a:solidFill>
                <a:latin typeface="Sitka Banner" panose="02000505000000020004" pitchFamily="2" charset="0"/>
              </a:rPr>
              <a:t>Piazzoni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Ambrogio M., “Biografie dei papi del secolo X nelle continuazioni del Liber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pontificalis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,” </a:t>
            </a:r>
            <a:r>
              <a:rPr lang="it-IT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Mittellateinisches</a:t>
            </a:r>
            <a:r>
              <a:rPr lang="it-IT" i="1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Sitka Banner" panose="02000505000000020004" pitchFamily="2" charset="0"/>
              </a:rPr>
              <a:t>Jahrbuch</a:t>
            </a:r>
            <a:r>
              <a:rPr lang="it-IT" i="1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24-25 (1989-1990), pp.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369-382.</a:t>
            </a: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lvl="0"/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endParaRPr lang="it-IT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65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ADEBAA-9C77-490D-85B9-1D2A5556C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3) koncept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85D64D-6724-492F-A8FE-6F2FF4E8E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u="sng" dirty="0">
                <a:solidFill>
                  <a:schemeClr val="bg1"/>
                </a:solidFill>
                <a:latin typeface="Sitka Banner" panose="02000505000000020004" pitchFamily="2" charset="0"/>
              </a:rPr>
              <a:t>2. konzultace</a:t>
            </a: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>
              <a:buNone/>
            </a:pPr>
            <a:r>
              <a:rPr lang="cs-CZ" sz="4000" dirty="0">
                <a:solidFill>
                  <a:schemeClr val="bg1"/>
                </a:solidFill>
                <a:latin typeface="Sitka Banner" panose="02000505000000020004" pitchFamily="2" charset="0"/>
              </a:rPr>
              <a:t>rozsah: cca 1 normostrana (1 800 znaků)</a:t>
            </a:r>
          </a:p>
          <a:p>
            <a:pPr marL="0" indent="0">
              <a:buNone/>
            </a:pPr>
            <a:endParaRPr lang="cs-CZ" sz="4000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marL="0" indent="0">
              <a:buNone/>
            </a:pPr>
            <a:endParaRPr lang="cs-CZ" sz="4000" u="sng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4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20A39-CA29-4355-B80D-61EFD2EAF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Konzultační hodiny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BE9C41-A4AC-4941-B153-B99289C00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Michaela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Hojdysz</a:t>
            </a:r>
            <a:endParaRPr lang="cs-CZ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Út 9.00 – 13.30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Gettyho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studovna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St 10.00 – 12.00 Pracovna SDU (vedle knihovny)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Sabina Rosenbergová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St 10.00 – 12.00 Knihovna Hanse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Beltinga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Čt 16.00 – 19.00 Knihovna Hanse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Beltinga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7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503741-E9DC-4280-AFB2-FBDBF4EC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33EF8-55FA-4D27-BA44-139F27E14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737EA1-23E3-4DA0-B6A7-779EC4AD6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FDBC096-3316-447B-BB82-6FFFD47206C4}"/>
              </a:ext>
            </a:extLst>
          </p:cNvPr>
          <p:cNvSpPr/>
          <p:nvPr/>
        </p:nvSpPr>
        <p:spPr>
          <a:xfrm>
            <a:off x="672861" y="6060102"/>
            <a:ext cx="983411" cy="6096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2AC78A5-6AE8-4C49-BE05-58C504A3C44F}"/>
              </a:ext>
            </a:extLst>
          </p:cNvPr>
          <p:cNvCxnSpPr/>
          <p:nvPr/>
        </p:nvCxnSpPr>
        <p:spPr>
          <a:xfrm>
            <a:off x="4779033" y="3226279"/>
            <a:ext cx="1777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545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98F50-607F-49BA-8A65-5049B7D18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Co je to koncept?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859B49-0BEE-47D4-B57E-51B24ED46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stručný popis díla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hlavní výzkumné otázky (problematiky)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hlavní cíl budoucí prezentace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1504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CA0236-37CD-487D-9FBB-28250EE38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5887D1-AB62-4EF7-98C0-CE22F7828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Co je psáno, to je dáno? </a:t>
            </a:r>
          </a:p>
          <a:p>
            <a:pPr marL="0" indent="0" algn="ctr">
              <a:buNone/>
            </a:pP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… aneb co je to hypotéza a kritické myšlení….</a:t>
            </a:r>
          </a:p>
        </p:txBody>
      </p:sp>
    </p:spTree>
    <p:extLst>
      <p:ext uri="{BB962C8B-B14F-4D97-AF65-F5344CB8AC3E}">
        <p14:creationId xmlns:p14="http://schemas.microsoft.com/office/powerpoint/2010/main" val="3617313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C4E4FA-30C3-4EC5-8F22-CEBD8A74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4) prezentace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AF48F3-F663-4475-B793-7FC4D6B60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15-20 minut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po krátkém úvodu a představení předmětu </a:t>
            </a:r>
            <a:r>
              <a:rPr lang="cs-CZ" u="sng" dirty="0">
                <a:solidFill>
                  <a:schemeClr val="bg1"/>
                </a:solidFill>
                <a:latin typeface="Sitka Banner" panose="02000505000000020004" pitchFamily="2" charset="0"/>
              </a:rPr>
              <a:t>vždy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následuje obsah (=struktura)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133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1E46D169-57A9-409F-80BA-E0329F56442A}"/>
              </a:ext>
            </a:extLst>
          </p:cNvPr>
          <p:cNvSpPr/>
          <p:nvPr/>
        </p:nvSpPr>
        <p:spPr>
          <a:xfrm>
            <a:off x="5446144" y="306989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Sitka Banner" panose="02000505000000020004" pitchFamily="2" charset="0"/>
              </a:rPr>
              <a:t>Madona z Veveří</a:t>
            </a:r>
            <a:br>
              <a:rPr lang="cs-CZ" sz="6000" b="1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br>
              <a:rPr lang="cs-CZ" sz="6000" b="1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endParaRPr lang="cs-CZ" sz="6000" b="1" dirty="0"/>
          </a:p>
        </p:txBody>
      </p:sp>
      <p:pic>
        <p:nvPicPr>
          <p:cNvPr id="8" name="Zástupný symbol pro obsah 4" descr="Obsah obrázku text, kniha&#10;&#10;Popis vygenerován s velmi vysokou mírou spolehlivosti">
            <a:extLst>
              <a:ext uri="{FF2B5EF4-FFF2-40B4-BE49-F238E27FC236}">
                <a16:creationId xmlns:a16="http://schemas.microsoft.com/office/drawing/2014/main" id="{0E92D6FA-0013-410E-9D65-BC5504E04F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" r="4044" b="7816"/>
          <a:stretch/>
        </p:blipFill>
        <p:spPr>
          <a:xfrm>
            <a:off x="649856" y="628373"/>
            <a:ext cx="4123426" cy="56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51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D56866-DF7F-4150-9704-CF286D40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obsah prezentace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3BCA56-D737-4DB3-9CB4-ED8DE669E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5425C9A-BBF8-4FAC-8CED-1DC949ADB881}"/>
              </a:ext>
            </a:extLst>
          </p:cNvPr>
          <p:cNvSpPr/>
          <p:nvPr/>
        </p:nvSpPr>
        <p:spPr>
          <a:xfrm>
            <a:off x="1897811" y="2967335"/>
            <a:ext cx="72461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1) popis obrazu a ikonografie</a:t>
            </a:r>
            <a:b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2) datace a objednavatel</a:t>
            </a:r>
            <a:b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3) obraz Madonny z Veveří jako luxusní dar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947837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32F2D-885D-4D85-95DC-EDF00B267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FFB65F-EB9F-4CC8-ADFD-A456E9158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uveďte literaturu, ze které jste čerpali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uvádějte (i protikladné) intepretace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zaujměte stanovisko a podpořte jej </a:t>
            </a:r>
            <a:r>
              <a:rPr lang="cs-CZ" u="sng" dirty="0">
                <a:solidFill>
                  <a:schemeClr val="bg1"/>
                </a:solidFill>
                <a:latin typeface="Sitka Banner" panose="02000505000000020004" pitchFamily="2" charset="0"/>
              </a:rPr>
              <a:t>odbornými argumenty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6085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906B3-3363-4A7B-813B-0EA479311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47" y="2766218"/>
            <a:ext cx="11007305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Při argumentaci používejte obrazové komparace !</a:t>
            </a:r>
          </a:p>
        </p:txBody>
      </p:sp>
    </p:spTree>
    <p:extLst>
      <p:ext uri="{BB962C8B-B14F-4D97-AF65-F5344CB8AC3E}">
        <p14:creationId xmlns:p14="http://schemas.microsoft.com/office/powerpoint/2010/main" val="4265854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089D9AA9-97FE-4518-8B44-D8DFD0E733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36" y="32083"/>
            <a:ext cx="5350260" cy="6481011"/>
          </a:xfr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7421508-AED8-4BE0-8B3B-5A20185CBC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 t="16145" r="23281" b="3899"/>
          <a:stretch/>
        </p:blipFill>
        <p:spPr>
          <a:xfrm>
            <a:off x="327804" y="32082"/>
            <a:ext cx="5411352" cy="6481011"/>
          </a:xfrm>
          <a:prstGeom prst="rect">
            <a:avLst/>
          </a:prstGeom>
        </p:spPr>
      </p:pic>
      <p:sp>
        <p:nvSpPr>
          <p:cNvPr id="8" name="Zástupný symbol pro text 2">
            <a:extLst>
              <a:ext uri="{FF2B5EF4-FFF2-40B4-BE49-F238E27FC236}">
                <a16:creationId xmlns:a16="http://schemas.microsoft.com/office/drawing/2014/main" id="{2B9AD204-D468-4D02-8AE9-3C39CD50EF63}"/>
              </a:ext>
            </a:extLst>
          </p:cNvPr>
          <p:cNvSpPr txBox="1">
            <a:spLocks/>
          </p:cNvSpPr>
          <p:nvPr/>
        </p:nvSpPr>
        <p:spPr>
          <a:xfrm>
            <a:off x="665173" y="6424580"/>
            <a:ext cx="4851255" cy="4131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0" dirty="0">
                <a:solidFill>
                  <a:schemeClr val="bg2">
                    <a:lumMod val="75000"/>
                  </a:schemeClr>
                </a:solidFill>
              </a:rPr>
              <a:t>SS. </a:t>
            </a:r>
            <a:r>
              <a:rPr lang="cs-CZ" sz="1600" b="0" dirty="0" err="1">
                <a:solidFill>
                  <a:schemeClr val="bg2">
                    <a:lumMod val="75000"/>
                  </a:schemeClr>
                </a:solidFill>
              </a:rPr>
              <a:t>Cosma</a:t>
            </a:r>
            <a:r>
              <a:rPr lang="cs-CZ" sz="1600" b="0" dirty="0">
                <a:solidFill>
                  <a:schemeClr val="bg2">
                    <a:lumMod val="75000"/>
                  </a:schemeClr>
                </a:solidFill>
              </a:rPr>
              <a:t> e Damiano, Rome, 526-530</a:t>
            </a:r>
          </a:p>
        </p:txBody>
      </p:sp>
      <p:sp>
        <p:nvSpPr>
          <p:cNvPr id="10" name="Zástupný symbol pro text 4">
            <a:extLst>
              <a:ext uri="{FF2B5EF4-FFF2-40B4-BE49-F238E27FC236}">
                <a16:creationId xmlns:a16="http://schemas.microsoft.com/office/drawing/2014/main" id="{BFFF2415-0832-4000-8E0A-F102E7927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47966" y="6424580"/>
            <a:ext cx="4567104" cy="401337"/>
          </a:xfrm>
        </p:spPr>
        <p:txBody>
          <a:bodyPr>
            <a:normAutofit/>
          </a:bodyPr>
          <a:lstStyle/>
          <a:p>
            <a:pPr algn="ctr"/>
            <a:r>
              <a:rPr lang="cs-CZ" sz="1700" b="0" dirty="0">
                <a:solidFill>
                  <a:schemeClr val="bg2">
                    <a:lumMod val="75000"/>
                  </a:schemeClr>
                </a:solidFill>
              </a:rPr>
              <a:t>S. </a:t>
            </a:r>
            <a:r>
              <a:rPr lang="cs-CZ" sz="1700" b="0" dirty="0" err="1">
                <a:solidFill>
                  <a:schemeClr val="bg2">
                    <a:lumMod val="75000"/>
                  </a:schemeClr>
                </a:solidFill>
              </a:rPr>
              <a:t>Prassede</a:t>
            </a:r>
            <a:r>
              <a:rPr lang="cs-CZ" sz="1700" b="0" dirty="0">
                <a:solidFill>
                  <a:schemeClr val="bg2">
                    <a:lumMod val="75000"/>
                  </a:schemeClr>
                </a:solidFill>
              </a:rPr>
              <a:t>, Rome, 817-824</a:t>
            </a:r>
          </a:p>
        </p:txBody>
      </p:sp>
    </p:spTree>
    <p:extLst>
      <p:ext uri="{BB962C8B-B14F-4D97-AF65-F5344CB8AC3E}">
        <p14:creationId xmlns:p14="http://schemas.microsoft.com/office/powerpoint/2010/main" val="22605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B3A17A-060D-4AEA-967C-BEA08D5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38AC08-3D06-4252-8A66-B4999CA21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na konci zrekapitulujte obsah (ještě před závěrečným shrnutím hlavních objevů/výsledků) 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citace uvádějte česky a v originále, pokud to je důležité. Uveďte autora a knihu</a:t>
            </a: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šetřete textem</a:t>
            </a:r>
          </a:p>
        </p:txBody>
      </p:sp>
    </p:spTree>
    <p:extLst>
      <p:ext uri="{BB962C8B-B14F-4D97-AF65-F5344CB8AC3E}">
        <p14:creationId xmlns:p14="http://schemas.microsoft.com/office/powerpoint/2010/main" val="490032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4E3094-0EFE-4E88-B025-56D99A7D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96" y="481806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3150FE-8784-4713-8389-458B5E22A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SouvisejÃ­cÃ­ obrÃ¡zek">
            <a:extLst>
              <a:ext uri="{FF2B5EF4-FFF2-40B4-BE49-F238E27FC236}">
                <a16:creationId xmlns:a16="http://schemas.microsoft.com/office/drawing/2014/main" id="{FC822D3E-1387-468C-A608-CC53A9C69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/>
          <a:stretch/>
        </p:blipFill>
        <p:spPr bwMode="auto">
          <a:xfrm>
            <a:off x="3052688" y="0"/>
            <a:ext cx="9139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658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2DE523-9301-44A1-BE09-FD70BE0D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Témata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E2DCAF-8DE0-4933-99D1-C3CCD29D8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972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SA_V_19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3556000" cy="6350000"/>
          </a:xfrm>
          <a:prstGeom prst="rect">
            <a:avLst/>
          </a:prstGeom>
        </p:spPr>
      </p:pic>
      <p:pic>
        <p:nvPicPr>
          <p:cNvPr id="5" name="Picture 4" descr="ANSA_X_3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0"/>
            <a:ext cx="4305300" cy="635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2925" y="6419970"/>
            <a:ext cx="5992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</a:t>
            </a:r>
            <a:r>
              <a:rPr lang="en-US" dirty="0" err="1">
                <a:solidFill>
                  <a:schemeClr val="bg1"/>
                </a:solidFill>
              </a:rPr>
              <a:t>ajúmské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portréty</a:t>
            </a:r>
            <a:r>
              <a:rPr lang="en-US" dirty="0">
                <a:solidFill>
                  <a:schemeClr val="bg1"/>
                </a:solidFill>
              </a:rPr>
              <a:t> z </a:t>
            </a:r>
            <a:r>
              <a:rPr lang="en-US" dirty="0" err="1">
                <a:solidFill>
                  <a:schemeClr val="bg1"/>
                </a:solidFill>
              </a:rPr>
              <a:t>Kusthistorisches</a:t>
            </a:r>
            <a:r>
              <a:rPr lang="en-US" dirty="0">
                <a:solidFill>
                  <a:schemeClr val="bg1"/>
                </a:solidFill>
              </a:rPr>
              <a:t> Museum Wien, 2. </a:t>
            </a:r>
            <a:r>
              <a:rPr lang="en-US" dirty="0" err="1">
                <a:solidFill>
                  <a:schemeClr val="bg1"/>
                </a:solidFill>
              </a:rPr>
              <a:t>století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3579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SA_I_880_5532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251" y="1506362"/>
            <a:ext cx="1977968" cy="2466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7352" y="6379878"/>
            <a:ext cx="639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Portrét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Eutropia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Kunsthistorisches</a:t>
            </a:r>
            <a:r>
              <a:rPr lang="en-US" dirty="0">
                <a:solidFill>
                  <a:schemeClr val="bg1"/>
                </a:solidFill>
              </a:rPr>
              <a:t> Museum Wien, pol. 5. </a:t>
            </a:r>
            <a:r>
              <a:rPr lang="en-US" dirty="0" err="1">
                <a:solidFill>
                  <a:schemeClr val="bg1"/>
                </a:solidFill>
              </a:rPr>
              <a:t>století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107" y="191988"/>
            <a:ext cx="3773134" cy="579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66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73715" y="6269054"/>
            <a:ext cx="758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Císařovna</a:t>
            </a:r>
            <a:r>
              <a:rPr lang="en-US" dirty="0">
                <a:solidFill>
                  <a:schemeClr val="bg1"/>
                </a:solidFill>
              </a:rPr>
              <a:t> Ariadne, </a:t>
            </a:r>
            <a:r>
              <a:rPr lang="en-US" dirty="0" err="1">
                <a:solidFill>
                  <a:schemeClr val="bg1"/>
                </a:solidFill>
              </a:rPr>
              <a:t>slonovina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Kunsthistorisches</a:t>
            </a:r>
            <a:r>
              <a:rPr lang="en-US" dirty="0">
                <a:solidFill>
                  <a:schemeClr val="bg1"/>
                </a:solidFill>
              </a:rPr>
              <a:t> Museum Wien, </a:t>
            </a:r>
            <a:r>
              <a:rPr lang="en-US" dirty="0" err="1">
                <a:solidFill>
                  <a:schemeClr val="bg1"/>
                </a:solidFill>
              </a:rPr>
              <a:t>kolem</a:t>
            </a:r>
            <a:r>
              <a:rPr lang="en-US" dirty="0">
                <a:solidFill>
                  <a:schemeClr val="bg1"/>
                </a:solidFill>
              </a:rPr>
              <a:t> r. 500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336" y="177219"/>
            <a:ext cx="2689437" cy="59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119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06BC9C-17AE-4B1A-894B-6BF6387A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8568" y="4730091"/>
            <a:ext cx="5257800" cy="1843237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Stříbrná nádoba s antickými bohy, 600–650, Konstantinopol</a:t>
            </a:r>
          </a:p>
        </p:txBody>
      </p:sp>
      <p:pic>
        <p:nvPicPr>
          <p:cNvPr id="7" name="Zástupný symbol pro obsah 6" descr="Obsah obrázku interiér, zeď, vsedě, hrníček&#10;&#10;Popis vygenerován s vysokou mírou spolehlivosti">
            <a:extLst>
              <a:ext uri="{FF2B5EF4-FFF2-40B4-BE49-F238E27FC236}">
                <a16:creationId xmlns:a16="http://schemas.microsoft.com/office/drawing/2014/main" id="{F2188539-92E4-45EB-8A65-EED41BEC7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4" r="31163"/>
          <a:stretch/>
        </p:blipFill>
        <p:spPr>
          <a:xfrm>
            <a:off x="327804" y="226053"/>
            <a:ext cx="5365630" cy="6506086"/>
          </a:xfrm>
        </p:spPr>
      </p:pic>
    </p:spTree>
    <p:extLst>
      <p:ext uri="{BB962C8B-B14F-4D97-AF65-F5344CB8AC3E}">
        <p14:creationId xmlns:p14="http://schemas.microsoft.com/office/powerpoint/2010/main" val="125916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_WS_XIII_18_534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52" y="4046498"/>
            <a:ext cx="2735448" cy="1891367"/>
          </a:xfrm>
          <a:prstGeom prst="rect">
            <a:avLst/>
          </a:prstGeom>
        </p:spPr>
      </p:pic>
      <p:pic>
        <p:nvPicPr>
          <p:cNvPr id="5" name="Picture 4" descr="SK_WS_XIII_18_4086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7" t="11207" b="17672"/>
          <a:stretch/>
        </p:blipFill>
        <p:spPr>
          <a:xfrm>
            <a:off x="1524000" y="3086562"/>
            <a:ext cx="1821926" cy="2178314"/>
          </a:xfrm>
          <a:prstGeom prst="rect">
            <a:avLst/>
          </a:prstGeom>
        </p:spPr>
      </p:pic>
      <p:pic>
        <p:nvPicPr>
          <p:cNvPr id="6" name="Picture 5" descr="SK_WS_XIII_18_10591-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950" y="1"/>
            <a:ext cx="2826050" cy="3839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6429" y="6261732"/>
            <a:ext cx="85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Korunovační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Evangeliář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Kunsthistorisches</a:t>
            </a:r>
            <a:r>
              <a:rPr lang="en-US" dirty="0">
                <a:solidFill>
                  <a:schemeClr val="bg1"/>
                </a:solidFill>
              </a:rPr>
              <a:t> Museum Wien, </a:t>
            </a:r>
            <a:r>
              <a:rPr lang="en-US" dirty="0" err="1">
                <a:solidFill>
                  <a:schemeClr val="bg1"/>
                </a:solidFill>
              </a:rPr>
              <a:t>před</a:t>
            </a:r>
            <a:r>
              <a:rPr lang="en-US" dirty="0">
                <a:solidFill>
                  <a:schemeClr val="bg1"/>
                </a:solidFill>
              </a:rPr>
              <a:t> r. 800, </a:t>
            </a:r>
            <a:r>
              <a:rPr lang="en-US" dirty="0" err="1">
                <a:solidFill>
                  <a:schemeClr val="bg1"/>
                </a:solidFill>
              </a:rPr>
              <a:t>obal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kolem</a:t>
            </a:r>
            <a:r>
              <a:rPr lang="en-US" dirty="0">
                <a:solidFill>
                  <a:schemeClr val="bg1"/>
                </a:solidFill>
              </a:rPr>
              <a:t> 1500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6180" t="6891" r="2212" b="16662"/>
          <a:stretch/>
        </p:blipFill>
        <p:spPr>
          <a:xfrm>
            <a:off x="3552654" y="443043"/>
            <a:ext cx="4178849" cy="524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57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8AC48-35FE-48BD-9537-DF1949F8A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894" y="3280853"/>
            <a:ext cx="5988170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Relikviář sv. Štěpána, součást insignií a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regalií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císaře svaté Říše Římské, druhá čtvrtina 9. století, zlato, stříbro, drahé kameny,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Reims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(?)</a:t>
            </a:r>
          </a:p>
        </p:txBody>
      </p:sp>
      <p:pic>
        <p:nvPicPr>
          <p:cNvPr id="5" name="Zástupný symbol pro obsah 4" descr="Obsah obrázku zeď, stůl, interiér&#10;&#10;Popis vygenerován s vysokou mírou spolehlivosti">
            <a:extLst>
              <a:ext uri="{FF2B5EF4-FFF2-40B4-BE49-F238E27FC236}">
                <a16:creationId xmlns:a16="http://schemas.microsoft.com/office/drawing/2014/main" id="{590C8196-17E3-4863-912C-B3937F72F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8" y="67101"/>
            <a:ext cx="4510246" cy="6790900"/>
          </a:xfrm>
        </p:spPr>
      </p:pic>
    </p:spTree>
    <p:extLst>
      <p:ext uri="{BB962C8B-B14F-4D97-AF65-F5344CB8AC3E}">
        <p14:creationId xmlns:p14="http://schemas.microsoft.com/office/powerpoint/2010/main" val="21302923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6162" y="6246964"/>
            <a:ext cx="8931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Slonovinová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destička</a:t>
            </a:r>
            <a:r>
              <a:rPr lang="en-US" dirty="0">
                <a:solidFill>
                  <a:schemeClr val="bg1"/>
                </a:solidFill>
              </a:rPr>
              <a:t> se </a:t>
            </a:r>
            <a:r>
              <a:rPr lang="en-US" dirty="0" err="1">
                <a:solidFill>
                  <a:schemeClr val="bg1"/>
                </a:solidFill>
              </a:rPr>
              <a:t>sv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Řehořem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Velikým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Kunsthistorisches</a:t>
            </a:r>
            <a:r>
              <a:rPr lang="en-US" dirty="0">
                <a:solidFill>
                  <a:schemeClr val="bg1"/>
                </a:solidFill>
              </a:rPr>
              <a:t> Museum, </a:t>
            </a:r>
            <a:r>
              <a:rPr lang="en-US" dirty="0" err="1">
                <a:solidFill>
                  <a:schemeClr val="bg1"/>
                </a:solidFill>
              </a:rPr>
              <a:t>konec</a:t>
            </a:r>
            <a:r>
              <a:rPr lang="en-US" dirty="0">
                <a:solidFill>
                  <a:schemeClr val="bg1"/>
                </a:solidFill>
              </a:rPr>
              <a:t> 10. </a:t>
            </a:r>
            <a:r>
              <a:rPr lang="en-US" dirty="0" err="1">
                <a:solidFill>
                  <a:schemeClr val="bg1"/>
                </a:solidFill>
              </a:rPr>
              <a:t>století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48" t="1938" r="6114" b="1803"/>
          <a:stretch/>
        </p:blipFill>
        <p:spPr>
          <a:xfrm>
            <a:off x="4108095" y="1"/>
            <a:ext cx="3746861" cy="602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28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ACDB7C-D810-4EB0-BDF1-C508AD3C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925" y="4574817"/>
            <a:ext cx="4659702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Imperiální koruna císaře Svaté Říše Římské, </a:t>
            </a:r>
            <a:b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konec 10.–začátek 11. století</a:t>
            </a:r>
          </a:p>
        </p:txBody>
      </p:sp>
      <p:pic>
        <p:nvPicPr>
          <p:cNvPr id="5" name="Zástupný symbol pro obsah 4" descr="Obsah obrázku příslušenství, korunovační klenoty&#10;&#10;Popis vygenerován s velmi vysokou mírou spolehlivosti">
            <a:extLst>
              <a:ext uri="{FF2B5EF4-FFF2-40B4-BE49-F238E27FC236}">
                <a16:creationId xmlns:a16="http://schemas.microsoft.com/office/drawing/2014/main" id="{C3914FF8-70AC-418D-AC43-F79A96060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4"/>
            <a:ext cx="6694098" cy="6847986"/>
          </a:xfrm>
        </p:spPr>
      </p:pic>
    </p:spTree>
    <p:extLst>
      <p:ext uri="{BB962C8B-B14F-4D97-AF65-F5344CB8AC3E}">
        <p14:creationId xmlns:p14="http://schemas.microsoft.com/office/powerpoint/2010/main" val="3384898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F200E-3406-40D0-BD3E-1976D2C0F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32C67F7-7723-4391-B145-9DD37C9F9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2"/>
          <a:stretch/>
        </p:blipFill>
        <p:spPr>
          <a:xfrm>
            <a:off x="0" y="73199"/>
            <a:ext cx="3952567" cy="3355802"/>
          </a:xfrm>
        </p:spPr>
      </p:pic>
      <p:pic>
        <p:nvPicPr>
          <p:cNvPr id="7" name="Obrázek 6" descr="Obsah obrázku staré&#10;&#10;Popis vygenerován s vysokou mírou spolehlivosti">
            <a:extLst>
              <a:ext uri="{FF2B5EF4-FFF2-40B4-BE49-F238E27FC236}">
                <a16:creationId xmlns:a16="http://schemas.microsoft.com/office/drawing/2014/main" id="{3B108067-F531-4FA6-AC19-75B340E328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7"/>
          <a:stretch/>
        </p:blipFill>
        <p:spPr>
          <a:xfrm>
            <a:off x="4078186" y="214591"/>
            <a:ext cx="4161249" cy="3214409"/>
          </a:xfrm>
          <a:prstGeom prst="rect">
            <a:avLst/>
          </a:prstGeom>
        </p:spPr>
      </p:pic>
      <p:pic>
        <p:nvPicPr>
          <p:cNvPr id="9" name="Obrázek 8" descr="Obsah obrázku interiér&#10;&#10;Popis vygenerován s vysokou mírou spolehlivosti">
            <a:extLst>
              <a:ext uri="{FF2B5EF4-FFF2-40B4-BE49-F238E27FC236}">
                <a16:creationId xmlns:a16="http://schemas.microsoft.com/office/drawing/2014/main" id="{736AB8D9-185D-4FA9-A935-74C1098E46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8" b="7528"/>
          <a:stretch/>
        </p:blipFill>
        <p:spPr>
          <a:xfrm>
            <a:off x="1337861" y="3511732"/>
            <a:ext cx="5480650" cy="327306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67D4C97-B3B5-4A9F-8C71-7AB630901DE8}"/>
              </a:ext>
            </a:extLst>
          </p:cNvPr>
          <p:cNvSpPr txBox="1"/>
          <p:nvPr/>
        </p:nvSpPr>
        <p:spPr>
          <a:xfrm>
            <a:off x="8239435" y="4271462"/>
            <a:ext cx="31143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Sitka Banner" panose="02000505000000020004" pitchFamily="2" charset="0"/>
              </a:rPr>
              <a:t>Paténa a kalich z opatství Wilten, Tyrolsko, nielo, 1160–1170</a:t>
            </a:r>
            <a:endParaRPr lang="cs-CZ" sz="28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387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C7DD7A-1AFA-40E3-A47A-61695321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Seminář dějin umění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F08C5A-4414-4C22-832C-03209B157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478383" cy="4351338"/>
          </a:xfrm>
        </p:spPr>
        <p:txBody>
          <a:bodyPr/>
          <a:lstStyle/>
          <a:p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Gettyho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knihovna  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Knihovna Hanse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Beltinga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Vyhledávání přes katalog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aleph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KHB – tematické rozdělení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 descr="https://scontent.fprg1-1.fna.fbcdn.net/v/t1.15752-9/42301820_453776755144273_5938465475599007744_n.jpg?_nc_cat=102&amp;oh=ce62dbfc172046265161d7bf2e8a4da9&amp;oe=5C1AC687">
            <a:extLst>
              <a:ext uri="{FF2B5EF4-FFF2-40B4-BE49-F238E27FC236}">
                <a16:creationId xmlns:a16="http://schemas.microsoft.com/office/drawing/2014/main" id="{E93EC7C6-838C-487F-99E4-3AC68F1A8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8"/>
          <a:stretch/>
        </p:blipFill>
        <p:spPr bwMode="auto">
          <a:xfrm>
            <a:off x="6505302" y="1132408"/>
            <a:ext cx="4263390" cy="49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087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846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47" y="1"/>
            <a:ext cx="7438391" cy="6029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5794" y="6313490"/>
            <a:ext cx="530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Architektura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Katedrály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sv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Štěpána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Vídeň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cs-CZ" dirty="0">
                <a:solidFill>
                  <a:schemeClr val="bg1"/>
                </a:solidFill>
              </a:rPr>
              <a:t>1137</a:t>
            </a:r>
            <a:r>
              <a:rPr lang="en-US" dirty="0">
                <a:solidFill>
                  <a:schemeClr val="bg1"/>
                </a:solidFill>
              </a:rPr>
              <a:t> - 1263 </a:t>
            </a:r>
          </a:p>
        </p:txBody>
      </p:sp>
    </p:spTree>
    <p:extLst>
      <p:ext uri="{BB962C8B-B14F-4D97-AF65-F5344CB8AC3E}">
        <p14:creationId xmlns:p14="http://schemas.microsoft.com/office/powerpoint/2010/main" val="38144636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._Michael's_Church_Vienna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r="3186" b="5249"/>
          <a:stretch/>
        </p:blipFill>
        <p:spPr>
          <a:xfrm>
            <a:off x="1524000" y="0"/>
            <a:ext cx="4134550" cy="6840026"/>
          </a:xfrm>
          <a:prstGeom prst="rect">
            <a:avLst/>
          </a:prstGeom>
        </p:spPr>
      </p:pic>
      <p:pic>
        <p:nvPicPr>
          <p:cNvPr id="5" name="Picture 4" descr="St._Michael's_Church_Vienna_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042" y="1"/>
            <a:ext cx="3390958" cy="5065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6745" y="5658520"/>
            <a:ext cx="5009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Architektura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a </a:t>
            </a:r>
            <a:r>
              <a:rPr lang="en-US" dirty="0" err="1">
                <a:solidFill>
                  <a:schemeClr val="bg1"/>
                </a:solidFill>
              </a:rPr>
              <a:t>hlavní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oltář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s obrazem </a:t>
            </a:r>
            <a:r>
              <a:rPr lang="cs-CZ" i="1" dirty="0">
                <a:solidFill>
                  <a:schemeClr val="bg1"/>
                </a:solidFill>
              </a:rPr>
              <a:t>Maria </a:t>
            </a:r>
            <a:r>
              <a:rPr lang="cs-CZ" i="1" dirty="0" err="1">
                <a:solidFill>
                  <a:schemeClr val="bg1"/>
                </a:solidFill>
              </a:rPr>
              <a:t>Candia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v </a:t>
            </a:r>
            <a:r>
              <a:rPr lang="en-US" dirty="0" err="1">
                <a:solidFill>
                  <a:schemeClr val="bg1"/>
                </a:solidFill>
              </a:rPr>
              <a:t>kostele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sv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Michala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Vídeň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fr-FR" dirty="0">
                <a:solidFill>
                  <a:schemeClr val="bg1"/>
                </a:solidFill>
              </a:rPr>
              <a:t>1220–1240, 1782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413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D3D1C-6959-4506-99FD-16464FDB9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776" y="3091072"/>
            <a:ext cx="4797725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Mistr Krumlovské Madonny, Krumlovská Madona, kol. 1390-1400</a:t>
            </a:r>
          </a:p>
        </p:txBody>
      </p:sp>
      <p:pic>
        <p:nvPicPr>
          <p:cNvPr id="5" name="Zástupný symbol pro obsah 4" descr="Obsah obrázku zeď, socha, budova&#10;&#10;Popis vygenerován s velmi vysokou mírou spolehlivosti">
            <a:extLst>
              <a:ext uri="{FF2B5EF4-FFF2-40B4-BE49-F238E27FC236}">
                <a16:creationId xmlns:a16="http://schemas.microsoft.com/office/drawing/2014/main" id="{C7A26548-3F2A-4CCA-9461-1658DE55A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60"/>
            <a:ext cx="5486400" cy="6864860"/>
          </a:xfrm>
        </p:spPr>
      </p:pic>
    </p:spTree>
    <p:extLst>
      <p:ext uri="{BB962C8B-B14F-4D97-AF65-F5344CB8AC3E}">
        <p14:creationId xmlns:p14="http://schemas.microsoft.com/office/powerpoint/2010/main" val="35220646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A2B4B-9FF6-49D8-BCB8-6AE0C174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A706EB-CF0C-4ADF-AB2F-6C90D13E5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6036" y="4990787"/>
            <a:ext cx="6039927" cy="2450352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Antependium, z Burgundského dědictví Řádu zlatého rouna, 1425–1440, Císařský poklad,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Schatzkammer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, Hofburg, místnost č. 16</a:t>
            </a:r>
          </a:p>
          <a:p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8" name="Obrázek 7" descr="Obsah obrázku nábytek&#10;&#10;Popis vygenerován s velmi vysokou mírou spolehlivosti">
            <a:extLst>
              <a:ext uri="{FF2B5EF4-FFF2-40B4-BE49-F238E27FC236}">
                <a16:creationId xmlns:a16="http://schemas.microsoft.com/office/drawing/2014/main" id="{8411FE44-C93B-4F18-A9E0-22C177CD9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418"/>
            <a:ext cx="12192000" cy="48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609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en-Stephansdom-WienerNeustädterAltar-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559114" cy="4685358"/>
          </a:xfrm>
          <a:prstGeom prst="rect">
            <a:avLst/>
          </a:prstGeom>
        </p:spPr>
      </p:pic>
      <p:pic>
        <p:nvPicPr>
          <p:cNvPr id="5" name="Picture 4" descr="1280px-Wiener-Neustädter_Altar_Sonntagsseit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1" t="11239" r="14591" b="4273"/>
          <a:stretch/>
        </p:blipFill>
        <p:spPr>
          <a:xfrm>
            <a:off x="7083115" y="0"/>
            <a:ext cx="3584885" cy="3461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1662" y="5936831"/>
            <a:ext cx="578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Wiener </a:t>
            </a:r>
            <a:r>
              <a:rPr lang="en-US" dirty="0" err="1">
                <a:solidFill>
                  <a:schemeClr val="bg1"/>
                </a:solidFill>
              </a:rPr>
              <a:t>Neustädter</a:t>
            </a:r>
            <a:r>
              <a:rPr lang="en-US" dirty="0">
                <a:solidFill>
                  <a:schemeClr val="bg1"/>
                </a:solidFill>
              </a:rPr>
              <a:t> Altar, </a:t>
            </a:r>
            <a:r>
              <a:rPr lang="en-US" dirty="0" err="1">
                <a:solidFill>
                  <a:schemeClr val="bg1"/>
                </a:solidFill>
              </a:rPr>
              <a:t>Katedrála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sv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Štěpána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Vídeň</a:t>
            </a:r>
            <a:r>
              <a:rPr lang="en-US" dirty="0">
                <a:solidFill>
                  <a:schemeClr val="bg1"/>
                </a:solidFill>
              </a:rPr>
              <a:t>, 1447</a:t>
            </a:r>
          </a:p>
        </p:txBody>
      </p:sp>
      <p:pic>
        <p:nvPicPr>
          <p:cNvPr id="7" name="Picture 6" descr="Wiener-Neustädter_Altar_Werktagsseite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5031" r="6321"/>
          <a:stretch/>
        </p:blipFill>
        <p:spPr>
          <a:xfrm>
            <a:off x="8128205" y="3234246"/>
            <a:ext cx="2539794" cy="36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2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EAD043-F54B-446D-89C5-5277DBEF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73" y="5037826"/>
            <a:ext cx="4912743" cy="500244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Sitka Banner" panose="02000505000000020004" pitchFamily="2" charset="0"/>
              </a:rPr>
              <a:t>Antonio di </a:t>
            </a:r>
            <a:r>
              <a:rPr lang="cs-CZ" sz="2400" dirty="0" err="1">
                <a:solidFill>
                  <a:schemeClr val="bg1"/>
                </a:solidFill>
                <a:latin typeface="Sitka Banner" panose="02000505000000020004" pitchFamily="2" charset="0"/>
              </a:rPr>
              <a:t>Puccio</a:t>
            </a:r>
            <a:r>
              <a:rPr lang="cs-CZ" sz="24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Sitka Banner" panose="02000505000000020004" pitchFamily="2" charset="0"/>
              </a:rPr>
              <a:t>Pisano</a:t>
            </a:r>
            <a:r>
              <a:rPr lang="cs-CZ" sz="24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Sitka Banner" panose="02000505000000020004" pitchFamily="2" charset="0"/>
              </a:rPr>
              <a:t>Pisanello</a:t>
            </a:r>
            <a:r>
              <a:rPr lang="cs-CZ" sz="2400" dirty="0">
                <a:solidFill>
                  <a:schemeClr val="bg1"/>
                </a:solidFill>
                <a:latin typeface="Sitka Banner" panose="02000505000000020004" pitchFamily="2" charset="0"/>
              </a:rPr>
              <a:t>, Portrét císaře Zikmunda, 1431, </a:t>
            </a:r>
            <a:r>
              <a:rPr lang="cs-CZ" sz="2400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Kunsthistorischen</a:t>
            </a:r>
            <a:r>
              <a:rPr lang="cs-CZ" sz="2400" dirty="0">
                <a:solidFill>
                  <a:schemeClr val="bg1"/>
                </a:solidFill>
                <a:latin typeface="Sitka Banner" panose="02000505000000020004" pitchFamily="2" charset="0"/>
              </a:rPr>
              <a:t> Museum in </a:t>
            </a:r>
            <a:r>
              <a:rPr lang="cs-CZ" sz="2400" dirty="0" err="1">
                <a:solidFill>
                  <a:schemeClr val="bg1"/>
                </a:solidFill>
                <a:latin typeface="Sitka Banner" panose="02000505000000020004" pitchFamily="2" charset="0"/>
              </a:rPr>
              <a:t>Wien</a:t>
            </a:r>
            <a:endParaRPr lang="cs-CZ" sz="24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9" name="Obrázek 8" descr="Obsah obrázku muž, zeď, interiér, pohovka&#10;&#10;Popis vygenerován s velmi vysokou mírou spolehlivosti">
            <a:extLst>
              <a:ext uri="{FF2B5EF4-FFF2-40B4-BE49-F238E27FC236}">
                <a16:creationId xmlns:a16="http://schemas.microsoft.com/office/drawing/2014/main" id="{DF192CEE-1AF6-4D94-891E-DE10C68B9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6" y="0"/>
            <a:ext cx="476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269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B06BEA-1B1F-42DD-A3E3-43FFA035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664" y="3850197"/>
            <a:ext cx="5850147" cy="1325563"/>
          </a:xfrm>
        </p:spPr>
        <p:txBody>
          <a:bodyPr>
            <a:normAutofit fontScale="90000"/>
          </a:bodyPr>
          <a:lstStyle/>
          <a:p>
            <a:b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	</a:t>
            </a:r>
            <a:b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Jan van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Eyck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, Kardinál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Niccolò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Albergati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, kol. 1435</a:t>
            </a:r>
          </a:p>
        </p:txBody>
      </p:sp>
      <p:pic>
        <p:nvPicPr>
          <p:cNvPr id="5" name="Zástupný symbol pro obsah 4" descr="Obsah obrázku muž, osoba, interiér, hledání&#10;&#10;Popis vygenerován s velmi vysokou mírou spolehlivosti">
            <a:extLst>
              <a:ext uri="{FF2B5EF4-FFF2-40B4-BE49-F238E27FC236}">
                <a16:creationId xmlns:a16="http://schemas.microsoft.com/office/drawing/2014/main" id="{501E529D-F65D-48CD-9534-DEDB23EC3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1"/>
            <a:ext cx="5158596" cy="6840899"/>
          </a:xfrm>
        </p:spPr>
      </p:pic>
      <p:pic>
        <p:nvPicPr>
          <p:cNvPr id="3073" name="DefaultOcx">
            <a:extLst>
              <a:ext uri="{FF2B5EF4-FFF2-40B4-BE49-F238E27FC236}">
                <a16:creationId xmlns:a16="http://schemas.microsoft.com/office/drawing/2014/main" id="{7BBEDB29-B25D-410F-AA07-43FF3E75D0B4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667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4573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3833" y="6252073"/>
            <a:ext cx="810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Rogier</a:t>
            </a:r>
            <a:r>
              <a:rPr lang="en-US" dirty="0">
                <a:solidFill>
                  <a:schemeClr val="bg1"/>
                </a:solidFill>
              </a:rPr>
              <a:t> van der Weyden, </a:t>
            </a:r>
            <a:r>
              <a:rPr lang="en-US" dirty="0" err="1">
                <a:solidFill>
                  <a:schemeClr val="bg1"/>
                </a:solidFill>
              </a:rPr>
              <a:t>Oltář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Ukřižování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Kunsthistorisches</a:t>
            </a:r>
            <a:r>
              <a:rPr lang="en-US" dirty="0">
                <a:solidFill>
                  <a:schemeClr val="bg1"/>
                </a:solidFill>
              </a:rPr>
              <a:t> Museum Wien, </a:t>
            </a:r>
            <a:r>
              <a:rPr lang="is-IS" dirty="0">
                <a:solidFill>
                  <a:schemeClr val="bg1"/>
                </a:solidFill>
              </a:rPr>
              <a:t>1443/45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006_rogier-van-der-weyden_theredlis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09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626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en.Stephansdom4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73" y="0"/>
            <a:ext cx="4651369" cy="6201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6814" y="6333393"/>
            <a:ext cx="645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Anton </a:t>
            </a:r>
            <a:r>
              <a:rPr lang="en-US" dirty="0" err="1">
                <a:solidFill>
                  <a:schemeClr val="bg1"/>
                </a:solidFill>
              </a:rPr>
              <a:t>Pilgram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kazatelna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katedrála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sv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Štěpána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Vídeň</a:t>
            </a:r>
            <a:r>
              <a:rPr lang="en-US" dirty="0">
                <a:solidFill>
                  <a:schemeClr val="bg1"/>
                </a:solidFill>
              </a:rPr>
              <a:t>, 1514-1515  </a:t>
            </a:r>
          </a:p>
        </p:txBody>
      </p:sp>
    </p:spTree>
    <p:extLst>
      <p:ext uri="{BB962C8B-B14F-4D97-AF65-F5344CB8AC3E}">
        <p14:creationId xmlns:p14="http://schemas.microsoft.com/office/powerpoint/2010/main" val="290054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0350" y="6409415"/>
            <a:ext cx="826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Raffaello</a:t>
            </a:r>
            <a:r>
              <a:rPr lang="en-US" dirty="0">
                <a:solidFill>
                  <a:schemeClr val="bg1"/>
                </a:solidFill>
              </a:rPr>
              <a:t> Santi, </a:t>
            </a:r>
            <a:r>
              <a:rPr lang="en-US" dirty="0" err="1">
                <a:solidFill>
                  <a:schemeClr val="bg1"/>
                </a:solidFill>
              </a:rPr>
              <a:t>Madona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Belvederská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Kunsthistorisches</a:t>
            </a:r>
            <a:r>
              <a:rPr lang="en-US" dirty="0">
                <a:solidFill>
                  <a:schemeClr val="bg1"/>
                </a:solidFill>
              </a:rPr>
              <a:t> Museum Wien, 1505/1506 </a:t>
            </a:r>
          </a:p>
        </p:txBody>
      </p:sp>
      <p:pic>
        <p:nvPicPr>
          <p:cNvPr id="6" name="Picture 5" descr="Belvedere_madonn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18" y="1"/>
            <a:ext cx="5034595" cy="64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5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60A87F-3264-43C5-91B2-503E8D0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Filozofická fakulta – ústřední knihovna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921C2A-7A7E-4DE5-A8D0-F76590D5A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88877" cy="4351338"/>
          </a:xfrm>
        </p:spPr>
        <p:txBody>
          <a:bodyPr/>
          <a:lstStyle/>
          <a:p>
            <a:r>
              <a:rPr lang="cs-CZ" dirty="0">
                <a:hlinkClick r:id="rId2"/>
              </a:rPr>
              <a:t>http://knihovna.phil.muni.cz/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4" name="Picture 2" descr="VÃ½sledek obrÃ¡zku pro filozofickÃ¡ fakulta brno knihovna">
            <a:extLst>
              <a:ext uri="{FF2B5EF4-FFF2-40B4-BE49-F238E27FC236}">
                <a16:creationId xmlns:a16="http://schemas.microsoft.com/office/drawing/2014/main" id="{861446F6-4E55-4948-A81A-2A7645FA4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67" y="1570306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314D1A-B135-4FBA-897A-1BF91A5CC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2" y="2746637"/>
            <a:ext cx="5109275" cy="287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049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4A5A2-5371-48DE-B301-BC519BF9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40" y="4123425"/>
            <a:ext cx="4629509" cy="931563"/>
          </a:xfrm>
        </p:spPr>
        <p:txBody>
          <a:bodyPr>
            <a:no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Sitka Banner" panose="02000505000000020004" pitchFamily="2" charset="0"/>
              </a:rPr>
              <a:t>Albrecht Dürer, </a:t>
            </a:r>
            <a:r>
              <a:rPr lang="de-DE" sz="2800" dirty="0" err="1">
                <a:solidFill>
                  <a:schemeClr val="bg1"/>
                </a:solidFill>
                <a:latin typeface="Sitka Banner" panose="02000505000000020004" pitchFamily="2" charset="0"/>
              </a:rPr>
              <a:t>Landauerův</a:t>
            </a:r>
            <a:r>
              <a:rPr lang="de-DE" sz="2800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Sitka Banner" panose="02000505000000020004" pitchFamily="2" charset="0"/>
              </a:rPr>
              <a:t>oltář</a:t>
            </a:r>
            <a:r>
              <a:rPr lang="de-DE" sz="2800" dirty="0">
                <a:solidFill>
                  <a:schemeClr val="bg1"/>
                </a:solidFill>
                <a:latin typeface="Sitka Banner" panose="02000505000000020004" pitchFamily="2" charset="0"/>
              </a:rPr>
              <a:t>, Kunsthistorisches Museum, 1511</a:t>
            </a:r>
            <a:br>
              <a:rPr lang="de-DE" sz="280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endParaRPr lang="cs-CZ" sz="28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D135521-5B84-4675-971C-17DB55DFE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1" y="2875"/>
            <a:ext cx="5175849" cy="6855125"/>
          </a:xfrm>
        </p:spPr>
      </p:pic>
    </p:spTree>
    <p:extLst>
      <p:ext uri="{BB962C8B-B14F-4D97-AF65-F5344CB8AC3E}">
        <p14:creationId xmlns:p14="http://schemas.microsoft.com/office/powerpoint/2010/main" val="15975713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6700FF-FED2-4260-964E-858DEE2A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429" y="2314695"/>
            <a:ext cx="4262887" cy="1325563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Benvenuto Cellini, Saliera, 1540-1543,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Kunstkammer</a:t>
            </a: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5" name="Zástupný symbol pro obsah 4" descr="Obsah obrázku stůl, interiér&#10;&#10;Popis vygenerován s velmi vysokou mírou spolehlivosti">
            <a:extLst>
              <a:ext uri="{FF2B5EF4-FFF2-40B4-BE49-F238E27FC236}">
                <a16:creationId xmlns:a16="http://schemas.microsoft.com/office/drawing/2014/main" id="{5F7AE67D-AE9A-4456-B353-9090E192E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344"/>
            <a:ext cx="6889750" cy="5167312"/>
          </a:xfrm>
        </p:spPr>
      </p:pic>
    </p:spTree>
    <p:extLst>
      <p:ext uri="{BB962C8B-B14F-4D97-AF65-F5344CB8AC3E}">
        <p14:creationId xmlns:p14="http://schemas.microsoft.com/office/powerpoint/2010/main" val="3208997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EC8A18-0ACE-4B02-BDC4-1B81BC3BD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865" y="4057231"/>
            <a:ext cx="3521015" cy="1325563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solidFill>
                  <a:schemeClr val="bg1"/>
                </a:solidFill>
                <a:latin typeface="Sitka Banner" panose="02000505000000020004" pitchFamily="2" charset="0"/>
              </a:rPr>
              <a:t>Pieter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Bruegel starší, Lovci ve sněhu, 1565</a:t>
            </a:r>
          </a:p>
        </p:txBody>
      </p:sp>
      <p:pic>
        <p:nvPicPr>
          <p:cNvPr id="5" name="Zástupný symbol pro obsah 4" descr="Obsah obrázku strom, exteriér&#10;&#10;Popis vygenerován s velmi vysokou mírou spolehlivosti">
            <a:extLst>
              <a:ext uri="{FF2B5EF4-FFF2-40B4-BE49-F238E27FC236}">
                <a16:creationId xmlns:a16="http://schemas.microsoft.com/office/drawing/2014/main" id="{94B2DA42-D6C4-4709-B052-FA27340E0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658"/>
            <a:ext cx="7832785" cy="5578684"/>
          </a:xfrm>
        </p:spPr>
      </p:pic>
    </p:spTree>
    <p:extLst>
      <p:ext uri="{BB962C8B-B14F-4D97-AF65-F5344CB8AC3E}">
        <p14:creationId xmlns:p14="http://schemas.microsoft.com/office/powerpoint/2010/main" val="42751510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F6A4E-C6BA-4583-8EF5-070FD453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8091A6-A5A3-4FA2-A390-DB6C9E069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742" y="1825625"/>
            <a:ext cx="3614057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Giovanni Da Bologna, </a:t>
            </a:r>
            <a:r>
              <a:rPr lang="it-IT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Merkur</a:t>
            </a:r>
            <a:r>
              <a:rPr lang="it-IT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it-IT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kol</a:t>
            </a:r>
            <a:r>
              <a:rPr lang="it-IT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1585, </a:t>
            </a:r>
            <a:r>
              <a:rPr lang="it-IT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Kunstkammer</a:t>
            </a:r>
            <a:endParaRPr lang="it-IT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86A53B-10A7-45E1-BB34-88BB2C147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68" y="0"/>
            <a:ext cx="394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434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4424E-C0DF-43DF-87C9-E8BBA447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169" y="4505804"/>
            <a:ext cx="5884653" cy="2153788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Paolo Veronese,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Nalezení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Sitka Banner" panose="02000505000000020004" pitchFamily="2" charset="0"/>
              </a:rPr>
              <a:t>Mojžíše</a:t>
            </a:r>
            <a:r>
              <a:rPr lang="it-IT" dirty="0">
                <a:solidFill>
                  <a:schemeClr val="bg1"/>
                </a:solidFill>
                <a:latin typeface="Sitka Banner" panose="02000505000000020004" pitchFamily="2" charset="0"/>
              </a:rPr>
              <a:t>, 1570–1575</a:t>
            </a: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5" name="Zástupný symbol pro obsah 4" descr="Obsah obrázku exteriér, strom, skupina, osoba&#10;&#10;Popis vygenerován s vysokou mírou spolehlivosti">
            <a:extLst>
              <a:ext uri="{FF2B5EF4-FFF2-40B4-BE49-F238E27FC236}">
                <a16:creationId xmlns:a16="http://schemas.microsoft.com/office/drawing/2014/main" id="{EBC83764-4573-4AC8-9853-3197A457D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0"/>
            <a:ext cx="5262113" cy="6819700"/>
          </a:xfrm>
        </p:spPr>
      </p:pic>
    </p:spTree>
    <p:extLst>
      <p:ext uri="{BB962C8B-B14F-4D97-AF65-F5344CB8AC3E}">
        <p14:creationId xmlns:p14="http://schemas.microsoft.com/office/powerpoint/2010/main" val="18468123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4424E-C0DF-43DF-87C9-E8BBA447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289" y="4937759"/>
            <a:ext cx="4085471" cy="1434449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Adolf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Loos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Kärntner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Bar, 1907/08</a:t>
            </a:r>
            <a:br>
              <a:rPr lang="cs-CZ" dirty="0"/>
            </a:b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6" name="Picture 2" descr="VÃ½sledek obrÃ¡zku pro adolf loos kartner bar">
            <a:extLst>
              <a:ext uri="{FF2B5EF4-FFF2-40B4-BE49-F238E27FC236}">
                <a16:creationId xmlns:a16="http://schemas.microsoft.com/office/drawing/2014/main" id="{8DE3EAD4-45A2-4F05-9679-F2C59440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17" y="0"/>
            <a:ext cx="76003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0520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F14D8-2478-4264-A832-D3DE176B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007" y="5094513"/>
            <a:ext cx="4191000" cy="1377179"/>
          </a:xfrm>
        </p:spPr>
        <p:txBody>
          <a:bodyPr>
            <a:normAutofit fontScale="90000"/>
          </a:bodyPr>
          <a:lstStyle/>
          <a:p>
            <a:r>
              <a:rPr lang="it-IT" sz="2700" dirty="0">
                <a:solidFill>
                  <a:schemeClr val="bg1">
                    <a:lumMod val="95000"/>
                  </a:schemeClr>
                </a:solidFill>
              </a:rPr>
              <a:t>Alberto Giacometti, Schmale Büste auf Sockel (Albertina), 1954</a:t>
            </a:r>
            <a:br>
              <a:rPr lang="cs-CZ" dirty="0"/>
            </a:br>
            <a:endParaRPr lang="cs-CZ" dirty="0"/>
          </a:p>
        </p:txBody>
      </p:sp>
      <p:pic>
        <p:nvPicPr>
          <p:cNvPr id="7172" name="Picture 4" descr="VÃ½sledek obrÃ¡zku pro 2. Alberto Giacometti, Schmale BÃ¼ste auf Sockel (Albertina), 1954">
            <a:extLst>
              <a:ext uri="{FF2B5EF4-FFF2-40B4-BE49-F238E27FC236}">
                <a16:creationId xmlns:a16="http://schemas.microsoft.com/office/drawing/2014/main" id="{5D4A910B-F149-4369-93B0-054373059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8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5281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F14D8-2478-4264-A832-D3DE176B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830" y="3866605"/>
            <a:ext cx="4191000" cy="1377179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9218" name="Picture 2" descr="VÃ½sledek obrÃ¡zku pro erzherzog karl statue">
            <a:extLst>
              <a:ext uri="{FF2B5EF4-FFF2-40B4-BE49-F238E27FC236}">
                <a16:creationId xmlns:a16="http://schemas.microsoft.com/office/drawing/2014/main" id="{10DD32BF-D6E2-402A-A11B-576C2C9E3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7A2DDF8-E9B6-45F5-9377-A83E27644931}"/>
              </a:ext>
            </a:extLst>
          </p:cNvPr>
          <p:cNvSpPr/>
          <p:nvPr/>
        </p:nvSpPr>
        <p:spPr>
          <a:xfrm>
            <a:off x="7514410" y="5368834"/>
            <a:ext cx="38764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Anton Dominik Fernkorn, Jezdecká socha arcivévody Karla, Heldenplatz, 1853–1859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99892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E96ED0-075B-4658-9824-C2486E3A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4A2BE8-E28D-4A37-96AD-1DB43D89F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1074" y="4180113"/>
            <a:ext cx="4140926" cy="2221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Antonio Canova, Pomník arcivévodkyně Marie Christiny, Augustiniánský kostel, 1805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1266" name="Picture 2" descr="SouvisejÃ­cÃ­ obrÃ¡zek">
            <a:extLst>
              <a:ext uri="{FF2B5EF4-FFF2-40B4-BE49-F238E27FC236}">
                <a16:creationId xmlns:a16="http://schemas.microsoft.com/office/drawing/2014/main" id="{2581E8A0-2A43-42B8-99A9-19873004B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25" y="0"/>
            <a:ext cx="7974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940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2F512C-68D9-49BE-A1CA-86B1F94C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20707B-A2D4-4649-8E0B-4FA97357B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8749" y="5049745"/>
            <a:ext cx="4243251" cy="1325564"/>
          </a:xfrm>
        </p:spPr>
        <p:txBody>
          <a:bodyPr>
            <a:normAutofit fontScale="92500"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Antonio Canova, Théseus a kentaur, Kunsthistorishes Museum, 1805–1819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2290" name="Picture 2" descr="VÃ½sledek obrÃ¡zku pro canova wien">
            <a:extLst>
              <a:ext uri="{FF2B5EF4-FFF2-40B4-BE49-F238E27FC236}">
                <a16:creationId xmlns:a16="http://schemas.microsoft.com/office/drawing/2014/main" id="{919CA883-17C1-4DB9-BE43-9DD257F63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" y="784622"/>
            <a:ext cx="7925929" cy="528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772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6014B-B0D1-4274-AA17-BF299F72F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Jak vyhledávat v </a:t>
            </a:r>
            <a:r>
              <a:rPr lang="cs-CZ" b="1" dirty="0" err="1">
                <a:solidFill>
                  <a:schemeClr val="bg1">
                    <a:lumMod val="95000"/>
                  </a:schemeClr>
                </a:solidFill>
              </a:rPr>
              <a:t>alephu</a:t>
            </a: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?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E8A7BF-F2BA-44C6-8E0A-000E8CB13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https://aleph.muni.cz/F?RN=684402720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719ED8-F5F7-4FCC-AD2C-2416B7523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68" b="9911"/>
          <a:stretch/>
        </p:blipFill>
        <p:spPr>
          <a:xfrm>
            <a:off x="731520" y="2471714"/>
            <a:ext cx="9214338" cy="402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504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A48E5-0F0A-4D82-9D44-17F5A76B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5E09F7-6948-4894-AF65-E3EFB5800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0263" y="4879545"/>
            <a:ext cx="3263537" cy="1748654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Daniel Gran, výmalba dvorské knihovny, Hofburg, 1726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3318" name="Picture 6" descr="VÃ½sledek obrÃ¡zku pro hofburg bibliotheku">
            <a:extLst>
              <a:ext uri="{FF2B5EF4-FFF2-40B4-BE49-F238E27FC236}">
                <a16:creationId xmlns:a16="http://schemas.microsoft.com/office/drawing/2014/main" id="{09C56D1C-9218-4B5A-995E-0A95CB918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7" y="745672"/>
            <a:ext cx="7515740" cy="501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6179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E8123-B9D1-4B47-B63B-463A6643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23B61A-CCE6-4F55-A408-928F7B8B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3219" y="5656217"/>
            <a:ext cx="3995056" cy="83665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Egon Schiele,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Vlastní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portrét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s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Physalis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Leopold museum, 1912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4338" name="Picture 2" descr="VÃ½sledek obrÃ¡zku pro egon schiele physalis">
            <a:extLst>
              <a:ext uri="{FF2B5EF4-FFF2-40B4-BE49-F238E27FC236}">
                <a16:creationId xmlns:a16="http://schemas.microsoft.com/office/drawing/2014/main" id="{C846E21D-0379-4EB9-9193-A73C4BFEB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7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2683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BD3913-14D4-4080-83FE-DF88BA2F6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762B5E-1724-4584-A887-A9E302E3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092" y="5827803"/>
            <a:ext cx="5523411" cy="1030197"/>
          </a:xfrm>
        </p:spPr>
        <p:txBody>
          <a:bodyPr>
            <a:normAutofit fontScale="92500"/>
          </a:bodyPr>
          <a:lstStyle/>
          <a:p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František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Kupka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, Nocturne, Museum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moderner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kunst –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Mumok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, 1909/10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5362" name="Picture 2" descr="VÃ½sledek obrÃ¡zku pro kupka nocturne">
            <a:extLst>
              <a:ext uri="{FF2B5EF4-FFF2-40B4-BE49-F238E27FC236}">
                <a16:creationId xmlns:a16="http://schemas.microsoft.com/office/drawing/2014/main" id="{1462A67E-0548-4A98-A0DE-EDEFBF8B0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70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3002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1A042-919B-499D-B6C6-282790434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47730B-2B65-4CC1-B0CF-EB4B24ECE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3" y="5159828"/>
            <a:ext cx="3106783" cy="1461272"/>
          </a:xfrm>
        </p:spPr>
        <p:txBody>
          <a:bodyPr>
            <a:normAutofit fontScale="85000" lnSpcReduction="20000"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Franz Anton Maulbertsch, výmalba piaristického kostela Maria Treu, 1752–1753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6386" name="Picture 2" descr="VÃ½sledek obrÃ¡zku pro maulbertsch maria treu">
            <a:extLst>
              <a:ext uri="{FF2B5EF4-FFF2-40B4-BE49-F238E27FC236}">
                <a16:creationId xmlns:a16="http://schemas.microsoft.com/office/drawing/2014/main" id="{29AD8095-EC32-4243-8A4C-945D1F818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"/>
            <a:ext cx="8664681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634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9C9A89-8542-4183-BB26-5C7AB08A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166F32-0F2C-4EB2-93E9-A7E206663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4657" y="5373913"/>
            <a:ext cx="3080657" cy="1325563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Gottfried Semper,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budova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Kunsthistorisches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Museum, 1871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7410" name="Picture 2" descr="VÃ½sledek obrÃ¡zku pro kunsthistorisches museum">
            <a:extLst>
              <a:ext uri="{FF2B5EF4-FFF2-40B4-BE49-F238E27FC236}">
                <a16:creationId xmlns:a16="http://schemas.microsoft.com/office/drawing/2014/main" id="{5D0F7B1C-0242-401A-9C1F-3261DB5F7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" y="184535"/>
            <a:ext cx="7796107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5155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BAC1FD-B752-44ED-B8DE-A6AA21BE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E25414-F362-4FD4-B430-DEE6C5D7B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6543" y="5486400"/>
            <a:ext cx="3106783" cy="1474334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Gustav Klimt,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Smrt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život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Leopold museum 1910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8434" name="Picture 2" descr="VÃ½sledek obrÃ¡zku pro klimt tod und leben">
            <a:extLst>
              <a:ext uri="{FF2B5EF4-FFF2-40B4-BE49-F238E27FC236}">
                <a16:creationId xmlns:a16="http://schemas.microsoft.com/office/drawing/2014/main" id="{0DCF64AE-A8CB-4E65-A3C2-2A66BD203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4" y="182562"/>
            <a:ext cx="7378267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3825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BA1C53-1BEB-4A5D-A982-45D6869B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0EA7EA-35B0-40B4-9755-CFAAE48C3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7640" y="5418546"/>
            <a:ext cx="4138749" cy="1074329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Hans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Hollein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Haas-Haus, 1985/90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9458" name="Picture 2" descr="VÃ½sledek obrÃ¡zku pro 12. Hans Hollein, Haas-Haus, 1985/90">
            <a:extLst>
              <a:ext uri="{FF2B5EF4-FFF2-40B4-BE49-F238E27FC236}">
                <a16:creationId xmlns:a16="http://schemas.microsoft.com/office/drawing/2014/main" id="{6BD4E91D-D7DE-42E6-8958-129B62924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8" y="905828"/>
            <a:ext cx="6981962" cy="468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97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DAB3E-32BF-45E6-AFAE-62B9A44F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1A7AE7-44E1-4AF9-85A5-0290B04A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8796" y="5378722"/>
            <a:ext cx="5405846" cy="147927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Johann Lucas von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Hildebrant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Peterskirche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1701–1733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20484" name="Picture 4" descr="VÃ½sledek obrÃ¡zku pro peterskirche wien">
            <a:extLst>
              <a:ext uri="{FF2B5EF4-FFF2-40B4-BE49-F238E27FC236}">
                <a16:creationId xmlns:a16="http://schemas.microsoft.com/office/drawing/2014/main" id="{D044D195-977D-4235-8DDB-F4F6EA488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1523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0FD94-407D-491D-A7CF-A28826A7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6D341E-EEEB-4028-95B2-72B01E195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8006" y="5431609"/>
            <a:ext cx="5667103" cy="1061266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Joseph Maria Olbrich, budova Secession, 1897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21506" name="Picture 2" descr="VÃ½sledek obrÃ¡zku pro secession wien">
            <a:extLst>
              <a:ext uri="{FF2B5EF4-FFF2-40B4-BE49-F238E27FC236}">
                <a16:creationId xmlns:a16="http://schemas.microsoft.com/office/drawing/2014/main" id="{D945DEC2-AE3F-4DBA-9932-CB846B268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75438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800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F34E8-03D7-482B-9BBB-1EF46FC5B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E0201F-AE4E-4F0F-8474-79A97EE24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269" y="5475741"/>
            <a:ext cx="4112623" cy="1017134"/>
          </a:xfrm>
        </p:spPr>
        <p:txBody>
          <a:bodyPr>
            <a:normAutofit fontScale="92500"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Otto Wagner, Stanice metra Karlsplatz, 1898/99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22530" name="Picture 2" descr="VÃ½sledek obrÃ¡zku pro wagner karlsplatz">
            <a:extLst>
              <a:ext uri="{FF2B5EF4-FFF2-40B4-BE49-F238E27FC236}">
                <a16:creationId xmlns:a16="http://schemas.microsoft.com/office/drawing/2014/main" id="{2C7B4990-C3FB-4C51-9A55-B737DC8DD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8" y="862148"/>
            <a:ext cx="7795260" cy="48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536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4D3AC3-582C-4555-B2E3-D00360986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Moravská zemská knihovna MZK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A197FD-2621-4F25-B86E-841C9DB3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51366" cy="4351338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hlinkClick r:id="rId3"/>
              </a:rPr>
              <a:t>https://www.mzk.cz/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Studovna humanitních věd</a:t>
            </a:r>
          </a:p>
          <a:p>
            <a:endParaRPr lang="cs-CZ" dirty="0"/>
          </a:p>
        </p:txBody>
      </p:sp>
      <p:pic>
        <p:nvPicPr>
          <p:cNvPr id="4" name="Zástupný symbol pro obsah 11">
            <a:extLst>
              <a:ext uri="{FF2B5EF4-FFF2-40B4-BE49-F238E27FC236}">
                <a16:creationId xmlns:a16="http://schemas.microsoft.com/office/drawing/2014/main" id="{9FE22EA6-B3F9-416F-847C-BB36070F8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24" y="3107122"/>
            <a:ext cx="4003039" cy="2228358"/>
          </a:xfrm>
          <a:prstGeom prst="rect">
            <a:avLst/>
          </a:prstGeom>
        </p:spPr>
      </p:pic>
      <p:pic>
        <p:nvPicPr>
          <p:cNvPr id="4098" name="Picture 2" descr="SouvisejÃ­cÃ­ obrÃ¡zek">
            <a:extLst>
              <a:ext uri="{FF2B5EF4-FFF2-40B4-BE49-F238E27FC236}">
                <a16:creationId xmlns:a16="http://schemas.microsoft.com/office/drawing/2014/main" id="{0C308486-0E20-46BC-BB94-D9496E99B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49" y="1690688"/>
            <a:ext cx="6898687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1453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344289-18E2-49D4-A71F-259EF1F46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F6ED37-8557-4FB2-900E-94E475297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783" y="5203326"/>
            <a:ext cx="3407229" cy="1325563"/>
          </a:xfrm>
        </p:spPr>
        <p:txBody>
          <a:bodyPr>
            <a:normAutofit fontScale="92500"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Paul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Cézanne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Usedlost v Normandii, Albertina, 1885-86</a:t>
            </a:r>
          </a:p>
          <a:p>
            <a:endParaRPr lang="cs-CZ" dirty="0"/>
          </a:p>
        </p:txBody>
      </p:sp>
      <p:pic>
        <p:nvPicPr>
          <p:cNvPr id="23554" name="Picture 2" descr="VÃ½sledek obrÃ¡zku pro cezanne albertina">
            <a:extLst>
              <a:ext uri="{FF2B5EF4-FFF2-40B4-BE49-F238E27FC236}">
                <a16:creationId xmlns:a16="http://schemas.microsoft.com/office/drawing/2014/main" id="{A8CE325E-1FD1-43DF-81FB-6DBD3E5DF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77682"/>
            <a:ext cx="7211680" cy="54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8083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27204E-6BED-48E2-9AB5-6AB0ED5FD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F85F67-0068-4881-816E-3FEBA2E09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417" y="5156654"/>
            <a:ext cx="4935583" cy="1603375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Rachel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Whiteread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Holocaust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Memorial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1996</a:t>
            </a:r>
          </a:p>
          <a:p>
            <a:endParaRPr lang="cs-CZ" dirty="0"/>
          </a:p>
        </p:txBody>
      </p:sp>
      <p:pic>
        <p:nvPicPr>
          <p:cNvPr id="24578" name="Picture 2" descr="VÃ½sledek obrÃ¡zku pro 17. Rachel Whiteread, Holocaust Memorial, 1996">
            <a:extLst>
              <a:ext uri="{FF2B5EF4-FFF2-40B4-BE49-F238E27FC236}">
                <a16:creationId xmlns:a16="http://schemas.microsoft.com/office/drawing/2014/main" id="{747E2DCB-9CBC-4FB4-97DE-D133D69E5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3" y="1027906"/>
            <a:ext cx="6601097" cy="495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5879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B68AE7-EA30-4ED7-A8F6-B0B4C226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1EE7DB-D980-47DC-97C3-289178980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760" y="5203326"/>
            <a:ext cx="4439194" cy="1325563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Rembrandt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Harmenszoon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van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Rijn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Autoportrét,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Kunsthistorisches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Museum, 1652</a:t>
            </a:r>
          </a:p>
          <a:p>
            <a:endParaRPr lang="cs-CZ" dirty="0"/>
          </a:p>
        </p:txBody>
      </p:sp>
      <p:pic>
        <p:nvPicPr>
          <p:cNvPr id="25602" name="Picture 2" descr="VÃ½sledek obrÃ¡zku pro rembrandt self portrait wien">
            <a:extLst>
              <a:ext uri="{FF2B5EF4-FFF2-40B4-BE49-F238E27FC236}">
                <a16:creationId xmlns:a16="http://schemas.microsoft.com/office/drawing/2014/main" id="{65B5CAD6-2606-4DAC-AE71-FC91DF16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3" y="0"/>
            <a:ext cx="6456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9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27E03-C73D-4465-8C3E-8F88F73E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3D43A9-9B84-4425-92C1-F157B2974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663" y="5287282"/>
            <a:ext cx="5601789" cy="1453152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Sloup Nejsvětější Trojce,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Graben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Vídeň, 1679–1693</a:t>
            </a:r>
          </a:p>
          <a:p>
            <a:endParaRPr lang="cs-CZ" dirty="0"/>
          </a:p>
        </p:txBody>
      </p:sp>
      <p:pic>
        <p:nvPicPr>
          <p:cNvPr id="26626" name="Picture 2" descr="VÃ½sledek obrÃ¡zku pro saule graben wien">
            <a:extLst>
              <a:ext uri="{FF2B5EF4-FFF2-40B4-BE49-F238E27FC236}">
                <a16:creationId xmlns:a16="http://schemas.microsoft.com/office/drawing/2014/main" id="{C0676080-1DCB-4B0A-8B6A-7D1936293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17566"/>
            <a:ext cx="5270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1621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293E57-C352-403B-9D38-A23799960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C499D4F-F3F5-4E80-ACBC-7C0737F99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3583" y="5287282"/>
            <a:ext cx="3995057" cy="1479278"/>
          </a:xfrm>
        </p:spPr>
        <p:txBody>
          <a:bodyPr/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Theopil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Hansen,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Erzherzog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Wilhelm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palais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1864–1868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27650" name="Picture 2" descr="VÃ½sledek obrÃ¡zku pro Theopil Hansen, Erzherzog Wilhelm palais, 1864â1868">
            <a:extLst>
              <a:ext uri="{FF2B5EF4-FFF2-40B4-BE49-F238E27FC236}">
                <a16:creationId xmlns:a16="http://schemas.microsoft.com/office/drawing/2014/main" id="{358C654B-CE07-48A9-95D9-46C25ED7D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3" y="892969"/>
            <a:ext cx="7253049" cy="50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7963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5A0BF-B259-41DF-AED6-CFCE43AB6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FE6ED7-2825-48F1-9C86-556587932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0806" y="5216388"/>
            <a:ext cx="4883331" cy="1325563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Hans von Aachen, Bakchus, Ceres, Amor, Kunsthistorisches Museum, 1595-1605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28674" name="Picture 2" descr="VÃ½sledek obrÃ¡zku pro hans von aachen ceres">
            <a:extLst>
              <a:ext uri="{FF2B5EF4-FFF2-40B4-BE49-F238E27FC236}">
                <a16:creationId xmlns:a16="http://schemas.microsoft.com/office/drawing/2014/main" id="{6D716E3A-7D84-44A3-933E-11F592322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2" y="0"/>
            <a:ext cx="4696097" cy="68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7787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1AFBA9-8640-4113-9F89-504AF5FB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69324D-0F22-45B2-9E5D-721F7AEFF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5916" y="4765902"/>
            <a:ext cx="5019947" cy="1199379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Heinrich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Ferstel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Votivkirche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, 1857</a:t>
            </a:r>
          </a:p>
        </p:txBody>
      </p:sp>
      <p:pic>
        <p:nvPicPr>
          <p:cNvPr id="29698" name="Picture 2" descr="VÃ½sledek obrÃ¡zku pro votiv kirche">
            <a:extLst>
              <a:ext uri="{FF2B5EF4-FFF2-40B4-BE49-F238E27FC236}">
                <a16:creationId xmlns:a16="http://schemas.microsoft.com/office/drawing/2014/main" id="{AC40DA22-3EB2-4241-902B-037D9A979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73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35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8CCE64-E800-42CE-B7C1-92FD47A7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Data konzultací: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42129F-1298-4220-8D82-0329F6DD4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1. konzultace: </a:t>
            </a:r>
            <a:r>
              <a:rPr lang="cs-CZ" b="1" dirty="0">
                <a:solidFill>
                  <a:schemeClr val="bg1"/>
                </a:solidFill>
                <a:latin typeface="Sitka Banner" panose="02000505000000020004" pitchFamily="2" charset="0"/>
              </a:rPr>
              <a:t>seznam literatury 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– kdykoliv, </a:t>
            </a:r>
            <a:r>
              <a:rPr lang="cs-CZ" b="1" u="sng" dirty="0">
                <a:solidFill>
                  <a:schemeClr val="bg1"/>
                </a:solidFill>
                <a:latin typeface="Sitka Banner" panose="02000505000000020004" pitchFamily="2" charset="0"/>
              </a:rPr>
              <a:t>ale nejpozději 14 dní před prezentací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2. konzultace: </a:t>
            </a:r>
            <a:r>
              <a:rPr lang="cs-CZ" b="1" dirty="0">
                <a:solidFill>
                  <a:schemeClr val="bg1"/>
                </a:solidFill>
                <a:latin typeface="Sitka Banner" panose="02000505000000020004" pitchFamily="2" charset="0"/>
              </a:rPr>
              <a:t>koncept</a:t>
            </a:r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 – kdykoliv, </a:t>
            </a:r>
            <a:r>
              <a:rPr lang="cs-CZ" b="1" u="sng" dirty="0">
                <a:solidFill>
                  <a:schemeClr val="bg1"/>
                </a:solidFill>
                <a:latin typeface="Sitka Banner" panose="02000505000000020004" pitchFamily="2" charset="0"/>
              </a:rPr>
              <a:t>ale nejpozději 7 dní před prezentací</a:t>
            </a:r>
          </a:p>
          <a:p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3. konzultace (NEPOVINNÁ): osnova prezentace nebo prezentace samotná – před prezentací</a:t>
            </a:r>
          </a:p>
          <a:p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KONZULTAČNÍ HODINY: </a:t>
            </a:r>
          </a:p>
          <a:p>
            <a:pPr lvl="1"/>
            <a:r>
              <a:rPr lang="cs-CZ" sz="2800" dirty="0">
                <a:solidFill>
                  <a:schemeClr val="bg1"/>
                </a:solidFill>
                <a:latin typeface="Sitka Banner" panose="02000505000000020004" pitchFamily="2" charset="0"/>
              </a:rPr>
              <a:t>Michaela: úterý 9-13.30 (</a:t>
            </a:r>
            <a:r>
              <a:rPr lang="cs-CZ" sz="2800" dirty="0" err="1">
                <a:solidFill>
                  <a:schemeClr val="bg1"/>
                </a:solidFill>
                <a:latin typeface="Sitka Banner" panose="02000505000000020004" pitchFamily="2" charset="0"/>
              </a:rPr>
              <a:t>Gettyho</a:t>
            </a:r>
            <a:r>
              <a:rPr lang="cs-CZ" sz="2800" dirty="0">
                <a:solidFill>
                  <a:schemeClr val="bg1"/>
                </a:solidFill>
                <a:latin typeface="Sitka Banner" panose="02000505000000020004" pitchFamily="2" charset="0"/>
              </a:rPr>
              <a:t> studovna), St 10-12 (pracovna SDU)</a:t>
            </a:r>
          </a:p>
          <a:p>
            <a:pPr lvl="1"/>
            <a:r>
              <a:rPr lang="cs-CZ" sz="2800" dirty="0">
                <a:solidFill>
                  <a:schemeClr val="bg1"/>
                </a:solidFill>
                <a:latin typeface="Sitka Banner" panose="02000505000000020004" pitchFamily="2" charset="0"/>
              </a:rPr>
              <a:t>Sabina: středa 10-12 (po hodině/v Knihovně Hanse </a:t>
            </a:r>
            <a:r>
              <a:rPr lang="cs-CZ" sz="2800" dirty="0" err="1">
                <a:solidFill>
                  <a:schemeClr val="bg1"/>
                </a:solidFill>
                <a:latin typeface="Sitka Banner" panose="02000505000000020004" pitchFamily="2" charset="0"/>
              </a:rPr>
              <a:t>Beltinga</a:t>
            </a:r>
            <a:r>
              <a:rPr lang="cs-CZ" sz="2800" dirty="0">
                <a:solidFill>
                  <a:schemeClr val="bg1"/>
                </a:solidFill>
                <a:latin typeface="Sitka Banner" panose="02000505000000020004" pitchFamily="2" charset="0"/>
              </a:rPr>
              <a:t>), čtvrtek 16-19 (Knihovna Hanse </a:t>
            </a:r>
            <a:r>
              <a:rPr lang="cs-CZ" sz="2800" dirty="0" err="1">
                <a:solidFill>
                  <a:schemeClr val="bg1"/>
                </a:solidFill>
                <a:latin typeface="Sitka Banner" panose="02000505000000020004" pitchFamily="2" charset="0"/>
              </a:rPr>
              <a:t>Beltinga</a:t>
            </a:r>
            <a:r>
              <a:rPr lang="cs-CZ" sz="2800" dirty="0">
                <a:solidFill>
                  <a:schemeClr val="bg1"/>
                </a:solidFill>
                <a:latin typeface="Sitka Banner" panose="02000505000000020004" pitchFamily="2" charset="0"/>
              </a:rPr>
              <a:t>)</a:t>
            </a:r>
          </a:p>
          <a:p>
            <a:pPr lvl="4"/>
            <a:r>
              <a:rPr lang="cs-CZ" sz="2200" dirty="0">
                <a:solidFill>
                  <a:schemeClr val="bg1"/>
                </a:solidFill>
                <a:latin typeface="Sitka Banner" panose="02000505000000020004" pitchFamily="2" charset="0"/>
              </a:rPr>
              <a:t>absence: středa 17. 10., středa 24. 10, čtvrtek 25. 10</a:t>
            </a:r>
          </a:p>
          <a:p>
            <a:pPr lvl="1"/>
            <a:endParaRPr lang="cs-CZ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635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AE88AC-93D0-433E-BF50-698D4CDFF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Sitka Banner" panose="02000505000000020004" pitchFamily="2" charset="0"/>
              </a:rPr>
              <a:t>organizace semestru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A7C310-F3C1-46D9-8766-C230AF147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1. 10. 2018: rozpis prezentací</a:t>
            </a: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exkurze do Vídně: XXXXXXX (už s mini-prezentací)</a:t>
            </a:r>
          </a:p>
          <a:p>
            <a:r>
              <a:rPr lang="cs-CZ" sz="3200" dirty="0">
                <a:solidFill>
                  <a:schemeClr val="bg1"/>
                </a:solidFill>
                <a:latin typeface="Sitka Banner" panose="02000505000000020004" pitchFamily="2" charset="0"/>
              </a:rPr>
              <a:t>prezentace: každou středu od 31. 10. do 12. 12. 2018 (dle seznamu)</a:t>
            </a:r>
          </a:p>
        </p:txBody>
      </p:sp>
    </p:spTree>
    <p:extLst>
      <p:ext uri="{BB962C8B-B14F-4D97-AF65-F5344CB8AC3E}">
        <p14:creationId xmlns:p14="http://schemas.microsoft.com/office/powerpoint/2010/main" val="3425226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DF11D-9BE7-4CD4-8E14-C4393837C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Meziknihovní výpůjční služba MVS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211D75-7CB5-45F5-9C71-2572437C1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Souborný katalog ČR</a:t>
            </a:r>
          </a:p>
          <a:p>
            <a:r>
              <a:rPr lang="cs-CZ" dirty="0">
                <a:hlinkClick r:id="rId2"/>
              </a:rPr>
              <a:t>https://aleph.nkp.cz/F/PJM12FV4MAR39F2KS371CRP1HAVBGRLLUQN31M7G6V48UE6FAU-54183?func=file&amp;file_name=find-b&amp;local_base=SKC</a:t>
            </a:r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MVS Filozofická fakulta</a:t>
            </a:r>
          </a:p>
          <a:p>
            <a:r>
              <a:rPr lang="cs-CZ" dirty="0">
                <a:hlinkClick r:id="rId3"/>
              </a:rPr>
              <a:t>http://knihovna.phil.muni.cz/nase-sluzby/mvs/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02433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2109</Words>
  <Application>Microsoft Office PowerPoint</Application>
  <PresentationFormat>Širokoúhlá obrazovka</PresentationFormat>
  <Paragraphs>276</Paragraphs>
  <Slides>88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88</vt:i4>
      </vt:variant>
    </vt:vector>
  </HeadingPairs>
  <TitlesOfParts>
    <vt:vector size="93" baseType="lpstr">
      <vt:lpstr>Arial</vt:lpstr>
      <vt:lpstr>Calibri</vt:lpstr>
      <vt:lpstr>Calibri Light</vt:lpstr>
      <vt:lpstr>Sitka Banner</vt:lpstr>
      <vt:lpstr>Motiv Office</vt:lpstr>
      <vt:lpstr>Uvedení do studia dějin umění II. </vt:lpstr>
      <vt:lpstr>Náplň kurzu</vt:lpstr>
      <vt:lpstr>Konzultační hodiny</vt:lpstr>
      <vt:lpstr>Knihovny</vt:lpstr>
      <vt:lpstr>Seminář dějin umění</vt:lpstr>
      <vt:lpstr>Filozofická fakulta – ústřední knihovna</vt:lpstr>
      <vt:lpstr>Jak vyhledávat v alephu? </vt:lpstr>
      <vt:lpstr>Moravská zemská knihovna MZK</vt:lpstr>
      <vt:lpstr>Meziknihovní výpůjční služba MVS</vt:lpstr>
      <vt:lpstr>Knihovna Moravské galerie</vt:lpstr>
      <vt:lpstr>Zahraniční knihovny</vt:lpstr>
      <vt:lpstr>Universität Wien – Institut für Kunstgeschichte </vt:lpstr>
      <vt:lpstr>Universität Wien</vt:lpstr>
      <vt:lpstr>Rakouská národní knihovna</vt:lpstr>
      <vt:lpstr>Elektronické zdroje a databáze</vt:lpstr>
      <vt:lpstr>Slovníky a encyklopedie</vt:lpstr>
      <vt:lpstr>Biografické slovníky</vt:lpstr>
      <vt:lpstr>Obecné</vt:lpstr>
      <vt:lpstr>Ikonografické</vt:lpstr>
      <vt:lpstr>Architektura</vt:lpstr>
      <vt:lpstr>Prezentace aplikace PowerPoint</vt:lpstr>
      <vt:lpstr>Jak na prezentaci?</vt:lpstr>
      <vt:lpstr>1) téma  do 30. 9. 2018</vt:lpstr>
      <vt:lpstr>Prezentace aplikace PowerPoint</vt:lpstr>
      <vt:lpstr>Klíčová slova</vt:lpstr>
      <vt:lpstr>3) seznam literatury</vt:lpstr>
      <vt:lpstr>bibliografický záznam</vt:lpstr>
      <vt:lpstr>Prezentace aplikace PowerPoint</vt:lpstr>
      <vt:lpstr>3) koncept</vt:lpstr>
      <vt:lpstr>Prezentace aplikace PowerPoint</vt:lpstr>
      <vt:lpstr>Co je to koncept?</vt:lpstr>
      <vt:lpstr>Prezentace aplikace PowerPoint</vt:lpstr>
      <vt:lpstr>4) prezentace</vt:lpstr>
      <vt:lpstr>Prezentace aplikace PowerPoint</vt:lpstr>
      <vt:lpstr>obsah prezentace</vt:lpstr>
      <vt:lpstr>Prezentace aplikace PowerPoint</vt:lpstr>
      <vt:lpstr>Při argumentaci používejte obrazové komparace !</vt:lpstr>
      <vt:lpstr>Prezentace aplikace PowerPoint</vt:lpstr>
      <vt:lpstr>Prezentace aplikace PowerPoint</vt:lpstr>
      <vt:lpstr>Témata</vt:lpstr>
      <vt:lpstr>Prezentace aplikace PowerPoint</vt:lpstr>
      <vt:lpstr>Prezentace aplikace PowerPoint</vt:lpstr>
      <vt:lpstr>Prezentace aplikace PowerPoint</vt:lpstr>
      <vt:lpstr>Stříbrná nádoba s antickými bohy, 600–650, Konstantinopol</vt:lpstr>
      <vt:lpstr>Prezentace aplikace PowerPoint</vt:lpstr>
      <vt:lpstr>Relikviář sv. Štěpána, součást insignií a regalií císaře svaté Říše Římské, druhá čtvrtina 9. století, zlato, stříbro, drahé kameny, Reims (?)</vt:lpstr>
      <vt:lpstr>Prezentace aplikace PowerPoint</vt:lpstr>
      <vt:lpstr>Imperiální koruna císaře Svaté Říše Římské,  konec 10.–začátek 11. století</vt:lpstr>
      <vt:lpstr>Prezentace aplikace PowerPoint</vt:lpstr>
      <vt:lpstr>Prezentace aplikace PowerPoint</vt:lpstr>
      <vt:lpstr>Prezentace aplikace PowerPoint</vt:lpstr>
      <vt:lpstr>Mistr Krumlovské Madonny, Krumlovská Madona, kol. 1390-1400</vt:lpstr>
      <vt:lpstr>Prezentace aplikace PowerPoint</vt:lpstr>
      <vt:lpstr>Prezentace aplikace PowerPoint</vt:lpstr>
      <vt:lpstr>Antonio di Puccio Pisano Pisanello, Portrét císaře Zikmunda, 1431, Kunsthistorischen Museum in Wien</vt:lpstr>
      <vt:lpstr>   Jan van Eyck, Kardinál Niccolò Albergati, kol. 1435</vt:lpstr>
      <vt:lpstr>Prezentace aplikace PowerPoint</vt:lpstr>
      <vt:lpstr>Prezentace aplikace PowerPoint</vt:lpstr>
      <vt:lpstr>Prezentace aplikace PowerPoint</vt:lpstr>
      <vt:lpstr>Albrecht Dürer, Landauerův oltář, Kunsthistorisches Museum, 1511 </vt:lpstr>
      <vt:lpstr>Benvenuto Cellini, Saliera, 1540-1543, Kunstkammer</vt:lpstr>
      <vt:lpstr>Pieter Bruegel starší, Lovci ve sněhu, 1565</vt:lpstr>
      <vt:lpstr>Prezentace aplikace PowerPoint</vt:lpstr>
      <vt:lpstr>Paolo Veronese, Nalezení Mojžíše, 1570–1575</vt:lpstr>
      <vt:lpstr>Adolf Loos, Kärntner Bar, 1907/08 </vt:lpstr>
      <vt:lpstr>Alberto Giacometti, Schmale Büste auf Sockel (Albertina), 1954 </vt:lpstr>
      <vt:lpstr>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Data konzultací:</vt:lpstr>
      <vt:lpstr>organizace semestru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na prezentaci?</dc:title>
  <dc:creator>Sabina Rosenberg</dc:creator>
  <cp:lastModifiedBy>Sabina Rosenberg</cp:lastModifiedBy>
  <cp:revision>41</cp:revision>
  <dcterms:created xsi:type="dcterms:W3CDTF">2018-09-23T17:57:28Z</dcterms:created>
  <dcterms:modified xsi:type="dcterms:W3CDTF">2018-09-25T21:15:52Z</dcterms:modified>
</cp:coreProperties>
</file>