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83" r:id="rId9"/>
    <p:sldId id="298" r:id="rId10"/>
    <p:sldId id="262" r:id="rId11"/>
    <p:sldId id="263" r:id="rId12"/>
    <p:sldId id="264" r:id="rId13"/>
    <p:sldId id="290" r:id="rId14"/>
    <p:sldId id="265" r:id="rId15"/>
    <p:sldId id="266" r:id="rId16"/>
    <p:sldId id="291" r:id="rId17"/>
    <p:sldId id="295" r:id="rId18"/>
    <p:sldId id="267" r:id="rId19"/>
    <p:sldId id="268" r:id="rId20"/>
    <p:sldId id="269" r:id="rId21"/>
    <p:sldId id="274" r:id="rId22"/>
    <p:sldId id="293" r:id="rId23"/>
    <p:sldId id="292" r:id="rId24"/>
    <p:sldId id="294" r:id="rId25"/>
    <p:sldId id="275" r:id="rId26"/>
    <p:sldId id="276" r:id="rId27"/>
    <p:sldId id="277" r:id="rId28"/>
    <p:sldId id="279" r:id="rId29"/>
    <p:sldId id="280" r:id="rId30"/>
    <p:sldId id="278" r:id="rId31"/>
    <p:sldId id="281" r:id="rId32"/>
    <p:sldId id="282" r:id="rId33"/>
    <p:sldId id="273" r:id="rId34"/>
    <p:sldId id="270" r:id="rId35"/>
    <p:sldId id="271" r:id="rId36"/>
    <p:sldId id="297" r:id="rId37"/>
    <p:sldId id="272" r:id="rId38"/>
    <p:sldId id="284" r:id="rId39"/>
    <p:sldId id="285" r:id="rId40"/>
    <p:sldId id="286" r:id="rId41"/>
    <p:sldId id="288" r:id="rId42"/>
    <p:sldId id="287" r:id="rId43"/>
    <p:sldId id="299" r:id="rId44"/>
    <p:sldId id="300" r:id="rId45"/>
    <p:sldId id="314" r:id="rId46"/>
    <p:sldId id="302" r:id="rId47"/>
    <p:sldId id="303" r:id="rId48"/>
    <p:sldId id="304" r:id="rId49"/>
    <p:sldId id="306" r:id="rId50"/>
    <p:sldId id="305" r:id="rId51"/>
    <p:sldId id="307" r:id="rId52"/>
    <p:sldId id="301" r:id="rId53"/>
    <p:sldId id="308" r:id="rId54"/>
    <p:sldId id="309" r:id="rId55"/>
    <p:sldId id="310" r:id="rId56"/>
    <p:sldId id="311" r:id="rId57"/>
    <p:sldId id="319" r:id="rId58"/>
    <p:sldId id="320" r:id="rId59"/>
    <p:sldId id="296" r:id="rId60"/>
    <p:sldId id="312" r:id="rId61"/>
    <p:sldId id="318" r:id="rId62"/>
    <p:sldId id="321" r:id="rId63"/>
    <p:sldId id="315" r:id="rId64"/>
    <p:sldId id="313" r:id="rId65"/>
    <p:sldId id="317" r:id="rId6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9" autoAdjust="0"/>
    <p:restoredTop sz="94660"/>
  </p:normalViewPr>
  <p:slideViewPr>
    <p:cSldViewPr>
      <p:cViewPr varScale="1">
        <p:scale>
          <a:sx n="105" d="100"/>
          <a:sy n="105" d="100"/>
        </p:scale>
        <p:origin x="11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8566-AED2-458A-81B8-1FFF9DBC91F6}" type="datetimeFigureOut">
              <a:rPr lang="cs-CZ" smtClean="0"/>
              <a:t>07.01.2019</a:t>
            </a:fld>
            <a:endParaRPr lang="cs-CZ" dirty="0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á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á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980401F-4209-4E09-B5D2-A6C77DE69A0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8566-AED2-458A-81B8-1FFF9DBC91F6}" type="datetimeFigureOut">
              <a:rPr lang="cs-CZ" smtClean="0"/>
              <a:t>07.01.2019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401F-4209-4E09-B5D2-A6C77DE69A0C}" type="slidenum">
              <a:rPr lang="cs-CZ" smtClean="0"/>
              <a:t>‹#›</a:t>
            </a:fld>
            <a:endParaRPr 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á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á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980401F-4209-4E09-B5D2-A6C77DE69A0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8566-AED2-458A-81B8-1FFF9DBC91F6}" type="datetimeFigureOut">
              <a:rPr lang="cs-CZ" smtClean="0"/>
              <a:t>07.01.2019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68C73-FEA3-4120-AAC9-657077E22B4B}" type="datetimeFigureOut">
              <a:rPr lang="cs-CZ"/>
              <a:pPr>
                <a:defRPr/>
              </a:pPr>
              <a:t>07.01.2019</a:t>
            </a:fld>
            <a:endParaRPr lang="cs-CZ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5E7B5-2FF7-4D34-B48D-1A83011FC85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289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8566-AED2-458A-81B8-1FFF9DBC91F6}" type="datetimeFigureOut">
              <a:rPr lang="cs-CZ" smtClean="0"/>
              <a:t>07.01.2019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980401F-4209-4E09-B5D2-A6C77DE69A0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8566-AED2-458A-81B8-1FFF9DBC91F6}" type="datetimeFigureOut">
              <a:rPr lang="cs-CZ" smtClean="0"/>
              <a:t>07.01.2019</a:t>
            </a:fld>
            <a:endParaRPr lang="cs-CZ" dirty="0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á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á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980401F-4209-4E09-B5D2-A6C77DE69A0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3558566-AED2-458A-81B8-1FFF9DBC91F6}" type="datetimeFigureOut">
              <a:rPr lang="cs-CZ" smtClean="0"/>
              <a:t>07.01.2019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401F-4209-4E09-B5D2-A6C77DE69A0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Obdélní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8566-AED2-458A-81B8-1FFF9DBC91F6}" type="datetimeFigureOut">
              <a:rPr lang="cs-CZ" smtClean="0"/>
              <a:t>07.01.2019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pro obsah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6" name="Zástupný symbol pro obsah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Ová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á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980401F-4209-4E09-B5D2-A6C77DE69A0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8566-AED2-458A-81B8-1FFF9DBC91F6}" type="datetimeFigureOut">
              <a:rPr lang="cs-CZ" smtClean="0"/>
              <a:t>07.01.2019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980401F-4209-4E09-B5D2-A6C77DE69A0C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8566-AED2-458A-81B8-1FFF9DBC91F6}" type="datetimeFigureOut">
              <a:rPr lang="cs-CZ" smtClean="0"/>
              <a:t>07.01.2019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80401F-4209-4E09-B5D2-A6C77DE69A0C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bdélní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á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980401F-4209-4E09-B5D2-A6C77DE69A0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8566-AED2-458A-81B8-1FFF9DBC91F6}" type="datetimeFigureOut">
              <a:rPr lang="cs-CZ" smtClean="0"/>
              <a:t>07.01.2019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římá spojnice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Obdélní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á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á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980401F-4209-4E09-B5D2-A6C77DE69A0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dirty="0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3558566-AED2-458A-81B8-1FFF9DBC91F6}" type="datetimeFigureOut">
              <a:rPr lang="cs-CZ" smtClean="0"/>
              <a:t>07.01.2019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3558566-AED2-458A-81B8-1FFF9DBC91F6}" type="datetimeFigureOut">
              <a:rPr lang="cs-CZ" smtClean="0"/>
              <a:t>07.01.2019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á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á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980401F-4209-4E09-B5D2-A6C77DE69A0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Lužice a Lužičtí Srbové</a:t>
            </a:r>
          </a:p>
          <a:p>
            <a:r>
              <a:rPr lang="cs-CZ" dirty="0" smtClean="0"/>
              <a:t>Miroslav Válka</a:t>
            </a:r>
          </a:p>
          <a:p>
            <a:r>
              <a:rPr lang="cs-CZ" dirty="0" smtClean="0"/>
              <a:t>2018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Sociální kultura Lužice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1901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Vánoce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Doba vánoční trvala od Štědrého </a:t>
            </a:r>
            <a:r>
              <a:rPr lang="cs-CZ" dirty="0" smtClean="0"/>
              <a:t>dne </a:t>
            </a:r>
            <a:r>
              <a:rPr lang="cs-CZ" dirty="0"/>
              <a:t>do Tří králů – doba předvídání budoucnosti – počasí a úrody, ale i v osobním životě. </a:t>
            </a:r>
            <a:endParaRPr lang="cs-CZ" dirty="0" smtClean="0"/>
          </a:p>
          <a:p>
            <a:pPr lvl="0"/>
            <a:r>
              <a:rPr lang="cs-CZ" dirty="0" smtClean="0"/>
              <a:t>Společná štědrovečerní večeře </a:t>
            </a:r>
            <a:r>
              <a:rPr lang="cs-CZ" dirty="0"/>
              <a:t>měla být z devatera jídel nebo alespoň z devatera součástí: vepřového masa, prosa, vody, soli, mrkve, řepy, pšeničné mouky a hrozinek. Peklo se zvláštní podlouhlé pečivo – </a:t>
            </a:r>
            <a:r>
              <a:rPr lang="cs-CZ" i="1" dirty="0"/>
              <a:t>hodowne kolački</a:t>
            </a:r>
            <a:r>
              <a:rPr lang="cs-CZ" dirty="0"/>
              <a:t>, </a:t>
            </a:r>
            <a:r>
              <a:rPr lang="cs-CZ" i="1" dirty="0"/>
              <a:t>wosuški</a:t>
            </a:r>
            <a:r>
              <a:rPr lang="cs-CZ" dirty="0"/>
              <a:t>, na Dolní Lužici </a:t>
            </a:r>
            <a:r>
              <a:rPr lang="cs-CZ" i="1" dirty="0" smtClean="0"/>
              <a:t>mazańce</a:t>
            </a:r>
            <a:r>
              <a:rPr lang="cs-CZ" dirty="0" smtClean="0"/>
              <a:t>.</a:t>
            </a:r>
          </a:p>
          <a:p>
            <a:pPr lvl="0"/>
            <a:r>
              <a:rPr lang="cs-CZ" dirty="0" smtClean="0"/>
              <a:t>Pod </a:t>
            </a:r>
            <a:r>
              <a:rPr lang="cs-CZ" dirty="0"/>
              <a:t>ubrus se dávaly dvě hrsti slámy do kříže, která se pak vázala na ovocné stromy, aby nesly úrodu.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8165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Vánoce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cs-CZ" dirty="0" smtClean="0"/>
              <a:t>Vánoce – doba věštění budoucnosti</a:t>
            </a:r>
          </a:p>
          <a:p>
            <a:pPr lvl="0"/>
            <a:r>
              <a:rPr lang="cs-CZ" dirty="0" smtClean="0"/>
              <a:t>Po </a:t>
            </a:r>
            <a:r>
              <a:rPr lang="cs-CZ" dirty="0"/>
              <a:t>obědě (večeři) dívky jdou dívky házet košťat na stromy – spadne-li zůstanou doma svobodné, ukazuje-li držadlem do dvora – do roka se vdá, naopak, pometlem, zemře. </a:t>
            </a:r>
            <a:endParaRPr lang="cs-CZ" dirty="0" smtClean="0"/>
          </a:p>
          <a:p>
            <a:pPr lvl="0"/>
            <a:r>
              <a:rPr lang="cs-CZ" dirty="0" smtClean="0"/>
              <a:t>Odkrývají se tři </a:t>
            </a:r>
            <a:r>
              <a:rPr lang="cs-CZ" dirty="0"/>
              <a:t>talíře, pod kterým jsou routa (svatba), hlína (smrt), prázdný (žádná změna).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9608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Ptači kwas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21432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Ráno 25. ledna bylo v Horní Lužici zvykem, že si děti dávaly za okno nebo přede dveře talíř, aby je ptáčci, kteří ten den slaví „ptačí svatbu</a:t>
            </a:r>
            <a:r>
              <a:rPr lang="cs-CZ" dirty="0" smtClean="0"/>
              <a:t>“, </a:t>
            </a:r>
            <a:r>
              <a:rPr lang="cs-CZ" dirty="0" smtClean="0"/>
              <a:t>obdarovali různými sladkostmi.   </a:t>
            </a:r>
          </a:p>
          <a:p>
            <a:r>
              <a:rPr lang="cs-CZ" dirty="0" smtClean="0"/>
              <a:t>Vysvětlení – poděkování za zimní krmení. Kořeny zvyku nejsou ještě zcela objasněny.</a:t>
            </a:r>
          </a:p>
          <a:p>
            <a:r>
              <a:rPr lang="cs-CZ" dirty="0" smtClean="0"/>
              <a:t>Zvyk se rozšířil jako dětská slavnost ve školách a školkách. Školky pořádají průvody po vesnici, v jejichž čele kráčí „hawran a sroka“, jako ženich a nevěsta. Jsou oblečeny do krojů, replik kroje dospělých.</a:t>
            </a:r>
          </a:p>
          <a:p>
            <a:r>
              <a:rPr lang="cs-CZ" dirty="0" smtClean="0"/>
              <a:t>Zvyk je živý u katolických Srbů, ale také na Slepjansku, Wojerecku i v Dolní Lužici. </a:t>
            </a:r>
          </a:p>
          <a:p>
            <a:r>
              <a:rPr lang="cs-CZ" dirty="0" smtClean="0"/>
              <a:t>Součástí zvyku bylo zvláštní pečivo, </a:t>
            </a:r>
            <a:r>
              <a:rPr lang="cs-CZ" i="1" dirty="0" smtClean="0"/>
              <a:t>sroky</a:t>
            </a:r>
            <a:r>
              <a:rPr lang="cs-CZ" dirty="0"/>
              <a:t> </a:t>
            </a:r>
            <a:r>
              <a:rPr lang="cs-CZ" dirty="0" smtClean="0"/>
              <a:t>z těsta, ale i sněhoví ptáčci, ptačí hnízda apod.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144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Ptačí svatba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936812"/>
            <a:ext cx="4038600" cy="355111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68" y="2276872"/>
            <a:ext cx="4152232" cy="2794517"/>
          </a:xfrm>
        </p:spPr>
      </p:pic>
    </p:spTree>
    <p:extLst>
      <p:ext uri="{BB962C8B-B14F-4D97-AF65-F5344CB8AC3E}">
        <p14:creationId xmlns:p14="http://schemas.microsoft.com/office/powerpoint/2010/main" val="1860677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Masopust (Póstnicy, Campowanje)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Masopust (od Tří králů 6.1. po Popeleční středu) je slaven po celé Lužice a má různé regionální varianty.</a:t>
            </a:r>
          </a:p>
          <a:p>
            <a:r>
              <a:rPr lang="cs-CZ" dirty="0" smtClean="0"/>
              <a:t>Masopustní obchůzka po vesnici má předkřesťanské kořeny. Masky nesou různou symboliku: medvěd odcházející zimu, čáp a jezdec na bílém koni přicházející jaro, kominík vymetá zimu, policajt představuje vrchnost, </a:t>
            </a:r>
            <a:r>
              <a:rPr lang="cs-CZ" dirty="0"/>
              <a:t>v</a:t>
            </a:r>
            <a:r>
              <a:rPr lang="cs-CZ" dirty="0" smtClean="0"/>
              <a:t>aječná bába sbírá dary na hostinu. S modernizací zvyku inspirace masek v televizních seriálech, hororech, politice a negativních společenských jevech.</a:t>
            </a:r>
          </a:p>
          <a:p>
            <a:r>
              <a:rPr lang="cs-CZ" dirty="0" smtClean="0"/>
              <a:t>Průvod provází hlučení, muzika, tanec, vybírání darů.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3162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Masopust (zapust)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 Dolní Lužici je součástí slavnostní průvod mládeže. Děvčata jsou ve svátečním kroji s </a:t>
            </a:r>
            <a:r>
              <a:rPr lang="cs-CZ" i="1" dirty="0" smtClean="0"/>
              <a:t>lapami</a:t>
            </a:r>
            <a:r>
              <a:rPr lang="cs-CZ" dirty="0" smtClean="0"/>
              <a:t> na hlavě. </a:t>
            </a:r>
            <a:r>
              <a:rPr lang="cs-CZ" dirty="0"/>
              <a:t>Čekají </a:t>
            </a:r>
            <a:r>
              <a:rPr lang="cs-CZ" dirty="0" smtClean="0"/>
              <a:t>na hochy v hostinci. Hoši dostanou masopustní kytku na klobouk či klopu. Po společném tanci se vytvoří páry, následuje průvod obcí s kapelou v čele.</a:t>
            </a:r>
          </a:p>
          <a:p>
            <a:r>
              <a:rPr lang="cs-CZ" dirty="0" smtClean="0"/>
              <a:t>Průvod se zastavuje u obyvatel, kteří se zasloužili o rozvoj obce. Ti dostanou kytici a zatančí si čestné kolo. Mládež obdrží dar.</a:t>
            </a:r>
          </a:p>
          <a:p>
            <a:r>
              <a:rPr lang="cs-CZ" dirty="0" smtClean="0"/>
              <a:t>Večer následuje společná zábava obyvatel vesnice.</a:t>
            </a:r>
          </a:p>
          <a:p>
            <a:r>
              <a:rPr lang="cs-CZ" dirty="0" smtClean="0"/>
              <a:t>Původně spojování tance se lnem (tanec s vysokých hochem, vysoké skákání).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4147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Masopustní průvody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872752"/>
            <a:ext cx="4038600" cy="367923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05417"/>
            <a:ext cx="4038600" cy="2613904"/>
          </a:xfrm>
        </p:spPr>
      </p:pic>
    </p:spTree>
    <p:extLst>
      <p:ext uri="{BB962C8B-B14F-4D97-AF65-F5344CB8AC3E}">
        <p14:creationId xmlns:p14="http://schemas.microsoft.com/office/powerpoint/2010/main" val="1088688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Masopusní</a:t>
            </a:r>
            <a:r>
              <a:rPr lang="cs-CZ" dirty="0" smtClean="0"/>
              <a:t> průvody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44" y="1527175"/>
            <a:ext cx="6739200" cy="4572000"/>
          </a:xfrm>
        </p:spPr>
      </p:pic>
    </p:spTree>
    <p:extLst>
      <p:ext uri="{BB962C8B-B14F-4D97-AF65-F5344CB8AC3E}">
        <p14:creationId xmlns:p14="http://schemas.microsoft.com/office/powerpoint/2010/main" val="1756071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Velikonoce (</a:t>
            </a:r>
            <a:r>
              <a:rPr lang="cs-CZ" b="1" dirty="0"/>
              <a:t>J</a:t>
            </a:r>
            <a:r>
              <a:rPr lang="cs-CZ" b="1" dirty="0" smtClean="0"/>
              <a:t>utry)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Nejvýznamnější křesťanské svátky (Zmrtvýchvstání Ježíše Krista, syna </a:t>
            </a:r>
            <a:r>
              <a:rPr lang="cs-CZ" dirty="0" smtClean="0"/>
              <a:t>Božího</a:t>
            </a:r>
            <a:r>
              <a:rPr lang="cs-CZ" dirty="0" smtClean="0"/>
              <a:t>), ale také řada předkřesťanských prvků.</a:t>
            </a:r>
          </a:p>
          <a:p>
            <a:r>
              <a:rPr lang="cs-CZ" dirty="0" smtClean="0"/>
              <a:t>Velký pátek -  u evangelíků nejvýznamnější svátek, kdy se nevykonávaly žádné práce, ticho, účast na bohoslužbě</a:t>
            </a:r>
          </a:p>
          <a:p>
            <a:r>
              <a:rPr lang="cs-CZ" dirty="0" smtClean="0"/>
              <a:t>Velikonoční vejce – symbol velikonoc a věčného života.  Kvalita výzdoby symbolizuje přízeň (od kmotry, od milé dívky).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6398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Velikonoce u katolíků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99056"/>
            <a:ext cx="8503920" cy="514231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Zelený čtvrtek (záměna </a:t>
            </a:r>
            <a:r>
              <a:rPr lang="de-DE" dirty="0" smtClean="0"/>
              <a:t>Greindonnerstag </a:t>
            </a:r>
            <a:r>
              <a:rPr lang="cs-CZ" dirty="0" smtClean="0"/>
              <a:t>– </a:t>
            </a:r>
            <a:r>
              <a:rPr lang="de-DE" dirty="0" smtClean="0"/>
              <a:t>lkavý čtvrtek</a:t>
            </a:r>
            <a:r>
              <a:rPr lang="cs-CZ" dirty="0" smtClean="0"/>
              <a:t>,</a:t>
            </a:r>
            <a:r>
              <a:rPr lang="de-DE" dirty="0" smtClean="0"/>
              <a:t> </a:t>
            </a:r>
            <a:r>
              <a:rPr lang="de-DE" dirty="0"/>
              <a:t>na </a:t>
            </a:r>
            <a:r>
              <a:rPr lang="de-DE" dirty="0" smtClean="0"/>
              <a:t>Gründonnerstag</a:t>
            </a:r>
            <a:r>
              <a:rPr lang="cs-CZ" dirty="0" smtClean="0"/>
              <a:t>) – poslední večeře Páně s </a:t>
            </a:r>
            <a:r>
              <a:rPr lang="cs-CZ" dirty="0" smtClean="0"/>
              <a:t>učedníky</a:t>
            </a:r>
            <a:r>
              <a:rPr lang="cs-CZ" dirty="0" smtClean="0"/>
              <a:t>, umývání nohou, mlčící zvony nahrazují hrkači s dřevěnými řehtačkami (prochází obcí, modlí se u křížů, jsou obdarováváni)</a:t>
            </a:r>
          </a:p>
          <a:p>
            <a:r>
              <a:rPr lang="cs-CZ" dirty="0" smtClean="0"/>
              <a:t>Velký pátek – návštěva Božího hrobu</a:t>
            </a:r>
            <a:r>
              <a:rPr lang="de-DE" dirty="0" smtClean="0"/>
              <a:t> </a:t>
            </a:r>
            <a:endParaRPr lang="cs-CZ" dirty="0" smtClean="0"/>
          </a:p>
          <a:p>
            <a:r>
              <a:rPr lang="cs-CZ" dirty="0" smtClean="0"/>
              <a:t>Bílá sobota – slavnost Vzkříšení </a:t>
            </a:r>
          </a:p>
          <a:p>
            <a:r>
              <a:rPr lang="cs-CZ" dirty="0" smtClean="0"/>
              <a:t>Boží hod (velikonoční neděle) – zvěst o zmrtvýchvstání Krista nesou mezi obcemi jezdci (křižerjo)</a:t>
            </a:r>
          </a:p>
          <a:p>
            <a:r>
              <a:rPr lang="cs-CZ" dirty="0" smtClean="0"/>
              <a:t>Zvyk doložen v 15. století (mezi Wojerecy a Kulowem) </a:t>
            </a:r>
          </a:p>
          <a:p>
            <a:r>
              <a:rPr lang="cs-CZ" dirty="0" smtClean="0"/>
              <a:t>Původ v objíždění polí pro magickou ochranu osení.</a:t>
            </a:r>
          </a:p>
          <a:p>
            <a:r>
              <a:rPr lang="cs-CZ" dirty="0" smtClean="0"/>
              <a:t>V současnosti se jízd účastní více jak tisíc jezdců v 9 okruzích. (reprezentační záležitost, ekumenická spolupráce)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9593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502352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Na </a:t>
            </a:r>
            <a:r>
              <a:rPr lang="cs-CZ" dirty="0"/>
              <a:t>lužické agrární vesnici, kdy hlavním zdrojem obživy bylo zemědělství, řada zvyků a obyčejů směřovala k zajištění úrody a chovu dobytka. Proto v těchto obřadech můžeme hledat pozůstatky předkřesťanských kultů, které se vázaly k zahájení nebo skončení různých polních prací, ale vedle toho navázaly na </a:t>
            </a:r>
            <a:r>
              <a:rPr lang="cs-CZ" dirty="0" smtClean="0"/>
              <a:t>křesťanské </a:t>
            </a:r>
            <a:r>
              <a:rPr lang="cs-CZ" dirty="0"/>
              <a:t>svátky, zejm. vánoční, </a:t>
            </a:r>
            <a:r>
              <a:rPr lang="cs-CZ" dirty="0" smtClean="0"/>
              <a:t>masopustní, </a:t>
            </a:r>
            <a:r>
              <a:rPr lang="cs-CZ" dirty="0"/>
              <a:t>velikonočním. </a:t>
            </a:r>
            <a:endParaRPr lang="cs-CZ" dirty="0" smtClean="0"/>
          </a:p>
          <a:p>
            <a:r>
              <a:rPr lang="cs-CZ" dirty="0" smtClean="0"/>
              <a:t>S</a:t>
            </a:r>
            <a:r>
              <a:rPr lang="cs-CZ" dirty="0"/>
              <a:t> modernizací života a zemědělského hospodaření věrská složka slábne a dominantními se stávají složky zábavní a společensky integrační. Organizátory se stávají spolky </a:t>
            </a:r>
            <a:r>
              <a:rPr lang="cs-CZ" dirty="0" smtClean="0"/>
              <a:t>a politické </a:t>
            </a:r>
            <a:r>
              <a:rPr lang="cs-CZ" dirty="0"/>
              <a:t>strany a původní zvyky a obyčeje sloužící rurálnímu prostředí dostávají formu </a:t>
            </a:r>
            <a:r>
              <a:rPr lang="cs-CZ" dirty="0" smtClean="0"/>
              <a:t>folklorismu (druhá existence folkloru), </a:t>
            </a:r>
            <a:r>
              <a:rPr lang="cs-CZ" dirty="0"/>
              <a:t>zejména po druhé světové válce, kdy byla lužická vesnice jako v celé NDR </a:t>
            </a:r>
            <a:r>
              <a:rPr lang="cs-CZ" dirty="0" smtClean="0"/>
              <a:t>podle sovětského vzoru kolektivizována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Nová etapa souvisí s dobou po sjednocení </a:t>
            </a:r>
            <a:r>
              <a:rPr lang="cs-CZ" dirty="0"/>
              <a:t>N</a:t>
            </a:r>
            <a:r>
              <a:rPr lang="cs-CZ" dirty="0" smtClean="0"/>
              <a:t>ěmecka (1989), kdy mizí ideologické zábrany a probíhají globalizační tendence.    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22531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</a:t>
            </a:r>
            <a:r>
              <a:rPr lang="cs-CZ" b="1" dirty="0" smtClean="0"/>
              <a:t>elikonoce u evangelíků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Kantorky </a:t>
            </a:r>
            <a:r>
              <a:rPr lang="cs-CZ" dirty="0" smtClean="0"/>
              <a:t>(Slepo) – zpěvačky velikonočních písní. Obchází vesnici dům od domu a zpívání </a:t>
            </a:r>
            <a:r>
              <a:rPr lang="cs-CZ" dirty="0" smtClean="0"/>
              <a:t>končí </a:t>
            </a:r>
            <a:r>
              <a:rPr lang="cs-CZ" dirty="0" smtClean="0"/>
              <a:t>za východu slunce na lavičkách před domy chorálem </a:t>
            </a:r>
            <a:r>
              <a:rPr lang="cs-CZ" dirty="0" smtClean="0"/>
              <a:t>ke </a:t>
            </a:r>
            <a:r>
              <a:rPr lang="cs-CZ" dirty="0" smtClean="0"/>
              <a:t>cti a chvále boží</a:t>
            </a:r>
          </a:p>
          <a:p>
            <a:r>
              <a:rPr lang="cs-CZ" dirty="0"/>
              <a:t>Bílá sobota – chlapci v noci přemísťují nezabezpečené dveře, vrata, povozy (pomsta za lakotu o masopustu)</a:t>
            </a:r>
          </a:p>
          <a:p>
            <a:r>
              <a:rPr lang="cs-CZ" dirty="0" smtClean="0"/>
              <a:t>V </a:t>
            </a:r>
            <a:r>
              <a:rPr lang="cs-CZ" dirty="0" smtClean="0"/>
              <a:t>neděli odpoledne obdarování dětí vajíčky </a:t>
            </a:r>
          </a:p>
          <a:p>
            <a:r>
              <a:rPr lang="cs-CZ" dirty="0" smtClean="0"/>
              <a:t>Koulení vajíček – soutěž dětí   </a:t>
            </a:r>
          </a:p>
          <a:p>
            <a:r>
              <a:rPr lang="cs-CZ" dirty="0" smtClean="0"/>
              <a:t>Soutěže o nejkrásnější kraslici (různé techniky)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0516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-99392"/>
            <a:ext cx="8534400" cy="1368152"/>
          </a:xfrm>
        </p:spPr>
        <p:txBody>
          <a:bodyPr>
            <a:normAutofit fontScale="90000"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cs-CZ" sz="27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cs-CZ" sz="27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cs-CZ" sz="27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cs-CZ" sz="27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cs-CZ" sz="27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cs-CZ" sz="27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cs-CZ" sz="27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cs-CZ" sz="27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cs-CZ" sz="27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cs-CZ" sz="27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cs-CZ" sz="27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cs-CZ" sz="27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cs-CZ" sz="2700" dirty="0" smtClean="0">
                <a:solidFill>
                  <a:prstClr val="black"/>
                </a:solidFill>
                <a:ea typeface="+mn-ea"/>
                <a:cs typeface="+mn-cs"/>
              </a:rPr>
              <a:t>Velikonoční </a:t>
            </a:r>
            <a:r>
              <a:rPr lang="cs-CZ" sz="2700" dirty="0">
                <a:solidFill>
                  <a:prstClr val="black"/>
                </a:solidFill>
                <a:ea typeface="+mn-ea"/>
                <a:cs typeface="+mn-cs"/>
              </a:rPr>
              <a:t>hrkání, </a:t>
            </a:r>
            <a:r>
              <a:rPr lang="cs-CZ" sz="2700" dirty="0" err="1" smtClean="0">
                <a:solidFill>
                  <a:prstClr val="black"/>
                </a:solidFill>
                <a:ea typeface="+mn-ea"/>
                <a:cs typeface="+mn-cs"/>
              </a:rPr>
              <a:t>Ralbice</a:t>
            </a:r>
            <a:r>
              <a:rPr lang="cs-CZ" sz="2700" dirty="0" smtClean="0">
                <a:solidFill>
                  <a:prstClr val="black"/>
                </a:solidFill>
                <a:ea typeface="+mn-ea"/>
                <a:cs typeface="+mn-cs"/>
              </a:rPr>
              <a:t> 2016</a:t>
            </a:r>
            <a:r>
              <a:rPr lang="cs-CZ" sz="27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cs-CZ" sz="2700" dirty="0">
                <a:solidFill>
                  <a:prstClr val="black"/>
                </a:solidFill>
                <a:ea typeface="+mn-ea"/>
                <a:cs typeface="+mn-cs"/>
              </a:rPr>
            </a:br>
            <a:endParaRPr lang="cs-CZ" dirty="0"/>
          </a:p>
        </p:txBody>
      </p:sp>
      <p:pic>
        <p:nvPicPr>
          <p:cNvPr id="1026" name="Picture 2" descr="F:\Lužice 2016\Velikonoční hrkání, Ralbice, Lužice_2016 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083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Koulení vajíček o Velikonocích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0" y="1527175"/>
            <a:ext cx="7164747" cy="4572000"/>
          </a:xfrm>
        </p:spPr>
      </p:pic>
    </p:spTree>
    <p:extLst>
      <p:ext uri="{BB962C8B-B14F-4D97-AF65-F5344CB8AC3E}">
        <p14:creationId xmlns:p14="http://schemas.microsoft.com/office/powerpoint/2010/main" val="1477292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Koulení vajíček o Velikonocích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3" y="1771434"/>
            <a:ext cx="7846591" cy="4177845"/>
          </a:xfrm>
        </p:spPr>
      </p:pic>
    </p:spTree>
    <p:extLst>
      <p:ext uri="{BB962C8B-B14F-4D97-AF65-F5344CB8AC3E}">
        <p14:creationId xmlns:p14="http://schemas.microsoft.com/office/powerpoint/2010/main" val="666487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Lužické kraslice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7" y="1426259"/>
            <a:ext cx="3973675" cy="457222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63" y="1371600"/>
            <a:ext cx="3733273" cy="4681538"/>
          </a:xfrm>
        </p:spPr>
      </p:pic>
    </p:spTree>
    <p:extLst>
      <p:ext uri="{BB962C8B-B14F-4D97-AF65-F5344CB8AC3E}">
        <p14:creationId xmlns:p14="http://schemas.microsoft.com/office/powerpoint/2010/main" val="86369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Velikonoční jízda, </a:t>
            </a:r>
            <a:r>
              <a:rPr lang="cs-CZ" sz="2800" b="1" dirty="0" err="1" smtClean="0"/>
              <a:t>Wotrow</a:t>
            </a:r>
            <a:r>
              <a:rPr lang="cs-CZ" sz="2800" b="1" dirty="0" smtClean="0"/>
              <a:t>, 2016</a:t>
            </a:r>
            <a:endParaRPr lang="cs-CZ" sz="2800" b="1" dirty="0"/>
          </a:p>
        </p:txBody>
      </p:sp>
      <p:pic>
        <p:nvPicPr>
          <p:cNvPr id="2052" name="Picture 4" descr="F:\Lužice 2016\Velikonoční jízdy, Wotrow, Lužice_2016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198086"/>
            <a:ext cx="4038600" cy="302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Lužice 2016\Velikonoční jízdy, Wotrow, Lužice_2016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9789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62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8CADAE">
                    <a:shade val="75000"/>
                  </a:srgbClr>
                </a:solidFill>
              </a:rPr>
              <a:t>Velikonoční jízda, </a:t>
            </a:r>
            <a:r>
              <a:rPr lang="cs-CZ" sz="2800" b="1" dirty="0" err="1">
                <a:solidFill>
                  <a:srgbClr val="8CADAE">
                    <a:shade val="75000"/>
                  </a:srgbClr>
                </a:solidFill>
              </a:rPr>
              <a:t>Wotrow</a:t>
            </a:r>
            <a:r>
              <a:rPr lang="cs-CZ" sz="2800" b="1" dirty="0">
                <a:solidFill>
                  <a:srgbClr val="8CADAE">
                    <a:shade val="75000"/>
                  </a:srgbClr>
                </a:solidFill>
              </a:rPr>
              <a:t>, 2016</a:t>
            </a:r>
            <a:endParaRPr lang="cs-CZ" dirty="0"/>
          </a:p>
        </p:txBody>
      </p:sp>
      <p:pic>
        <p:nvPicPr>
          <p:cNvPr id="4098" name="Picture 2" descr="F:\Lužice 2016\Velikonoční jízdy, Wotrow, Lužice_2016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19789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Lužice 2016\Velikonoční jízdy, Wotrow, Lužice_2016 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97685"/>
            <a:ext cx="4038600" cy="30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10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8CADAE">
                    <a:shade val="75000"/>
                  </a:srgbClr>
                </a:solidFill>
              </a:rPr>
              <a:t>Velikonoční jízda, </a:t>
            </a:r>
            <a:r>
              <a:rPr lang="cs-CZ" sz="2800" b="1" dirty="0" err="1">
                <a:solidFill>
                  <a:srgbClr val="8CADAE">
                    <a:shade val="75000"/>
                  </a:srgbClr>
                </a:solidFill>
              </a:rPr>
              <a:t>Wotrow</a:t>
            </a:r>
            <a:r>
              <a:rPr lang="cs-CZ" sz="2800" b="1" dirty="0">
                <a:solidFill>
                  <a:srgbClr val="8CADAE">
                    <a:shade val="75000"/>
                  </a:srgbClr>
                </a:solidFill>
              </a:rPr>
              <a:t>, 2016</a:t>
            </a:r>
            <a:endParaRPr lang="cs-CZ" dirty="0"/>
          </a:p>
        </p:txBody>
      </p:sp>
      <p:pic>
        <p:nvPicPr>
          <p:cNvPr id="5122" name="Picture 2" descr="F:\Lužice 2016\Velikonoční jízdy, Wotrow, Lužice_2016 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797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Velikonoční jízda, </a:t>
            </a:r>
            <a:r>
              <a:rPr lang="cs-CZ" dirty="0" smtClean="0"/>
              <a:t>Mariina Hvězda 2016</a:t>
            </a:r>
            <a:endParaRPr lang="cs-CZ" dirty="0"/>
          </a:p>
        </p:txBody>
      </p:sp>
      <p:pic>
        <p:nvPicPr>
          <p:cNvPr id="7170" name="Picture 2" descr="F:\Lužice 2016\Velikonoční jízdy, Chróščice, Lužice_2016 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594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Velikonoční jízda, </a:t>
            </a:r>
            <a:r>
              <a:rPr lang="cs-CZ" dirty="0" smtClean="0"/>
              <a:t>Mariina Hvězda 2016</a:t>
            </a:r>
            <a:endParaRPr lang="cs-CZ" dirty="0"/>
          </a:p>
        </p:txBody>
      </p:sp>
      <p:pic>
        <p:nvPicPr>
          <p:cNvPr id="8194" name="Picture 2" descr="F:\Lužice 2016\Velikonoční jízdy, Chróščice, Lužice_2016 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885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Kalendářní cyklus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I když hospodářský rok začínal jarní orbou a setím obilí, církevní rok </a:t>
            </a:r>
            <a:r>
              <a:rPr lang="cs-CZ" dirty="0" smtClean="0"/>
              <a:t>adventem – na </a:t>
            </a:r>
            <a:r>
              <a:rPr lang="cs-CZ" dirty="0"/>
              <a:t>agrární vesnici dobou přástek a nadělování </a:t>
            </a:r>
            <a:r>
              <a:rPr lang="cs-CZ" dirty="0" smtClean="0"/>
              <a:t>dětem, </a:t>
            </a:r>
            <a:r>
              <a:rPr lang="cs-CZ" dirty="0"/>
              <a:t>které se konalo v katolických obcích ve farnosti Kulow v předvečer svátku </a:t>
            </a:r>
            <a:r>
              <a:rPr lang="cs-CZ" dirty="0" smtClean="0"/>
              <a:t>sv. Barbory.</a:t>
            </a:r>
            <a:endParaRPr lang="cs-CZ" dirty="0"/>
          </a:p>
          <a:p>
            <a:pPr lvl="0"/>
            <a:r>
              <a:rPr lang="cs-CZ" dirty="0"/>
              <a:t>Sv. Barbory (4. 12.) – chodí dům od domu původně v kroji, dnes v bílém jako nevěsta, se závojem přes obličej. Je doprovázena dvěma postavami – </a:t>
            </a:r>
            <a:r>
              <a:rPr lang="cs-CZ" dirty="0" smtClean="0"/>
              <a:t>Ruprechty. </a:t>
            </a:r>
            <a:r>
              <a:rPr lang="cs-CZ" dirty="0"/>
              <a:t>Naděluje ořechy, jablka, </a:t>
            </a:r>
            <a:r>
              <a:rPr lang="cs-CZ" dirty="0" smtClean="0"/>
              <a:t>dnes</a:t>
            </a:r>
            <a:r>
              <a:rPr lang="cs-CZ" dirty="0"/>
              <a:t> sladkosti. Mlčí, hovoří Ruprechti, kteří po dětech chtějí, aby zazpívaly, recitovaly.</a:t>
            </a:r>
          </a:p>
        </p:txBody>
      </p:sp>
    </p:spTree>
    <p:extLst>
      <p:ext uri="{BB962C8B-B14F-4D97-AF65-F5344CB8AC3E}">
        <p14:creationId xmlns:p14="http://schemas.microsoft.com/office/powerpoint/2010/main" val="638002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Velikonoční jízda, </a:t>
            </a:r>
            <a:r>
              <a:rPr lang="cs-CZ" dirty="0" smtClean="0"/>
              <a:t>Mariina </a:t>
            </a:r>
            <a:r>
              <a:rPr lang="cs-CZ" dirty="0" smtClean="0"/>
              <a:t>Hvězda </a:t>
            </a:r>
            <a:r>
              <a:rPr lang="cs-CZ" dirty="0" smtClean="0"/>
              <a:t>2016</a:t>
            </a:r>
            <a:endParaRPr lang="cs-CZ" dirty="0"/>
          </a:p>
        </p:txBody>
      </p:sp>
      <p:pic>
        <p:nvPicPr>
          <p:cNvPr id="6147" name="Picture 3" descr="F:\Lužice 2016\Velikonoční jízdy, Chróščice, Lužice_2016 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6601" y="1527175"/>
            <a:ext cx="609428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94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0120"/>
          </a:xfrm>
        </p:spPr>
        <p:txBody>
          <a:bodyPr>
            <a:normAutofit/>
          </a:bodyPr>
          <a:lstStyle/>
          <a:p>
            <a:r>
              <a:rPr lang="cs-CZ" dirty="0" smtClean="0"/>
              <a:t>Velikonoční jízda, </a:t>
            </a:r>
            <a:r>
              <a:rPr lang="cs-CZ" dirty="0" err="1" smtClean="0"/>
              <a:t>Ralbice</a:t>
            </a:r>
            <a:r>
              <a:rPr lang="cs-CZ" dirty="0" smtClean="0"/>
              <a:t> 2008</a:t>
            </a:r>
            <a:endParaRPr lang="cs-CZ" dirty="0"/>
          </a:p>
        </p:txBody>
      </p:sp>
      <p:pic>
        <p:nvPicPr>
          <p:cNvPr id="9218" name="Picture 2" descr="F:\Lužice_přednáška\Lužice\11 Lužice II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737640" cy="543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19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Velikonoční jízda, </a:t>
            </a:r>
            <a:r>
              <a:rPr lang="cs-CZ" dirty="0" err="1"/>
              <a:t>Ralbice</a:t>
            </a:r>
            <a:r>
              <a:rPr lang="cs-CZ" dirty="0"/>
              <a:t> 2008</a:t>
            </a:r>
          </a:p>
        </p:txBody>
      </p:sp>
      <p:pic>
        <p:nvPicPr>
          <p:cNvPr id="10242" name="Picture 2" descr="F:\Lužice_přednáška\Lužice\10 Lužic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62" y="1628800"/>
            <a:ext cx="6493614" cy="458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206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Kantorky (</a:t>
            </a:r>
            <a:r>
              <a:rPr lang="cs-CZ" dirty="0" err="1" smtClean="0"/>
              <a:t>Rowno</a:t>
            </a:r>
            <a:r>
              <a:rPr lang="cs-CZ" dirty="0" smtClean="0"/>
              <a:t> u </a:t>
            </a:r>
            <a:r>
              <a:rPr lang="cs-CZ" dirty="0" err="1" smtClean="0"/>
              <a:t>Slepa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6386" name="Zástupný symbol pro obsah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5779122" cy="4718982"/>
          </a:xfrm>
        </p:spPr>
      </p:pic>
    </p:spTree>
    <p:extLst>
      <p:ext uri="{BB962C8B-B14F-4D97-AF65-F5344CB8AC3E}">
        <p14:creationId xmlns:p14="http://schemas.microsoft.com/office/powerpoint/2010/main" val="24196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Pálení čarodějnic (chodojtypalenje)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Čarodějnice (chodojty) – přinášely dobytku nemoci. Pálením košťat byly ničeny jejich dopravní prostředky  </a:t>
            </a:r>
          </a:p>
          <a:p>
            <a:r>
              <a:rPr lang="cs-CZ" dirty="0" smtClean="0"/>
              <a:t>V </a:t>
            </a:r>
            <a:r>
              <a:rPr lang="cs-CZ" dirty="0" smtClean="0"/>
              <a:t>současnosti </a:t>
            </a:r>
            <a:r>
              <a:rPr lang="cs-CZ" dirty="0" smtClean="0"/>
              <a:t>společenská událost vesnice před 30. dubnem (připravená hromada dřeva musí být hlídána).</a:t>
            </a:r>
          </a:p>
          <a:p>
            <a:r>
              <a:rPr lang="cs-CZ" dirty="0" smtClean="0"/>
              <a:t>Na  vrcholu hranice figurína čarodějnice. </a:t>
            </a:r>
          </a:p>
          <a:p>
            <a:r>
              <a:rPr lang="cs-CZ" dirty="0" smtClean="0"/>
              <a:t>V obci Hodžij (Budyšín) satirické divadelní představení Německo-lužického divadla s kritikou poměrů.</a:t>
            </a:r>
          </a:p>
          <a:p>
            <a:r>
              <a:rPr lang="cs-CZ" dirty="0" smtClean="0"/>
              <a:t>V Dolní Lužici – velikonoční ohně</a:t>
            </a:r>
          </a:p>
          <a:p>
            <a:r>
              <a:rPr lang="cs-CZ" dirty="0" smtClean="0"/>
              <a:t>Pálení ohňů (lustrační charakter) rozšířeno po celé Evropě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6224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Máje (maje stajenje, majski bom)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Májka se staví v předvečer 1. května. Výška až 30 m, vrcholek okrášlená břízka.</a:t>
            </a:r>
          </a:p>
          <a:p>
            <a:r>
              <a:rPr lang="cs-CZ" dirty="0" smtClean="0"/>
              <a:t>Zeleň symbolizovala štěstí a plodnost.</a:t>
            </a:r>
          </a:p>
          <a:p>
            <a:r>
              <a:rPr lang="cs-CZ" dirty="0" smtClean="0"/>
              <a:t>Hlídání májky před podříznutím.</a:t>
            </a:r>
          </a:p>
          <a:p>
            <a:r>
              <a:rPr lang="cs-CZ" dirty="0" smtClean="0"/>
              <a:t>V současnost je postavení máje organizováno spolky, kluby mládeže, obcemi. </a:t>
            </a:r>
          </a:p>
          <a:p>
            <a:r>
              <a:rPr lang="cs-CZ" dirty="0" smtClean="0"/>
              <a:t>Kácení máje spojeno s tanci v </a:t>
            </a:r>
            <a:r>
              <a:rPr lang="cs-CZ" dirty="0" smtClean="0"/>
              <a:t>lidových </a:t>
            </a:r>
            <a:r>
              <a:rPr lang="cs-CZ" dirty="0" smtClean="0"/>
              <a:t>krojích (</a:t>
            </a:r>
            <a:r>
              <a:rPr lang="cs-CZ" dirty="0"/>
              <a:t>H</a:t>
            </a:r>
            <a:r>
              <a:rPr lang="cs-CZ" dirty="0" smtClean="0"/>
              <a:t>orní Lužice</a:t>
            </a:r>
            <a:r>
              <a:rPr lang="cs-CZ" dirty="0" smtClean="0"/>
              <a:t>).</a:t>
            </a:r>
            <a:endParaRPr lang="cs-CZ" dirty="0" smtClean="0"/>
          </a:p>
          <a:p>
            <a:r>
              <a:rPr lang="cs-CZ" dirty="0" smtClean="0"/>
              <a:t>Soutěž o </a:t>
            </a:r>
            <a:r>
              <a:rPr lang="cs-CZ" dirty="0" smtClean="0"/>
              <a:t>získání vrcholku </a:t>
            </a:r>
            <a:r>
              <a:rPr lang="cs-CZ" dirty="0" smtClean="0"/>
              <a:t>májky po </a:t>
            </a:r>
            <a:r>
              <a:rPr lang="cs-CZ" dirty="0" smtClean="0"/>
              <a:t>jejím skácení </a:t>
            </a:r>
            <a:r>
              <a:rPr lang="cs-CZ" dirty="0" smtClean="0"/>
              <a:t>– vítěz se stává králem, volí si královnu.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697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Májové zvyky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290023"/>
            <a:ext cx="4038600" cy="2844691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99073"/>
            <a:ext cx="4038600" cy="2826591"/>
          </a:xfrm>
        </p:spPr>
      </p:pic>
    </p:spTree>
    <p:extLst>
      <p:ext uri="{BB962C8B-B14F-4D97-AF65-F5344CB8AC3E}">
        <p14:creationId xmlns:p14="http://schemas.microsoft.com/office/powerpoint/2010/main" val="2432586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Žňové obyčeje na Dolní Lužici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V Dolní Lužici nejstarším zvykem je tlučení kohouta – představa, že kohout je personifikací starého vegetačního cyklu a aby se jeho slabost nepřenesla na přírodu byl ubit cepem (dnes jen symbolicky</a:t>
            </a:r>
            <a:r>
              <a:rPr lang="cs-CZ" dirty="0" smtClean="0"/>
              <a:t>).</a:t>
            </a:r>
            <a:endParaRPr lang="cs-CZ" dirty="0" smtClean="0"/>
          </a:p>
          <a:p>
            <a:r>
              <a:rPr lang="cs-CZ" dirty="0" smtClean="0"/>
              <a:t> Strhávání </a:t>
            </a:r>
            <a:r>
              <a:rPr lang="cs-CZ" dirty="0"/>
              <a:t>kohouta </a:t>
            </a:r>
            <a:r>
              <a:rPr lang="cs-CZ" dirty="0" smtClean="0"/>
              <a:t>(</a:t>
            </a:r>
            <a:r>
              <a:rPr lang="cs-CZ" i="1" dirty="0" smtClean="0"/>
              <a:t>lapanje </a:t>
            </a:r>
            <a:r>
              <a:rPr lang="cs-CZ" i="1" dirty="0"/>
              <a:t>kokota</a:t>
            </a:r>
            <a:r>
              <a:rPr lang="cs-CZ" dirty="0" smtClean="0"/>
              <a:t>) – na postavenou bránu se pověsí zabitý kohout. Jezdec, který utrhne kohoutovi </a:t>
            </a:r>
            <a:r>
              <a:rPr lang="cs-CZ" dirty="0" smtClean="0"/>
              <a:t>hlavu, </a:t>
            </a:r>
            <a:r>
              <a:rPr lang="cs-CZ" dirty="0" smtClean="0"/>
              <a:t>je </a:t>
            </a:r>
            <a:r>
              <a:rPr lang="cs-CZ" dirty="0" smtClean="0"/>
              <a:t>králem; </a:t>
            </a:r>
            <a:r>
              <a:rPr lang="cs-CZ" dirty="0" smtClean="0"/>
              <a:t>obdrží věnec z dubového listí. </a:t>
            </a:r>
          </a:p>
          <a:p>
            <a:r>
              <a:rPr lang="cs-CZ" dirty="0" smtClean="0"/>
              <a:t>Obdobou dramaturgii měla jízda o koláč (rejtowanje wo </a:t>
            </a:r>
            <a:r>
              <a:rPr lang="cs-CZ" dirty="0" err="1" smtClean="0"/>
              <a:t>kolač</a:t>
            </a:r>
            <a:r>
              <a:rPr lang="cs-CZ" dirty="0" smtClean="0"/>
              <a:t>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3808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DSC_054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81000"/>
            <a:ext cx="8388350" cy="5578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423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DSC_057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5100" y="244475"/>
            <a:ext cx="3890963" cy="585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455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Mikuláš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cs-CZ" dirty="0"/>
              <a:t>Sv. Mikuláš (6. 12.) – obdobná režie jako u nás. Mikuláš převlečen za biskupa v červeném plášti s mitrou a berlou. Doprovázen je 2 </a:t>
            </a:r>
            <a:r>
              <a:rPr lang="cs-CZ" i="1" dirty="0" smtClean="0"/>
              <a:t>Wiehnachts-manny</a:t>
            </a:r>
            <a:r>
              <a:rPr lang="cs-CZ" dirty="0"/>
              <a:t>. Příchod oznamuje zvoněním, naděloval perník, táže se zda děti poslouchaly, modlitby nahradily básničky a </a:t>
            </a:r>
            <a:r>
              <a:rPr lang="cs-CZ" dirty="0" smtClean="0"/>
              <a:t>písničky.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5559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DSC_058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7450" y="244475"/>
            <a:ext cx="4387850" cy="585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562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DSC_058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81000"/>
            <a:ext cx="8388350" cy="5578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904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DSC_0530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5100" y="244475"/>
            <a:ext cx="4176713" cy="6280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869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Rodinné zvyky – svatba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effectLst/>
              </a:rPr>
              <a:t> </a:t>
            </a:r>
            <a:r>
              <a:rPr lang="cs-CZ" sz="2800" dirty="0">
                <a:effectLst/>
              </a:rPr>
              <a:t>Z rodinných rituálů byla nejvýznamnější svatba.</a:t>
            </a:r>
          </a:p>
          <a:p>
            <a:pPr>
              <a:defRPr/>
            </a:pPr>
            <a:r>
              <a:rPr lang="cs-CZ" sz="2800" dirty="0">
                <a:effectLst/>
              </a:rPr>
              <a:t>Popis vydal Adolf Černý: </a:t>
            </a:r>
            <a:r>
              <a:rPr lang="cs-CZ" sz="2800" i="1" dirty="0">
                <a:effectLst/>
              </a:rPr>
              <a:t>Svatba u Lužických Srbů. </a:t>
            </a:r>
            <a:r>
              <a:rPr lang="cs-CZ" sz="2800" dirty="0">
                <a:effectLst/>
              </a:rPr>
              <a:t>Praha 1893.</a:t>
            </a:r>
          </a:p>
          <a:p>
            <a:pPr>
              <a:defRPr/>
            </a:pPr>
            <a:r>
              <a:rPr lang="cs-CZ" sz="2800" dirty="0">
                <a:effectLst/>
              </a:rPr>
              <a:t>Před  ním  vydal  popis  svatebních  a  pohřebních obyčejů podle </a:t>
            </a:r>
            <a:r>
              <a:rPr lang="cs-CZ" sz="2800" dirty="0" smtClean="0">
                <a:effectLst/>
              </a:rPr>
              <a:t>J. A. Smolera </a:t>
            </a:r>
            <a:r>
              <a:rPr lang="cs-CZ" sz="2800" dirty="0">
                <a:effectLst/>
              </a:rPr>
              <a:t>J</a:t>
            </a:r>
            <a:r>
              <a:rPr lang="cs-CZ" sz="2800" dirty="0" smtClean="0">
                <a:effectLst/>
              </a:rPr>
              <a:t>. Z</a:t>
            </a:r>
            <a:r>
              <a:rPr lang="cs-CZ" sz="2800" dirty="0">
                <a:effectLst/>
              </a:rPr>
              <a:t>. Veselý ve </a:t>
            </a:r>
            <a:r>
              <a:rPr lang="cs-CZ" sz="2800" i="1" dirty="0">
                <a:effectLst/>
              </a:rPr>
              <a:t>Světozoru</a:t>
            </a:r>
            <a:r>
              <a:rPr lang="cs-CZ" sz="2800" dirty="0">
                <a:effectLst/>
              </a:rPr>
              <a:t> </a:t>
            </a:r>
            <a:r>
              <a:rPr lang="cs-CZ" sz="2800" dirty="0" smtClean="0">
                <a:effectLst/>
              </a:rPr>
              <a:t>(1871).</a:t>
            </a:r>
            <a:endParaRPr lang="cs-CZ" sz="2800" dirty="0">
              <a:effectLst/>
            </a:endParaRPr>
          </a:p>
          <a:p>
            <a:pPr>
              <a:defRPr/>
            </a:pPr>
            <a:r>
              <a:rPr lang="cs-CZ" sz="2800" dirty="0">
                <a:effectLst/>
              </a:rPr>
              <a:t>Svatební písně obsahuje i Smolerova  sbírka lid. písní - </a:t>
            </a:r>
            <a:r>
              <a:rPr lang="cs-CZ" sz="2800" i="1" dirty="0">
                <a:effectLst/>
              </a:rPr>
              <a:t>Pěsničky hornych a delnych lužiskych Serbow </a:t>
            </a:r>
            <a:r>
              <a:rPr lang="cs-CZ" sz="2800" dirty="0">
                <a:effectLst/>
              </a:rPr>
              <a:t>(1841)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966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Tradiční svatba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400" dirty="0">
                <a:effectLst/>
              </a:rPr>
              <a:t>Lužická  lidová svatba  měla strukturu  shodnou s  ostatními slovanskými  národy -  označovala se  jako -  </a:t>
            </a:r>
            <a:r>
              <a:rPr lang="cs-CZ" sz="2400" b="1" dirty="0">
                <a:effectLst/>
              </a:rPr>
              <a:t>kwas</a:t>
            </a:r>
            <a:r>
              <a:rPr lang="cs-CZ" sz="2400" dirty="0">
                <a:effectLst/>
              </a:rPr>
              <a:t> (horní Lužice) - </a:t>
            </a:r>
            <a:r>
              <a:rPr lang="cs-CZ" sz="2400" b="1" dirty="0">
                <a:effectLst/>
              </a:rPr>
              <a:t>swažba</a:t>
            </a:r>
            <a:r>
              <a:rPr lang="cs-CZ" sz="2400" dirty="0">
                <a:effectLst/>
              </a:rPr>
              <a:t>  (dolní   Lužice</a:t>
            </a:r>
            <a:r>
              <a:rPr lang="cs-CZ" sz="2400" dirty="0" smtClean="0">
                <a:effectLst/>
              </a:rPr>
              <a:t>).</a:t>
            </a:r>
          </a:p>
          <a:p>
            <a:pPr>
              <a:defRPr/>
            </a:pPr>
            <a:r>
              <a:rPr lang="cs-CZ" sz="2400" dirty="0" smtClean="0">
                <a:effectLst/>
              </a:rPr>
              <a:t>Důležitou  </a:t>
            </a:r>
            <a:r>
              <a:rPr lang="cs-CZ" sz="2400" dirty="0">
                <a:effectLst/>
              </a:rPr>
              <a:t>postavou   byl  -  </a:t>
            </a:r>
            <a:r>
              <a:rPr lang="cs-CZ" sz="2400" b="1" dirty="0">
                <a:effectLst/>
              </a:rPr>
              <a:t>braška </a:t>
            </a:r>
            <a:r>
              <a:rPr lang="cs-CZ" sz="2400" dirty="0">
                <a:effectLst/>
              </a:rPr>
              <a:t>(tlampač, na horní Lužici i starší), </a:t>
            </a:r>
            <a:r>
              <a:rPr lang="cs-CZ" sz="2400" b="1" dirty="0">
                <a:effectLst/>
              </a:rPr>
              <a:t>družba </a:t>
            </a:r>
            <a:r>
              <a:rPr lang="cs-CZ" sz="2400" dirty="0">
                <a:effectLst/>
              </a:rPr>
              <a:t>(na dolní Lužici, dva do  24  let,  vjelki  a  maly  družba)  -  řídil svatební veselí, pronášel   promluvy,   svatební   řeči   (často  ustrnulé  formy) a zpestřoval je  vtipy a osobními  nápady. Podle duchapřítomnosti a vtipnosti byl  ceněn a hodnocen. </a:t>
            </a:r>
            <a:endParaRPr lang="cs-CZ" sz="2400" dirty="0" smtClean="0">
              <a:effectLst/>
            </a:endParaRPr>
          </a:p>
          <a:p>
            <a:pPr>
              <a:defRPr/>
            </a:pPr>
            <a:r>
              <a:rPr lang="cs-CZ" sz="2400" dirty="0" smtClean="0">
                <a:effectLst/>
              </a:rPr>
              <a:t>Osobitý </a:t>
            </a:r>
            <a:r>
              <a:rPr lang="cs-CZ" sz="2400" dirty="0">
                <a:effectLst/>
              </a:rPr>
              <a:t>lidový typ  - oblečen </a:t>
            </a:r>
            <a:r>
              <a:rPr lang="cs-CZ" sz="2400" dirty="0" err="1" smtClean="0">
                <a:effectLst/>
              </a:rPr>
              <a:t>městsky</a:t>
            </a:r>
            <a:r>
              <a:rPr lang="cs-CZ" sz="2400" dirty="0">
                <a:effectLst/>
              </a:rPr>
              <a:t>,  na  hlavě  třírohý  klobouk  či  cylindr, </a:t>
            </a:r>
            <a:r>
              <a:rPr lang="cs-CZ" sz="2400" dirty="0" smtClean="0">
                <a:effectLst/>
              </a:rPr>
              <a:t>hůl </a:t>
            </a:r>
            <a:r>
              <a:rPr lang="cs-CZ" sz="2400" dirty="0">
                <a:effectLst/>
              </a:rPr>
              <a:t>se stuhou, v dírce kabátu či kapse šátek.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205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464096"/>
          </a:xfrm>
        </p:spPr>
        <p:txBody>
          <a:bodyPr>
            <a:noAutofit/>
          </a:bodyPr>
          <a:lstStyle/>
          <a:p>
            <a:r>
              <a:rPr lang="cs-CZ" sz="2000" dirty="0" err="1" smtClean="0"/>
              <a:t>Měrčin</a:t>
            </a:r>
            <a:r>
              <a:rPr lang="cs-CZ" sz="2000" dirty="0" smtClean="0"/>
              <a:t> Nowak-</a:t>
            </a:r>
            <a:r>
              <a:rPr lang="cs-CZ" sz="2000" dirty="0" err="1" smtClean="0"/>
              <a:t>Njechorński</a:t>
            </a:r>
            <a:r>
              <a:rPr lang="cs-CZ" sz="2000" dirty="0" smtClean="0"/>
              <a:t> (1900–1990) – </a:t>
            </a:r>
            <a:r>
              <a:rPr lang="cs-CZ" sz="2000" dirty="0" err="1" smtClean="0"/>
              <a:t>Staroserbski</a:t>
            </a:r>
            <a:r>
              <a:rPr lang="cs-CZ" sz="2000" dirty="0" smtClean="0"/>
              <a:t> </a:t>
            </a:r>
            <a:r>
              <a:rPr lang="cs-CZ" sz="2000" dirty="0" err="1" smtClean="0"/>
              <a:t>braška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79" y="1527175"/>
            <a:ext cx="5123729" cy="4572000"/>
          </a:xfrm>
        </p:spPr>
      </p:pic>
    </p:spTree>
    <p:extLst>
      <p:ext uri="{BB962C8B-B14F-4D97-AF65-F5344CB8AC3E}">
        <p14:creationId xmlns:p14="http://schemas.microsoft.com/office/powerpoint/2010/main" val="3878150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Zástupný symbol pro obsah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57163"/>
            <a:ext cx="4213225" cy="6367462"/>
          </a:xfrm>
        </p:spPr>
      </p:pic>
    </p:spTree>
    <p:extLst>
      <p:ext uri="{BB962C8B-B14F-4D97-AF65-F5344CB8AC3E}">
        <p14:creationId xmlns:p14="http://schemas.microsoft.com/office/powerpoint/2010/main" val="162980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Tradiční svatba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800" dirty="0" smtClean="0">
                <a:effectLst/>
              </a:rPr>
              <a:t>Jednotlivé </a:t>
            </a:r>
            <a:r>
              <a:rPr lang="cs-CZ" sz="2800" dirty="0">
                <a:effectLst/>
              </a:rPr>
              <a:t>části luž. svatby:</a:t>
            </a:r>
          </a:p>
          <a:p>
            <a:pPr>
              <a:defRPr/>
            </a:pPr>
            <a:r>
              <a:rPr lang="cs-CZ" sz="2800" dirty="0">
                <a:effectLst/>
              </a:rPr>
              <a:t>1) Hoch  si vybral dívku  podle svého majetku  a posla brašku  do domu  vyvolené, aby  </a:t>
            </a:r>
            <a:r>
              <a:rPr lang="cs-CZ" sz="2800" dirty="0" smtClean="0">
                <a:effectLst/>
              </a:rPr>
              <a:t>zjistil, zda rodina a dívka se svatbou souhlasí</a:t>
            </a:r>
            <a:r>
              <a:rPr lang="cs-CZ" sz="2800" dirty="0">
                <a:effectLst/>
              </a:rPr>
              <a:t>.  Pak chodil  </a:t>
            </a:r>
            <a:r>
              <a:rPr lang="cs-CZ" sz="2800" dirty="0" smtClean="0">
                <a:effectLst/>
              </a:rPr>
              <a:t>na – </a:t>
            </a:r>
            <a:r>
              <a:rPr lang="cs-CZ" sz="2800" dirty="0">
                <a:effectLst/>
              </a:rPr>
              <a:t>wuhlady, </a:t>
            </a:r>
            <a:r>
              <a:rPr lang="cs-CZ" sz="2800" dirty="0" err="1" smtClean="0">
                <a:effectLst/>
              </a:rPr>
              <a:t>huglědy</a:t>
            </a:r>
            <a:r>
              <a:rPr lang="cs-CZ" sz="2800" dirty="0" smtClean="0">
                <a:effectLst/>
              </a:rPr>
              <a:t> (námluvy).</a:t>
            </a:r>
            <a:endParaRPr lang="cs-CZ" sz="2800" dirty="0">
              <a:effectLst/>
            </a:endParaRPr>
          </a:p>
          <a:p>
            <a:pPr>
              <a:defRPr/>
            </a:pPr>
            <a:r>
              <a:rPr lang="cs-CZ" sz="2800" dirty="0">
                <a:effectLst/>
              </a:rPr>
              <a:t>2) Pokud rodiče </a:t>
            </a:r>
            <a:r>
              <a:rPr lang="cs-CZ" sz="2800" dirty="0" smtClean="0">
                <a:effectLst/>
              </a:rPr>
              <a:t>souhlasili, </a:t>
            </a:r>
            <a:r>
              <a:rPr lang="cs-CZ" sz="2800" dirty="0">
                <a:effectLst/>
              </a:rPr>
              <a:t>slavil se - slub, zlub (zasnoubení), a to tiché v kruhu </a:t>
            </a:r>
            <a:r>
              <a:rPr lang="cs-CZ" sz="2800" dirty="0" smtClean="0">
                <a:effectLst/>
              </a:rPr>
              <a:t>rodiny, </a:t>
            </a:r>
            <a:r>
              <a:rPr lang="cs-CZ" sz="2800" dirty="0">
                <a:effectLst/>
              </a:rPr>
              <a:t>nebo okázale s braškou a promluvami, plné biblických citátů a metafor. Následovala příprava na </a:t>
            </a:r>
            <a:r>
              <a:rPr lang="cs-CZ" sz="2800" dirty="0" smtClean="0">
                <a:effectLst/>
              </a:rPr>
              <a:t>svatbu</a:t>
            </a:r>
            <a:r>
              <a:rPr lang="cs-CZ" sz="2800" dirty="0"/>
              <a:t>.</a:t>
            </a:r>
            <a:endParaRPr lang="cs-CZ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7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Tradiční svatba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752" y="1527048"/>
            <a:ext cx="8503920" cy="499829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800" dirty="0">
                <a:effectLst/>
              </a:rPr>
              <a:t>3) </a:t>
            </a:r>
            <a:r>
              <a:rPr lang="cs-CZ" sz="2800" dirty="0" smtClean="0">
                <a:effectLst/>
              </a:rPr>
              <a:t>Zvaní </a:t>
            </a:r>
            <a:r>
              <a:rPr lang="cs-CZ" sz="2800" dirty="0">
                <a:effectLst/>
              </a:rPr>
              <a:t>na svatbu - na kwas prošenje - zajišťuje braška, družba. Zvací  promluvy ustálené  s citáty  z Bible  i </a:t>
            </a:r>
            <a:r>
              <a:rPr lang="cs-CZ" sz="2800" dirty="0" smtClean="0">
                <a:effectLst/>
              </a:rPr>
              <a:t>humorné; </a:t>
            </a:r>
            <a:r>
              <a:rPr lang="cs-CZ" sz="2800" dirty="0">
                <a:effectLst/>
              </a:rPr>
              <a:t>podobné u Kašubů, v českých </a:t>
            </a:r>
            <a:r>
              <a:rPr lang="cs-CZ" sz="2800" dirty="0" smtClean="0">
                <a:effectLst/>
              </a:rPr>
              <a:t>zemích. </a:t>
            </a:r>
          </a:p>
          <a:p>
            <a:pPr>
              <a:defRPr/>
            </a:pPr>
            <a:r>
              <a:rPr lang="cs-CZ" sz="2800" dirty="0" smtClean="0">
                <a:effectLst/>
              </a:rPr>
              <a:t>Promluvy  </a:t>
            </a:r>
            <a:r>
              <a:rPr lang="cs-CZ" sz="2800" dirty="0">
                <a:effectLst/>
              </a:rPr>
              <a:t>se   učili  zpaměti   od předchůdců, existovaly i psané v rkp. sbírkách</a:t>
            </a:r>
            <a:r>
              <a:rPr lang="cs-CZ" sz="2800" dirty="0" smtClean="0">
                <a:effectLst/>
              </a:rPr>
              <a:t>. Viz  </a:t>
            </a:r>
            <a:r>
              <a:rPr lang="cs-CZ" sz="2800" dirty="0">
                <a:effectLst/>
              </a:rPr>
              <a:t>Frant.   Jan  Vavák:  </a:t>
            </a:r>
            <a:r>
              <a:rPr lang="cs-CZ" sz="2800" i="1" dirty="0" err="1" smtClean="0">
                <a:effectLst/>
              </a:rPr>
              <a:t>Smlouwy</a:t>
            </a:r>
            <a:r>
              <a:rPr lang="cs-CZ" sz="2800" i="1" dirty="0" smtClean="0">
                <a:effectLst/>
              </a:rPr>
              <a:t>   </a:t>
            </a:r>
            <a:r>
              <a:rPr lang="cs-CZ" sz="2800" i="1" dirty="0">
                <a:effectLst/>
              </a:rPr>
              <a:t>aneb  chwalitebné  řeči </a:t>
            </a:r>
            <a:r>
              <a:rPr lang="cs-CZ" sz="2800" i="1" dirty="0" smtClean="0">
                <a:effectLst/>
              </a:rPr>
              <a:t>svatební</a:t>
            </a:r>
            <a:r>
              <a:rPr lang="cs-CZ" sz="2800" dirty="0" smtClean="0">
                <a:effectLst/>
              </a:rPr>
              <a:t>. (K. Hora 1802). Vydal Jiří Horák </a:t>
            </a:r>
            <a:r>
              <a:rPr lang="cs-CZ" sz="2800" dirty="0">
                <a:effectLst/>
              </a:rPr>
              <a:t>v NVČ </a:t>
            </a:r>
            <a:r>
              <a:rPr lang="cs-CZ" sz="2800" dirty="0" smtClean="0">
                <a:effectLst/>
              </a:rPr>
              <a:t>8, 1913, s. 1–14. </a:t>
            </a:r>
          </a:p>
          <a:p>
            <a:pPr>
              <a:defRPr/>
            </a:pPr>
            <a:r>
              <a:rPr lang="cs-CZ" sz="2800" dirty="0"/>
              <a:t>B. M. Kulda: </a:t>
            </a:r>
            <a:r>
              <a:rPr lang="cs-CZ" sz="2800" i="1" dirty="0" err="1"/>
              <a:t>Svadba</a:t>
            </a:r>
            <a:r>
              <a:rPr lang="cs-CZ" sz="2800" i="1" dirty="0"/>
              <a:t> v národě Česko-slovanském. </a:t>
            </a:r>
            <a:r>
              <a:rPr lang="cs-CZ" sz="2800" dirty="0"/>
              <a:t>(Brno 1858); F. Bartoš:   </a:t>
            </a:r>
            <a:r>
              <a:rPr lang="cs-CZ" sz="2800" i="1" dirty="0"/>
              <a:t>Moravská  svatba. </a:t>
            </a:r>
            <a:r>
              <a:rPr lang="cs-CZ" sz="2800" dirty="0"/>
              <a:t>Praha 1892).   </a:t>
            </a:r>
            <a:endParaRPr lang="cs-CZ" sz="2800" dirty="0" smtClean="0">
              <a:effectLst/>
            </a:endParaRPr>
          </a:p>
          <a:p>
            <a:pPr>
              <a:defRPr/>
            </a:pPr>
            <a:r>
              <a:rPr lang="cs-CZ" sz="2800" dirty="0" smtClean="0">
                <a:effectLst/>
              </a:rPr>
              <a:t>Souborně Ján </a:t>
            </a:r>
            <a:r>
              <a:rPr lang="cs-CZ" sz="2800" dirty="0" err="1" smtClean="0">
                <a:effectLst/>
              </a:rPr>
              <a:t>Komorovský</a:t>
            </a:r>
            <a:r>
              <a:rPr lang="cs-CZ" sz="2800" dirty="0" smtClean="0"/>
              <a:t>: </a:t>
            </a:r>
            <a:r>
              <a:rPr lang="cs-CZ" sz="2800" i="1" dirty="0" err="1"/>
              <a:t>Tradičná</a:t>
            </a:r>
            <a:r>
              <a:rPr lang="cs-CZ" sz="2800" i="1" dirty="0"/>
              <a:t> </a:t>
            </a:r>
            <a:r>
              <a:rPr lang="cs-CZ" sz="2800" i="1" dirty="0" err="1"/>
              <a:t>svadba</a:t>
            </a:r>
            <a:r>
              <a:rPr lang="cs-CZ" sz="2800" i="1" dirty="0"/>
              <a:t> u </a:t>
            </a:r>
            <a:r>
              <a:rPr lang="cs-CZ" sz="2800" i="1" dirty="0" err="1" smtClean="0"/>
              <a:t>Slovanov</a:t>
            </a:r>
            <a:r>
              <a:rPr lang="cs-CZ" sz="2800" i="1" dirty="0"/>
              <a:t>. </a:t>
            </a:r>
            <a:r>
              <a:rPr lang="cs-CZ" sz="2800" dirty="0" smtClean="0"/>
              <a:t>Bratislava 1976.</a:t>
            </a:r>
            <a:endParaRPr lang="cs-CZ" sz="2800" dirty="0">
              <a:effectLst/>
            </a:endParaRP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268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Tradiční svatba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752" y="1737320"/>
            <a:ext cx="8503920" cy="4572000"/>
          </a:xfrm>
        </p:spPr>
        <p:txBody>
          <a:bodyPr/>
          <a:lstStyle/>
          <a:p>
            <a:pPr>
              <a:defRPr/>
            </a:pPr>
            <a:r>
              <a:rPr lang="cs-CZ" sz="2800" dirty="0">
                <a:effectLst/>
              </a:rPr>
              <a:t>4)  V den  svatby se  příbuzní  ženicha  sešli v  jeho domě  a po snídani a </a:t>
            </a:r>
            <a:r>
              <a:rPr lang="cs-CZ" sz="2800" dirty="0" smtClean="0">
                <a:effectLst/>
              </a:rPr>
              <a:t>po </a:t>
            </a:r>
            <a:r>
              <a:rPr lang="cs-CZ" sz="2800" dirty="0">
                <a:effectLst/>
              </a:rPr>
              <a:t>požehnání </a:t>
            </a:r>
            <a:r>
              <a:rPr lang="cs-CZ" sz="2800" dirty="0" err="1" smtClean="0">
                <a:effectLst/>
              </a:rPr>
              <a:t>brašky</a:t>
            </a:r>
            <a:r>
              <a:rPr lang="cs-CZ" sz="2800" dirty="0" smtClean="0">
                <a:effectLst/>
              </a:rPr>
              <a:t> </a:t>
            </a:r>
            <a:r>
              <a:rPr lang="cs-CZ" sz="2800" dirty="0">
                <a:effectLst/>
              </a:rPr>
              <a:t>odejdou nebo odjedou na koních do domu nevěsty - cestou </a:t>
            </a:r>
            <a:r>
              <a:rPr lang="cs-CZ" sz="2800" dirty="0" smtClean="0">
                <a:effectLst/>
              </a:rPr>
              <a:t>je </a:t>
            </a:r>
            <a:r>
              <a:rPr lang="cs-CZ" sz="2800" dirty="0">
                <a:effectLst/>
              </a:rPr>
              <a:t>jim zatažena cesta, musí platit výkupné (tzv. zatahování, </a:t>
            </a:r>
            <a:r>
              <a:rPr lang="cs-CZ" sz="2800" dirty="0" smtClean="0">
                <a:effectLst/>
              </a:rPr>
              <a:t>zalikování</a:t>
            </a:r>
            <a:r>
              <a:rPr lang="cs-CZ" sz="2800" dirty="0">
                <a:effectLst/>
              </a:rPr>
              <a:t>).</a:t>
            </a:r>
          </a:p>
          <a:p>
            <a:pPr>
              <a:defRPr/>
            </a:pPr>
            <a:r>
              <a:rPr lang="cs-CZ" sz="2800" dirty="0">
                <a:effectLst/>
              </a:rPr>
              <a:t>5) Dům  nevěsty najdou </a:t>
            </a:r>
            <a:r>
              <a:rPr lang="cs-CZ" sz="2800" dirty="0" smtClean="0">
                <a:effectLst/>
              </a:rPr>
              <a:t>uzamčen  </a:t>
            </a:r>
            <a:r>
              <a:rPr lang="cs-CZ" sz="2800" dirty="0">
                <a:effectLst/>
              </a:rPr>
              <a:t>- braška žádá  nevěstu - hledá  se v domě </a:t>
            </a:r>
            <a:r>
              <a:rPr lang="cs-CZ" sz="2800" dirty="0" smtClean="0">
                <a:effectLst/>
              </a:rPr>
              <a:t>nebo </a:t>
            </a:r>
            <a:r>
              <a:rPr lang="cs-CZ" sz="2800" dirty="0">
                <a:effectLst/>
              </a:rPr>
              <a:t>dostanou tzv. falešnou nevěstu  (stará žena s hrncem na zádech, kde má </a:t>
            </a:r>
            <a:r>
              <a:rPr lang="cs-CZ" sz="2800" dirty="0" smtClean="0">
                <a:effectLst/>
              </a:rPr>
              <a:t>výbavu, </a:t>
            </a:r>
            <a:r>
              <a:rPr lang="cs-CZ" sz="2800" dirty="0" smtClean="0">
                <a:effectLst/>
              </a:rPr>
              <a:t>nebo s dítětem).</a:t>
            </a:r>
            <a:endParaRPr lang="cs-CZ" sz="2800" dirty="0">
              <a:effectLst/>
            </a:endParaRP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515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Obchůzka se sv. Barborou a Mikuláš</a:t>
            </a:r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346799"/>
            <a:ext cx="4038600" cy="273113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330859"/>
            <a:ext cx="4038600" cy="2763020"/>
          </a:xfrm>
        </p:spPr>
      </p:pic>
    </p:spTree>
    <p:extLst>
      <p:ext uri="{BB962C8B-B14F-4D97-AF65-F5344CB8AC3E}">
        <p14:creationId xmlns:p14="http://schemas.microsoft.com/office/powerpoint/2010/main" val="14642713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Tradiční svatba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>
                <a:effectLst/>
              </a:rPr>
              <a:t>6) Následuje cesta  do kostela - návrat domů  zpět k hostině, kde braška pronáší tzv. </a:t>
            </a:r>
            <a:r>
              <a:rPr lang="cs-CZ" sz="2800" b="1" dirty="0">
                <a:effectLst/>
              </a:rPr>
              <a:t>piwne  rěče</a:t>
            </a:r>
            <a:r>
              <a:rPr lang="cs-CZ" sz="2800" dirty="0">
                <a:effectLst/>
              </a:rPr>
              <a:t>. Po hostině následovalo předávání darů peněžitých i hmotných. Cestou  do hospody se zpívala píseň - ptači  kwas (ptačí  </a:t>
            </a:r>
            <a:r>
              <a:rPr lang="cs-CZ" sz="2800" dirty="0" smtClean="0">
                <a:effectLst/>
              </a:rPr>
              <a:t>svatba; </a:t>
            </a:r>
            <a:r>
              <a:rPr lang="cs-CZ" sz="2800" dirty="0">
                <a:effectLst/>
              </a:rPr>
              <a:t>straka,  havran) -  umělá píseň  z r. </a:t>
            </a:r>
            <a:r>
              <a:rPr lang="cs-CZ" sz="2800" dirty="0" smtClean="0">
                <a:effectLst/>
              </a:rPr>
              <a:t>1778 (kramářská). </a:t>
            </a:r>
            <a:r>
              <a:rPr lang="cs-CZ" sz="2800" dirty="0">
                <a:effectLst/>
              </a:rPr>
              <a:t>První tanec  začíná nevěsta - </a:t>
            </a:r>
            <a:r>
              <a:rPr lang="cs-CZ" sz="2800" b="1" dirty="0">
                <a:effectLst/>
              </a:rPr>
              <a:t>serbska reja </a:t>
            </a:r>
            <a:r>
              <a:rPr lang="cs-CZ" sz="2800" dirty="0">
                <a:effectLst/>
              </a:rPr>
              <a:t>- párový </a:t>
            </a:r>
            <a:r>
              <a:rPr lang="cs-CZ" sz="2800" dirty="0" smtClean="0">
                <a:effectLst/>
              </a:rPr>
              <a:t>tanec (národní).</a:t>
            </a:r>
            <a:endParaRPr lang="cs-CZ" sz="2800" dirty="0">
              <a:effectLst/>
            </a:endParaRP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908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Tradiční svatba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400" dirty="0">
                <a:effectLst/>
              </a:rPr>
              <a:t>7) Večer se čepí nevěsta -  dostane místo borty a hopace obyčejný čepec.</a:t>
            </a:r>
          </a:p>
          <a:p>
            <a:pPr>
              <a:defRPr/>
            </a:pPr>
            <a:r>
              <a:rPr lang="cs-CZ" sz="2400" dirty="0">
                <a:effectLst/>
              </a:rPr>
              <a:t>Svatební veselí trvalo 2-3 dny.  Po svatbě se nevěsta stěhovala s výbavou k  ženichovi. Braška pronesl řeč  na rozloučenou, nevěsta se loučí s dívkami.</a:t>
            </a:r>
          </a:p>
          <a:p>
            <a:pPr>
              <a:defRPr/>
            </a:pPr>
            <a:r>
              <a:rPr lang="cs-CZ" sz="2400" dirty="0">
                <a:effectLst/>
              </a:rPr>
              <a:t>Ještě první neděli po svatbě se slavil - mlody kwas, mloda swažba - novomanželé s  příbuznými jdou do kostela,  pak společný oběd a </a:t>
            </a:r>
            <a:r>
              <a:rPr lang="cs-CZ" sz="2400" dirty="0" smtClean="0">
                <a:effectLst/>
              </a:rPr>
              <a:t>tanec.</a:t>
            </a:r>
          </a:p>
          <a:p>
            <a:pPr>
              <a:defRPr/>
            </a:pPr>
            <a:endParaRPr lang="cs-CZ" sz="2400" dirty="0">
              <a:effectLst/>
            </a:endParaRPr>
          </a:p>
          <a:p>
            <a:pPr>
              <a:defRPr/>
            </a:pPr>
            <a:r>
              <a:rPr lang="cs-CZ" sz="2400" dirty="0" smtClean="0">
                <a:effectLst/>
              </a:rPr>
              <a:t>Literatura</a:t>
            </a:r>
            <a:endParaRPr lang="cs-CZ" sz="2400" dirty="0">
              <a:effectLst/>
            </a:endParaRPr>
          </a:p>
          <a:p>
            <a:pPr>
              <a:defRPr/>
            </a:pPr>
            <a:r>
              <a:rPr lang="cs-CZ" sz="2400" dirty="0">
                <a:effectLst/>
              </a:rPr>
              <a:t>Adolf Černý: </a:t>
            </a:r>
            <a:r>
              <a:rPr lang="cs-CZ" sz="2400" i="1" dirty="0">
                <a:effectLst/>
              </a:rPr>
              <a:t>Svatba u Lužických Srbů</a:t>
            </a:r>
            <a:r>
              <a:rPr lang="cs-CZ" sz="2400" dirty="0">
                <a:effectLst/>
              </a:rPr>
              <a:t>. Praha 1893.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114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Zástupný symbol pro obsah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476250"/>
            <a:ext cx="8931275" cy="5473700"/>
          </a:xfrm>
        </p:spPr>
      </p:pic>
    </p:spTree>
    <p:extLst>
      <p:ext uri="{BB962C8B-B14F-4D97-AF65-F5344CB8AC3E}">
        <p14:creationId xmlns:p14="http://schemas.microsoft.com/office/powerpoint/2010/main" val="4124440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 smtClean="0"/>
              <a:t>Svatba z Horní Lužice (MFF Strážnice)</a:t>
            </a:r>
          </a:p>
        </p:txBody>
      </p:sp>
      <p:pic>
        <p:nvPicPr>
          <p:cNvPr id="46083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628775"/>
            <a:ext cx="7334250" cy="5030788"/>
          </a:xfrm>
        </p:spPr>
      </p:pic>
    </p:spTree>
    <p:extLst>
      <p:ext uri="{BB962C8B-B14F-4D97-AF65-F5344CB8AC3E}">
        <p14:creationId xmlns:p14="http://schemas.microsoft.com/office/powerpoint/2010/main" val="7210297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Zástupný symbol pro obsah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61963"/>
            <a:ext cx="8569325" cy="5926137"/>
          </a:xfrm>
        </p:spPr>
      </p:pic>
    </p:spTree>
    <p:extLst>
      <p:ext uri="{BB962C8B-B14F-4D97-AF65-F5344CB8AC3E}">
        <p14:creationId xmlns:p14="http://schemas.microsoft.com/office/powerpoint/2010/main" val="36442748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Zástupný symbol pro obsah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836613"/>
            <a:ext cx="7669213" cy="5276850"/>
          </a:xfrm>
        </p:spPr>
      </p:pic>
    </p:spTree>
    <p:extLst>
      <p:ext uri="{BB962C8B-B14F-4D97-AF65-F5344CB8AC3E}">
        <p14:creationId xmlns:p14="http://schemas.microsoft.com/office/powerpoint/2010/main" val="36275209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Zástupný symbol pro obsah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8697913" cy="6026150"/>
          </a:xfrm>
        </p:spPr>
      </p:pic>
    </p:spTree>
    <p:extLst>
      <p:ext uri="{BB962C8B-B14F-4D97-AF65-F5344CB8AC3E}">
        <p14:creationId xmlns:p14="http://schemas.microsoft.com/office/powerpoint/2010/main" val="585653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Folklor Lužických Srbů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Lidová píseň – záznamy z 10.–12. století (epické písně, boje s Turky, náměty venkovského života – žertovné, pijácké, milostné)</a:t>
            </a:r>
          </a:p>
          <a:p>
            <a:r>
              <a:rPr lang="cs-CZ" dirty="0" smtClean="0"/>
              <a:t>Lidová píseň instrumentálního typu (durové a mollové tóniny)</a:t>
            </a:r>
          </a:p>
          <a:p>
            <a:r>
              <a:rPr lang="cs-CZ" dirty="0" smtClean="0"/>
              <a:t>Kantorky – nositelky zpěvních tradic (kostelní zpěv, přástky, Velikonoce)</a:t>
            </a:r>
          </a:p>
          <a:p>
            <a:r>
              <a:rPr lang="cs-CZ" dirty="0" smtClean="0"/>
              <a:t>Hercy / </a:t>
            </a:r>
            <a:r>
              <a:rPr lang="cs-CZ" dirty="0" err="1" smtClean="0"/>
              <a:t>gercy</a:t>
            </a:r>
            <a:r>
              <a:rPr lang="cs-CZ" dirty="0" smtClean="0"/>
              <a:t> – lidoví muzikanti sdružující se v ceších</a:t>
            </a:r>
          </a:p>
          <a:p>
            <a:r>
              <a:rPr lang="cs-CZ" dirty="0" smtClean="0"/>
              <a:t>Nástroje – </a:t>
            </a:r>
            <a:r>
              <a:rPr lang="cs-CZ" dirty="0" err="1" smtClean="0"/>
              <a:t>tarkawa</a:t>
            </a:r>
            <a:r>
              <a:rPr lang="cs-CZ" dirty="0" smtClean="0"/>
              <a:t>, dudy (</a:t>
            </a:r>
            <a:r>
              <a:rPr lang="cs-CZ" dirty="0" err="1" smtClean="0"/>
              <a:t>měchawa</a:t>
            </a:r>
            <a:r>
              <a:rPr lang="cs-CZ" dirty="0" smtClean="0"/>
              <a:t>, </a:t>
            </a:r>
            <a:r>
              <a:rPr lang="cs-CZ" dirty="0" err="1" smtClean="0"/>
              <a:t>kozoł</a:t>
            </a:r>
            <a:r>
              <a:rPr lang="cs-CZ" dirty="0" smtClean="0"/>
              <a:t>), housle (velké – 60 cm, malé)</a:t>
            </a:r>
          </a:p>
          <a:p>
            <a:r>
              <a:rPr lang="cs-CZ" dirty="0" smtClean="0"/>
              <a:t>Tanec – skočné (18. století), mazurky, polonézy, </a:t>
            </a:r>
            <a:r>
              <a:rPr lang="cs-CZ" dirty="0" err="1" smtClean="0"/>
              <a:t>serbska</a:t>
            </a:r>
            <a:r>
              <a:rPr lang="cs-CZ" dirty="0" smtClean="0"/>
              <a:t> </a:t>
            </a:r>
            <a:r>
              <a:rPr lang="cs-CZ" dirty="0" err="1" smtClean="0"/>
              <a:t>reja</a:t>
            </a:r>
            <a:r>
              <a:rPr lang="cs-CZ" dirty="0" smtClean="0"/>
              <a:t> (národní tanec), figurální tance (19. stol.)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26286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Měchawa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66" y="1527175"/>
            <a:ext cx="6651555" cy="4572000"/>
          </a:xfrm>
        </p:spPr>
      </p:pic>
    </p:spTree>
    <p:extLst>
      <p:ext uri="{BB962C8B-B14F-4D97-AF65-F5344CB8AC3E}">
        <p14:creationId xmlns:p14="http://schemas.microsoft.com/office/powerpoint/2010/main" val="870650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Velikonoční zpěvy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83" y="1527175"/>
            <a:ext cx="6887121" cy="4572000"/>
          </a:xfrm>
        </p:spPr>
      </p:pic>
    </p:spTree>
    <p:extLst>
      <p:ext uri="{BB962C8B-B14F-4D97-AF65-F5344CB8AC3E}">
        <p14:creationId xmlns:p14="http://schemas.microsoft.com/office/powerpoint/2010/main" val="2160885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Bože dźěćo (dźěćetko)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cs-CZ" dirty="0"/>
              <a:t>V kteroukoliv adventní neděli chodilo tzv. </a:t>
            </a:r>
            <a:r>
              <a:rPr lang="cs-CZ" i="1" dirty="0"/>
              <a:t>Bože dźěćo </a:t>
            </a:r>
            <a:r>
              <a:rPr lang="cs-CZ" dirty="0"/>
              <a:t>(</a:t>
            </a:r>
            <a:r>
              <a:rPr lang="cs-CZ" i="1" dirty="0"/>
              <a:t>dźěćetko</a:t>
            </a:r>
            <a:r>
              <a:rPr lang="cs-CZ" dirty="0"/>
              <a:t>) – původně jedna z přadlen v mužské košili ozdobené stužkami, v čepci se zeleným věncem  a závojem přes obličej (Černý 1911). V ruce mělo metlu a zvonek, v druhé šátek s dárky. Ptá se po hodných dětech, které se modlí nebo citují průpovědi z bible. Na konci uděluje dárky. Chodí s ním i další přástevnice nebo tzv. Rumprich  (Knecht Ruprecht) oblečený v obráceném kožichu, který má vzbuzovat strach.  </a:t>
            </a:r>
            <a:endParaRPr lang="cs-CZ" dirty="0" smtClean="0"/>
          </a:p>
          <a:p>
            <a:pPr lvl="0"/>
            <a:r>
              <a:rPr lang="cs-CZ" dirty="0" smtClean="0"/>
              <a:t>Ve </a:t>
            </a:r>
            <a:r>
              <a:rPr lang="cs-CZ" dirty="0"/>
              <a:t>Slepu dělala „dźěćetko“ kantorka, dívka před svatbou v kroji družičky ozdobeném stuhami, v každé vesnici jinak, která nemluví a s dětmi komunikují její průvodkyně.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08782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Folklor Lužických Srbů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Jako jiné slovanské národy i Lužičtí Srbové mají dochováno </a:t>
            </a:r>
            <a:r>
              <a:rPr lang="cs-CZ" dirty="0"/>
              <a:t>velké množství </a:t>
            </a:r>
            <a:r>
              <a:rPr lang="cs-CZ" dirty="0" smtClean="0"/>
              <a:t>lidových </a:t>
            </a:r>
            <a:r>
              <a:rPr lang="cs-CZ" dirty="0"/>
              <a:t>písní. </a:t>
            </a:r>
            <a:endParaRPr lang="cs-CZ" dirty="0" smtClean="0"/>
          </a:p>
          <a:p>
            <a:r>
              <a:rPr lang="cs-CZ" dirty="0" smtClean="0"/>
              <a:t>První sbírka je dílem </a:t>
            </a:r>
            <a:r>
              <a:rPr lang="cs-CZ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Leopold </a:t>
            </a:r>
            <a:r>
              <a:rPr lang="cs-CZ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Hawpt</a:t>
            </a:r>
            <a:r>
              <a:rPr lang="cs-CZ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Jan Ernst </a:t>
            </a:r>
            <a:r>
              <a:rPr lang="cs-CZ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Smoleŕ</a:t>
            </a:r>
            <a:r>
              <a:rPr lang="cs-CZ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Pjesnički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hornych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deĺnych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Łužiskich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Serbow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Prjeni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dźjel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cs-CZ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Pjesničky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hornych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Łužiskich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Serbow</a:t>
            </a:r>
            <a:r>
              <a:rPr lang="cs-CZ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cs-CZ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J. M. </a:t>
            </a:r>
            <a:r>
              <a:rPr lang="cs-CZ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Gebhardt</a:t>
            </a:r>
            <a:r>
              <a:rPr lang="cs-CZ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Grymi</a:t>
            </a:r>
            <a:r>
              <a:rPr lang="cs-CZ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1841.</a:t>
            </a:r>
          </a:p>
          <a:p>
            <a:r>
              <a:rPr lang="cs-CZ" dirty="0"/>
              <a:t>Adolf Černý: </a:t>
            </a:r>
            <a:r>
              <a:rPr lang="cs-CZ" i="1" dirty="0" err="1"/>
              <a:t>Narodne</a:t>
            </a:r>
            <a:r>
              <a:rPr lang="cs-CZ" i="1" dirty="0"/>
              <a:t> </a:t>
            </a:r>
            <a:r>
              <a:rPr lang="cs-CZ" i="1" dirty="0" err="1"/>
              <a:t>hłosy</a:t>
            </a:r>
            <a:r>
              <a:rPr lang="cs-CZ" i="1" dirty="0"/>
              <a:t> </a:t>
            </a:r>
            <a:r>
              <a:rPr lang="cs-CZ" i="1" dirty="0" err="1"/>
              <a:t>łužiskoserbskich</a:t>
            </a:r>
            <a:r>
              <a:rPr lang="cs-CZ" i="1" dirty="0"/>
              <a:t> </a:t>
            </a:r>
            <a:r>
              <a:rPr lang="cs-CZ" i="1" dirty="0" err="1"/>
              <a:t>pěsni</a:t>
            </a:r>
            <a:r>
              <a:rPr lang="cs-CZ" i="1" dirty="0"/>
              <a:t>. </a:t>
            </a:r>
            <a:r>
              <a:rPr lang="cs-CZ" dirty="0" err="1" smtClean="0"/>
              <a:t>Budyšin</a:t>
            </a:r>
            <a:r>
              <a:rPr lang="cs-CZ" dirty="0" smtClean="0"/>
              <a:t> </a:t>
            </a:r>
            <a:r>
              <a:rPr lang="cs-CZ" dirty="0"/>
              <a:t>1888.</a:t>
            </a:r>
            <a:endParaRPr lang="cs-CZ" dirty="0" smtClean="0"/>
          </a:p>
          <a:p>
            <a:r>
              <a:rPr lang="cs-CZ" dirty="0" smtClean="0"/>
              <a:t>Mezi </a:t>
            </a:r>
            <a:r>
              <a:rPr lang="cs-CZ" dirty="0"/>
              <a:t>jejich sběratele patřil i český malíř Ludvík </a:t>
            </a:r>
            <a:r>
              <a:rPr lang="cs-CZ" dirty="0" smtClean="0"/>
              <a:t>Kuba: </a:t>
            </a:r>
            <a:r>
              <a:rPr lang="cs-CZ" i="1" dirty="0" smtClean="0"/>
              <a:t>Slovanstvo ve svých zpěvech V</a:t>
            </a:r>
            <a:r>
              <a:rPr lang="cs-CZ" dirty="0" smtClean="0"/>
              <a:t>. Lužické písně (1885–1889).</a:t>
            </a: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006833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Ludvík Kuba: Lužičanky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379886"/>
            <a:ext cx="4038600" cy="466496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48" y="1371600"/>
            <a:ext cx="3122904" cy="4681538"/>
          </a:xfrm>
        </p:spPr>
      </p:pic>
    </p:spTree>
    <p:extLst>
      <p:ext uri="{BB962C8B-B14F-4D97-AF65-F5344CB8AC3E}">
        <p14:creationId xmlns:p14="http://schemas.microsoft.com/office/powerpoint/2010/main" val="31343593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Mytické bytosti Lužických Srbů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/>
              <a:t>Džiwica</a:t>
            </a:r>
            <a:r>
              <a:rPr lang="cs-CZ" sz="2400" dirty="0" smtClean="0"/>
              <a:t> (</a:t>
            </a:r>
            <a:r>
              <a:rPr lang="cs-CZ" sz="2400" dirty="0" err="1" smtClean="0"/>
              <a:t>Děvana</a:t>
            </a:r>
            <a:r>
              <a:rPr lang="cs-CZ" sz="2400" dirty="0" smtClean="0"/>
              <a:t>)</a:t>
            </a:r>
          </a:p>
          <a:p>
            <a:r>
              <a:rPr lang="cs-CZ" sz="2400" dirty="0" err="1" smtClean="0"/>
              <a:t>Připołdnica</a:t>
            </a:r>
            <a:r>
              <a:rPr lang="cs-CZ" sz="2400" dirty="0" smtClean="0"/>
              <a:t> (polednice)</a:t>
            </a:r>
          </a:p>
          <a:p>
            <a:r>
              <a:rPr lang="cs-CZ" sz="2400" dirty="0" err="1" smtClean="0"/>
              <a:t>Směrkawa</a:t>
            </a:r>
            <a:r>
              <a:rPr lang="cs-CZ" sz="2400" dirty="0" smtClean="0"/>
              <a:t> (klekánice)</a:t>
            </a:r>
          </a:p>
          <a:p>
            <a:r>
              <a:rPr lang="cs-CZ" sz="2400" dirty="0" smtClean="0"/>
              <a:t>Bože </a:t>
            </a:r>
            <a:r>
              <a:rPr lang="cs-CZ" sz="2400" dirty="0" err="1" smtClean="0"/>
              <a:t>sedleško</a:t>
            </a:r>
            <a:r>
              <a:rPr lang="cs-CZ" sz="2400" dirty="0" smtClean="0"/>
              <a:t> </a:t>
            </a:r>
          </a:p>
          <a:p>
            <a:r>
              <a:rPr lang="cs-CZ" sz="2400" dirty="0" err="1" smtClean="0"/>
              <a:t>Wódny</a:t>
            </a:r>
            <a:r>
              <a:rPr lang="cs-CZ" sz="2400" dirty="0" smtClean="0"/>
              <a:t> muž (vodník)</a:t>
            </a:r>
          </a:p>
          <a:p>
            <a:r>
              <a:rPr lang="cs-CZ" sz="2400" dirty="0" err="1" smtClean="0"/>
              <a:t>Ludki</a:t>
            </a:r>
            <a:r>
              <a:rPr lang="cs-CZ" sz="2400" dirty="0" smtClean="0"/>
              <a:t> (lidičky, trpaslíci)</a:t>
            </a:r>
          </a:p>
          <a:p>
            <a:r>
              <a:rPr lang="cs-CZ" sz="2400" dirty="0" err="1" smtClean="0"/>
              <a:t>Krabat</a:t>
            </a:r>
            <a:r>
              <a:rPr lang="cs-CZ" sz="2400" dirty="0" smtClean="0"/>
              <a:t> (kouzelník</a:t>
            </a:r>
            <a:r>
              <a:rPr lang="cs-CZ" sz="2400" dirty="0" smtClean="0"/>
              <a:t>)</a:t>
            </a:r>
          </a:p>
          <a:p>
            <a:endParaRPr lang="cs-CZ" sz="2400" dirty="0"/>
          </a:p>
          <a:p>
            <a:r>
              <a:rPr lang="cs-CZ" sz="2400" dirty="0" err="1" smtClean="0"/>
              <a:t>Literaura</a:t>
            </a:r>
            <a:r>
              <a:rPr lang="cs-CZ" sz="2400" dirty="0" smtClean="0"/>
              <a:t>: R. </a:t>
            </a:r>
            <a:r>
              <a:rPr lang="cs-CZ" sz="2400" dirty="0" err="1" smtClean="0"/>
              <a:t>Čermán</a:t>
            </a:r>
            <a:r>
              <a:rPr lang="cs-CZ" sz="2400" dirty="0" smtClean="0"/>
              <a:t> – G. </a:t>
            </a:r>
            <a:r>
              <a:rPr lang="cs-CZ" sz="2400" dirty="0" err="1" smtClean="0"/>
              <a:t>Maiello</a:t>
            </a:r>
            <a:r>
              <a:rPr lang="cs-CZ" sz="2400" dirty="0" smtClean="0"/>
              <a:t>: </a:t>
            </a:r>
            <a:r>
              <a:rPr lang="cs-CZ" sz="2400" i="1" dirty="0" smtClean="0"/>
              <a:t>Nástin </a:t>
            </a:r>
            <a:r>
              <a:rPr lang="cs-CZ" sz="2400" i="1" dirty="0"/>
              <a:t>dějin a literatury Lužických </a:t>
            </a:r>
            <a:r>
              <a:rPr lang="cs-CZ" sz="2400" i="1" dirty="0" smtClean="0"/>
              <a:t>Srbů. </a:t>
            </a:r>
            <a:r>
              <a:rPr lang="cs-CZ" sz="2400" dirty="0" smtClean="0"/>
              <a:t>Brno 2011.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102396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464096"/>
          </a:xfrm>
        </p:spPr>
        <p:txBody>
          <a:bodyPr>
            <a:normAutofit/>
          </a:bodyPr>
          <a:lstStyle/>
          <a:p>
            <a:r>
              <a:rPr lang="cs-CZ" sz="2000" dirty="0" err="1"/>
              <a:t>Měrčin</a:t>
            </a:r>
            <a:r>
              <a:rPr lang="cs-CZ" sz="2000" dirty="0"/>
              <a:t> Nowak-</a:t>
            </a:r>
            <a:r>
              <a:rPr lang="cs-CZ" sz="2000" dirty="0" err="1"/>
              <a:t>Njechorński</a:t>
            </a:r>
            <a:r>
              <a:rPr lang="cs-CZ" sz="2000" dirty="0" smtClean="0"/>
              <a:t>: </a:t>
            </a:r>
            <a:r>
              <a:rPr lang="cs-CZ" sz="2000" dirty="0" err="1" smtClean="0"/>
              <a:t>Wódny</a:t>
            </a:r>
            <a:r>
              <a:rPr lang="cs-CZ" sz="2000" dirty="0" smtClean="0"/>
              <a:t> muž a </a:t>
            </a:r>
            <a:r>
              <a:rPr lang="cs-CZ" sz="2000" dirty="0" err="1" smtClean="0"/>
              <a:t>Kubolćik</a:t>
            </a:r>
            <a:r>
              <a:rPr lang="cs-CZ" sz="2000" dirty="0" smtClean="0"/>
              <a:t>, duch </a:t>
            </a:r>
            <a:r>
              <a:rPr lang="cs-CZ" sz="2000" dirty="0" err="1" smtClean="0"/>
              <a:t>domjacy</a:t>
            </a:r>
            <a:r>
              <a:rPr lang="cs-CZ" sz="2000" dirty="0" smtClean="0"/>
              <a:t> </a:t>
            </a:r>
            <a:endParaRPr lang="cs-CZ" sz="20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70967"/>
            <a:ext cx="4038600" cy="3482803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6" y="1371600"/>
            <a:ext cx="3774357" cy="4681538"/>
          </a:xfrm>
        </p:spPr>
      </p:pic>
    </p:spTree>
    <p:extLst>
      <p:ext uri="{BB962C8B-B14F-4D97-AF65-F5344CB8AC3E}">
        <p14:creationId xmlns:p14="http://schemas.microsoft.com/office/powerpoint/2010/main" val="1369697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err="1"/>
              <a:t>Měrčin</a:t>
            </a:r>
            <a:r>
              <a:rPr lang="cs-CZ" sz="3600" dirty="0"/>
              <a:t> </a:t>
            </a:r>
            <a:r>
              <a:rPr lang="cs-CZ" sz="3600" dirty="0" smtClean="0"/>
              <a:t>Nowak-</a:t>
            </a:r>
            <a:r>
              <a:rPr lang="cs-CZ" sz="3600" dirty="0" err="1" smtClean="0"/>
              <a:t>Njechorński</a:t>
            </a:r>
            <a:r>
              <a:rPr lang="cs-CZ" sz="3600" dirty="0" smtClean="0"/>
              <a:t>: </a:t>
            </a:r>
            <a:r>
              <a:rPr lang="cs-CZ" sz="3600" dirty="0" err="1" smtClean="0"/>
              <a:t>Kuzlar</a:t>
            </a:r>
            <a:r>
              <a:rPr lang="cs-CZ" sz="3600" dirty="0" smtClean="0"/>
              <a:t> </a:t>
            </a:r>
            <a:r>
              <a:rPr lang="cs-CZ" sz="3600" dirty="0" err="1" smtClean="0"/>
              <a:t>Krabat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Nejoblíbenější bytostí lužickosrbského folkloru je dobrý čaroděj </a:t>
            </a:r>
            <a:r>
              <a:rPr lang="cs-CZ" dirty="0" err="1" smtClean="0"/>
              <a:t>Krabat</a:t>
            </a:r>
            <a:r>
              <a:rPr lang="cs-CZ" dirty="0"/>
              <a:t>.</a:t>
            </a:r>
            <a:r>
              <a:rPr lang="cs-CZ" dirty="0" smtClean="0"/>
              <a:t> </a:t>
            </a:r>
          </a:p>
          <a:p>
            <a:r>
              <a:rPr lang="cs-CZ" dirty="0" smtClean="0"/>
              <a:t>Vypráví </a:t>
            </a:r>
            <a:r>
              <a:rPr lang="cs-CZ" dirty="0"/>
              <a:t>se pohádky o </a:t>
            </a:r>
            <a:r>
              <a:rPr lang="cs-CZ" dirty="0" err="1"/>
              <a:t>Pumpotovi</a:t>
            </a:r>
            <a:r>
              <a:rPr lang="cs-CZ" dirty="0"/>
              <a:t>, o vodnících a hlídačích podzemních pokladů (</a:t>
            </a:r>
            <a:r>
              <a:rPr lang="cs-CZ" dirty="0" err="1"/>
              <a:t>lutkové</a:t>
            </a:r>
            <a:r>
              <a:rPr lang="cs-CZ" dirty="0"/>
              <a:t>).</a:t>
            </a:r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007" y="1371600"/>
            <a:ext cx="3109786" cy="4681538"/>
          </a:xfrm>
        </p:spPr>
      </p:pic>
    </p:spTree>
    <p:extLst>
      <p:ext uri="{BB962C8B-B14F-4D97-AF65-F5344CB8AC3E}">
        <p14:creationId xmlns:p14="http://schemas.microsoft.com/office/powerpoint/2010/main" val="19067076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Miroslav Válka\Desktop\Lužice_přednáška\Foto Lužice\12 Slepo, Lužic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549275"/>
            <a:ext cx="7872412" cy="5903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078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Bože dźěćo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V  současnosti </a:t>
            </a:r>
            <a:r>
              <a:rPr lang="cs-CZ" dirty="0"/>
              <a:t>„dźěćetko“ navštěvuje a době adventu školky, vánoční besídky dětí a dospělých společenské akce Domowiny  apod. V posledních letech došlo k revitalizaci zvyku ve všech obcích v okolí Slepa. </a:t>
            </a:r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345089"/>
            <a:ext cx="4038600" cy="2734559"/>
          </a:xfrm>
        </p:spPr>
      </p:pic>
    </p:spTree>
    <p:extLst>
      <p:ext uri="{BB962C8B-B14F-4D97-AF65-F5344CB8AC3E}">
        <p14:creationId xmlns:p14="http://schemas.microsoft.com/office/powerpoint/2010/main" val="904966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Zástupný symbol pro obsah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404813"/>
            <a:ext cx="8089900" cy="5616575"/>
          </a:xfrm>
        </p:spPr>
      </p:pic>
    </p:spTree>
    <p:extLst>
      <p:ext uri="{BB962C8B-B14F-4D97-AF65-F5344CB8AC3E}">
        <p14:creationId xmlns:p14="http://schemas.microsoft.com/office/powerpoint/2010/main" val="1317684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Nadílka </a:t>
            </a:r>
            <a:r>
              <a:rPr lang="cs-CZ" dirty="0" err="1" smtClean="0"/>
              <a:t>Boga</a:t>
            </a:r>
            <a:r>
              <a:rPr lang="cs-CZ" dirty="0" smtClean="0"/>
              <a:t> v </a:t>
            </a:r>
            <a:r>
              <a:rPr lang="cs-CZ" dirty="0" err="1" smtClean="0"/>
              <a:t>Janštojcích</a:t>
            </a:r>
            <a:r>
              <a:rPr lang="cs-CZ" dirty="0" smtClean="0"/>
              <a:t> (Dolní Lužice)</a:t>
            </a: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75" y="1527175"/>
            <a:ext cx="6868937" cy="4572000"/>
          </a:xfrm>
        </p:spPr>
      </p:pic>
    </p:spTree>
    <p:extLst>
      <p:ext uri="{BB962C8B-B14F-4D97-AF65-F5344CB8AC3E}">
        <p14:creationId xmlns:p14="http://schemas.microsoft.com/office/powerpoint/2010/main" val="28947614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0</TotalTime>
  <Words>2001</Words>
  <Application>Microsoft Office PowerPoint</Application>
  <PresentationFormat>Předvádění na obrazovce (4:3)</PresentationFormat>
  <Paragraphs>159</Paragraphs>
  <Slides>65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0" baseType="lpstr">
      <vt:lpstr>Georgia</vt:lpstr>
      <vt:lpstr>Times New Roman</vt:lpstr>
      <vt:lpstr>Wingdings</vt:lpstr>
      <vt:lpstr>Wingdings 2</vt:lpstr>
      <vt:lpstr>Administrativní</vt:lpstr>
      <vt:lpstr>Sociální kultura Lužice</vt:lpstr>
      <vt:lpstr>Úvod</vt:lpstr>
      <vt:lpstr>Kalendářní cyklus </vt:lpstr>
      <vt:lpstr>Mikuláš</vt:lpstr>
      <vt:lpstr>Obchůzka se sv. Barborou a Mikuláš</vt:lpstr>
      <vt:lpstr>Bože dźěćo (dźěćetko)</vt:lpstr>
      <vt:lpstr>Bože dźěćo</vt:lpstr>
      <vt:lpstr>Prezentace aplikace PowerPoint</vt:lpstr>
      <vt:lpstr>Nadílka Boga v Janštojcích (Dolní Lužice)</vt:lpstr>
      <vt:lpstr>Vánoce</vt:lpstr>
      <vt:lpstr>Vánoce</vt:lpstr>
      <vt:lpstr>Ptači kwas</vt:lpstr>
      <vt:lpstr>Ptačí svatba</vt:lpstr>
      <vt:lpstr>Masopust (Póstnicy, Campowanje)</vt:lpstr>
      <vt:lpstr>Masopust (zapust)</vt:lpstr>
      <vt:lpstr>Masopustní průvody</vt:lpstr>
      <vt:lpstr>Masopusní průvody</vt:lpstr>
      <vt:lpstr>Velikonoce (Jutry)</vt:lpstr>
      <vt:lpstr>Velikonoce u katolíků</vt:lpstr>
      <vt:lpstr>Velikonoce u evangelíků</vt:lpstr>
      <vt:lpstr>      Velikonoční hrkání, Ralbice 2016 </vt:lpstr>
      <vt:lpstr>Koulení vajíček o Velikonocích</vt:lpstr>
      <vt:lpstr>Koulení vajíček o Velikonocích</vt:lpstr>
      <vt:lpstr>Lužické kraslice</vt:lpstr>
      <vt:lpstr>Velikonoční jízda, Wotrow, 2016</vt:lpstr>
      <vt:lpstr>Velikonoční jízda, Wotrow, 2016</vt:lpstr>
      <vt:lpstr>Velikonoční jízda, Wotrow, 2016</vt:lpstr>
      <vt:lpstr>Velikonoční jízda, Mariina Hvězda 2016</vt:lpstr>
      <vt:lpstr>Velikonoční jízda, Mariina Hvězda 2016</vt:lpstr>
      <vt:lpstr>Velikonoční jízda, Mariina Hvězda 2016</vt:lpstr>
      <vt:lpstr>Velikonoční jízda, Ralbice 2008</vt:lpstr>
      <vt:lpstr>Velikonoční jízda, Ralbice 2008</vt:lpstr>
      <vt:lpstr>Kantorky (Rowno u Slepa)</vt:lpstr>
      <vt:lpstr>Pálení čarodějnic (chodojtypalenje)</vt:lpstr>
      <vt:lpstr>Máje (maje stajenje, majski bom)</vt:lpstr>
      <vt:lpstr>Májové zvyky</vt:lpstr>
      <vt:lpstr>Žňové obyčeje na Dolní Lužici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Rodinné zvyky – svatba </vt:lpstr>
      <vt:lpstr>Tradiční svatba</vt:lpstr>
      <vt:lpstr>Měrčin Nowak-Njechorński (1900–1990) – Staroserbski braška</vt:lpstr>
      <vt:lpstr>Prezentace aplikace PowerPoint</vt:lpstr>
      <vt:lpstr>Tradiční svatba</vt:lpstr>
      <vt:lpstr>Tradiční svatba</vt:lpstr>
      <vt:lpstr>Tradiční svatba</vt:lpstr>
      <vt:lpstr>Tradiční svatba</vt:lpstr>
      <vt:lpstr>Tradiční svatba</vt:lpstr>
      <vt:lpstr>Prezentace aplikace PowerPoint</vt:lpstr>
      <vt:lpstr>Svatba z Horní Lužice (MFF Strážnice)</vt:lpstr>
      <vt:lpstr>Prezentace aplikace PowerPoint</vt:lpstr>
      <vt:lpstr>Prezentace aplikace PowerPoint</vt:lpstr>
      <vt:lpstr>Prezentace aplikace PowerPoint</vt:lpstr>
      <vt:lpstr>Folklor Lužických Srbů</vt:lpstr>
      <vt:lpstr>Měchawa</vt:lpstr>
      <vt:lpstr>Velikonoční zpěvy</vt:lpstr>
      <vt:lpstr>Folklor Lužických Srbů</vt:lpstr>
      <vt:lpstr>Ludvík Kuba: Lužičanky</vt:lpstr>
      <vt:lpstr>Mytické bytosti Lužických Srbů</vt:lpstr>
      <vt:lpstr>Měrčin Nowak-Njechorński: Wódny muž a Kubolćik, duch domjacy </vt:lpstr>
      <vt:lpstr>Měrčin Nowak-Njechorński: Kuzlar Krabat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Kulturní historie Lužice</dc:title>
  <dc:creator>Válka</dc:creator>
  <cp:lastModifiedBy>Miroslav Válka</cp:lastModifiedBy>
  <cp:revision>44</cp:revision>
  <dcterms:created xsi:type="dcterms:W3CDTF">2011-11-03T07:22:58Z</dcterms:created>
  <dcterms:modified xsi:type="dcterms:W3CDTF">2019-01-07T10:37:58Z</dcterms:modified>
</cp:coreProperties>
</file>