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C21E0-2B3D-4501-8562-2750620729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Bakalářský seminář 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C43E22-D569-4119-8C3C-957E15A16D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16. října 2018</a:t>
            </a:r>
          </a:p>
        </p:txBody>
      </p:sp>
    </p:spTree>
    <p:extLst>
      <p:ext uri="{BB962C8B-B14F-4D97-AF65-F5344CB8AC3E}">
        <p14:creationId xmlns:p14="http://schemas.microsoft.com/office/powerpoint/2010/main" val="761319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A1C3F-4104-4960-B708-98ECDA11C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Candance</a:t>
            </a:r>
            <a:r>
              <a:rPr lang="cs-CZ" dirty="0"/>
              <a:t> Jones </a:t>
            </a:r>
            <a:br>
              <a:rPr lang="cs-CZ" dirty="0"/>
            </a:br>
            <a:r>
              <a:rPr lang="cs-CZ" dirty="0" err="1"/>
              <a:t>Careers</a:t>
            </a:r>
            <a:r>
              <a:rPr lang="cs-CZ" dirty="0"/>
              <a:t> in Project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Film </a:t>
            </a:r>
            <a:r>
              <a:rPr lang="cs-CZ" dirty="0" err="1"/>
              <a:t>Industry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FB1971-4452-43CA-8CAB-65C0E4334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dva aspekty kariér:</a:t>
            </a:r>
            <a:br>
              <a:rPr lang="cs-CZ" dirty="0"/>
            </a:br>
            <a:r>
              <a:rPr lang="cs-CZ" dirty="0"/>
              <a:t>1. jak jsou jednotlivci trénovaní a socializovaní pro typ kariéry bez hranic</a:t>
            </a:r>
            <a:br>
              <a:rPr lang="cs-CZ" dirty="0"/>
            </a:br>
            <a:r>
              <a:rPr lang="cs-CZ" dirty="0"/>
              <a:t>-&gt; noví „rekruti“ mají mezilidské schopnosti potřebné pro projektovou organizaci, stejně jako technické dovednosti</a:t>
            </a:r>
            <a:br>
              <a:rPr lang="cs-CZ" dirty="0"/>
            </a:br>
            <a:r>
              <a:rPr lang="cs-CZ" dirty="0"/>
              <a:t>2. jaké kariérní vzorce jsou úspěšné</a:t>
            </a:r>
            <a:br>
              <a:rPr lang="cs-CZ" dirty="0"/>
            </a:br>
            <a:r>
              <a:rPr lang="cs-CZ" dirty="0"/>
              <a:t>-&gt; vzorcem je nejčastěji jedinec putující mezi různými firmami</a:t>
            </a:r>
            <a:br>
              <a:rPr lang="cs-CZ" dirty="0"/>
            </a:br>
            <a:r>
              <a:rPr lang="cs-CZ" dirty="0"/>
              <a:t>-&gt; </a:t>
            </a:r>
            <a:r>
              <a:rPr lang="cs-CZ" dirty="0" err="1"/>
              <a:t>high</a:t>
            </a:r>
            <a:r>
              <a:rPr lang="cs-CZ" dirty="0"/>
              <a:t>-status je stát se součástí produkčního týmu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kariéry jsou významně postaveny na soutěži s množstvím soutěžících aktérů – jen hrstka uspěje a zůstane v elitním průmyslovém </a:t>
            </a:r>
            <a:r>
              <a:rPr lang="cs-CZ" i="1" dirty="0"/>
              <a:t>jádru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kariéra bez hranic: </a:t>
            </a:r>
            <a:br>
              <a:rPr lang="cs-CZ" dirty="0"/>
            </a:br>
            <a:r>
              <a:rPr lang="cs-CZ" dirty="0"/>
              <a:t>- pohyb jednotlivce přes hranice samostatných firem</a:t>
            </a:r>
            <a:br>
              <a:rPr lang="cs-CZ" dirty="0"/>
            </a:br>
            <a:r>
              <a:rPr lang="cs-CZ" dirty="0"/>
              <a:t>- validita práce přichází spíše z trhu než od zaměstnavatele</a:t>
            </a:r>
            <a:br>
              <a:rPr lang="cs-CZ" dirty="0"/>
            </a:br>
            <a:r>
              <a:rPr lang="cs-CZ" dirty="0"/>
              <a:t>- spíše křížově-organizační sítě než tradiční hierarchie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práce je organizovaná kolem projektu než kolem firmy </a:t>
            </a:r>
          </a:p>
        </p:txBody>
      </p:sp>
    </p:spTree>
    <p:extLst>
      <p:ext uri="{BB962C8B-B14F-4D97-AF65-F5344CB8AC3E}">
        <p14:creationId xmlns:p14="http://schemas.microsoft.com/office/powerpoint/2010/main" val="113343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7336E-0E17-412A-8CFC-B12107E5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Candance</a:t>
            </a:r>
            <a:r>
              <a:rPr lang="cs-CZ" dirty="0"/>
              <a:t> Jones </a:t>
            </a:r>
            <a:br>
              <a:rPr lang="cs-CZ" dirty="0"/>
            </a:br>
            <a:r>
              <a:rPr lang="cs-CZ" dirty="0" err="1"/>
              <a:t>Careers</a:t>
            </a:r>
            <a:r>
              <a:rPr lang="cs-CZ" dirty="0"/>
              <a:t> in Project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Film </a:t>
            </a:r>
            <a:r>
              <a:rPr lang="cs-CZ" dirty="0" err="1"/>
              <a:t>Industry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E96828-E06E-4552-89A0-25F02DAEA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network</a:t>
            </a:r>
            <a:br>
              <a:rPr lang="cs-CZ" dirty="0"/>
            </a:br>
            <a:r>
              <a:rPr lang="cs-CZ" dirty="0"/>
              <a:t>- organizace vyrábějící produkt zahrnuje řadu firem a </a:t>
            </a:r>
            <a:r>
              <a:rPr lang="cs-CZ" i="1" dirty="0"/>
              <a:t>subdodavatelů</a:t>
            </a:r>
            <a:r>
              <a:rPr lang="cs-CZ" dirty="0"/>
              <a:t>, přičemž není formálně ani právně definovaná</a:t>
            </a:r>
            <a:br>
              <a:rPr lang="cs-CZ" dirty="0"/>
            </a:br>
            <a:r>
              <a:rPr lang="cs-CZ" dirty="0"/>
              <a:t>- je dočasná a vybudovaná kolem jednoho produktu nebo služby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dvě charakterizace:</a:t>
            </a:r>
            <a:br>
              <a:rPr lang="cs-CZ" dirty="0"/>
            </a:br>
            <a:r>
              <a:rPr lang="cs-CZ" dirty="0"/>
              <a:t>1. úkol je komplexní a vyžaduje řadu vzájemně na sobě závislých aktérů</a:t>
            </a:r>
            <a:br>
              <a:rPr lang="cs-CZ" dirty="0"/>
            </a:br>
            <a:r>
              <a:rPr lang="cs-CZ" dirty="0"/>
              <a:t>2. pracuje obvykle v nejistém a dynamickém prostředí kvůli nepředvídatelným a rapidně se měnícím požadavkům konzumenta</a:t>
            </a:r>
            <a:br>
              <a:rPr lang="cs-CZ" dirty="0"/>
            </a:br>
            <a:r>
              <a:rPr lang="cs-CZ" dirty="0"/>
              <a:t>-&gt;jsou adaptivní na změny v požadavcích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jednotlivce znamenají projekty rozmanitější práci než pod jednou firmou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vzhledem k tomu, že je průmysl postavený na soutěži, neexistují jasné kroky nebo cesty, jak se do něj dostat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nováčci musí být vysoce motivovaní a schopní navazovat mezilidské vztahy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insideři</a:t>
            </a:r>
            <a:r>
              <a:rPr lang="cs-CZ" dirty="0"/>
              <a:t> dávají příležitosti nováčkům se schopnostmi a motivací nutnou pro projektově založenou organizaci</a:t>
            </a:r>
          </a:p>
        </p:txBody>
      </p:sp>
    </p:spTree>
    <p:extLst>
      <p:ext uri="{BB962C8B-B14F-4D97-AF65-F5344CB8AC3E}">
        <p14:creationId xmlns:p14="http://schemas.microsoft.com/office/powerpoint/2010/main" val="640679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D2D71D-F61A-4237-B428-3AC6D34B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Candance</a:t>
            </a:r>
            <a:r>
              <a:rPr lang="cs-CZ" dirty="0"/>
              <a:t> Jones </a:t>
            </a:r>
            <a:br>
              <a:rPr lang="cs-CZ" dirty="0"/>
            </a:br>
            <a:r>
              <a:rPr lang="cs-CZ" dirty="0" err="1"/>
              <a:t>Careers</a:t>
            </a:r>
            <a:r>
              <a:rPr lang="cs-CZ" dirty="0"/>
              <a:t> in Project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Film </a:t>
            </a:r>
            <a:r>
              <a:rPr lang="cs-CZ" dirty="0" err="1"/>
              <a:t>Industry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1C18C5-9EDB-47EB-BC1D-63AD48900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jedinec si nemá osvojit jenom dovednosti a role, ale také průmyslovou kulturu -&gt; hodnoty, normy a pravidla nahradily byrokratickou korporátní kontrolu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kariéra odspodu (hodně bezrizikové práce za minimální plat) a pomalu stoupá nahoru na základě předchozího výkonu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koordinace různorodých členů závisí na sdílené sadě hodnot</a:t>
            </a:r>
            <a:br>
              <a:rPr lang="cs-CZ" dirty="0"/>
            </a:br>
            <a:r>
              <a:rPr lang="cs-CZ" dirty="0"/>
              <a:t>-&gt; díky tomu spolu můžou spolupracovat lidi, kteří spolu nikdy nedělali, v dočasných organizacích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budování reputace konzistentní kvalitní prací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rozvíjení sítě vztahů (navazování a udržování)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zaučování nových lidí</a:t>
            </a:r>
            <a:br>
              <a:rPr lang="cs-CZ" dirty="0"/>
            </a:br>
            <a:r>
              <a:rPr lang="cs-CZ" dirty="0"/>
              <a:t>- vybírání nováčků na základě podobných hodnot a cílů</a:t>
            </a:r>
            <a:br>
              <a:rPr lang="cs-CZ" dirty="0"/>
            </a:br>
            <a:r>
              <a:rPr lang="cs-CZ" dirty="0"/>
              <a:t>- explicitní pravidla střídají běžná chápání hodnot, úkolů apod.</a:t>
            </a:r>
            <a:br>
              <a:rPr lang="cs-CZ" dirty="0"/>
            </a:br>
            <a:r>
              <a:rPr lang="cs-CZ" dirty="0"/>
              <a:t>- síť je replikovaná a udržovaná</a:t>
            </a:r>
          </a:p>
        </p:txBody>
      </p:sp>
    </p:spTree>
    <p:extLst>
      <p:ext uri="{BB962C8B-B14F-4D97-AF65-F5344CB8AC3E}">
        <p14:creationId xmlns:p14="http://schemas.microsoft.com/office/powerpoint/2010/main" val="3407232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56E26-CAC1-4F3D-A660-07CA779F1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Candance</a:t>
            </a:r>
            <a:r>
              <a:rPr lang="cs-CZ" dirty="0"/>
              <a:t> Jones </a:t>
            </a:r>
            <a:br>
              <a:rPr lang="cs-CZ" dirty="0"/>
            </a:br>
            <a:r>
              <a:rPr lang="cs-CZ" dirty="0" err="1"/>
              <a:t>Careers</a:t>
            </a:r>
            <a:r>
              <a:rPr lang="cs-CZ" dirty="0"/>
              <a:t> in Project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Film </a:t>
            </a:r>
            <a:r>
              <a:rPr lang="cs-CZ" dirty="0" err="1"/>
              <a:t>Industry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99E6D1-D132-4D97-9580-FB426ED49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kariéra v projektových sítích je série soutěží a vyjednávání pro dosažení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opakované vzorce interakce separují mocné jedince (</a:t>
            </a:r>
            <a:r>
              <a:rPr lang="cs-CZ" i="1" dirty="0"/>
              <a:t>jádro</a:t>
            </a:r>
            <a:r>
              <a:rPr lang="cs-CZ" dirty="0"/>
              <a:t>) od většiny, která zůstává na </a:t>
            </a:r>
            <a:r>
              <a:rPr lang="cs-CZ" i="1" dirty="0"/>
              <a:t>periferii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aktéři na volné noze jsou častější model, který platí spíše pro ty neúspěšné -&gt; úspěšní se sdružují v týmech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periferie</a:t>
            </a:r>
            <a:r>
              <a:rPr lang="cs-CZ" dirty="0"/>
              <a:t> jsou otevřené, </a:t>
            </a:r>
            <a:r>
              <a:rPr lang="cs-CZ" i="1" dirty="0"/>
              <a:t>jádra</a:t>
            </a:r>
            <a:r>
              <a:rPr lang="cs-CZ" dirty="0"/>
              <a:t> uzavřená</a:t>
            </a:r>
          </a:p>
        </p:txBody>
      </p:sp>
    </p:spTree>
    <p:extLst>
      <p:ext uri="{BB962C8B-B14F-4D97-AF65-F5344CB8AC3E}">
        <p14:creationId xmlns:p14="http://schemas.microsoft.com/office/powerpoint/2010/main" val="89371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BB859-E68E-48FC-B25C-FA3B7DF5C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Becker</a:t>
            </a:r>
            <a:r>
              <a:rPr lang="cs-CZ" dirty="0"/>
              <a:t>: Svět umění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16990A-2CEC-4DA1-A810-A78E24761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umělecká díla jako výsledek kooperativních aktivit mnoha lidí</a:t>
            </a:r>
            <a:br>
              <a:rPr lang="cs-CZ" dirty="0"/>
            </a:br>
            <a:r>
              <a:rPr lang="cs-CZ" dirty="0"/>
              <a:t>- umělci</a:t>
            </a:r>
            <a:br>
              <a:rPr lang="cs-CZ" dirty="0"/>
            </a:br>
            <a:r>
              <a:rPr lang="cs-CZ" dirty="0"/>
              <a:t>- podpůrný personál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spolupráce je zprostředkovaná užitím uměleckých konvencí, jejichž existence:</a:t>
            </a:r>
            <a:br>
              <a:rPr lang="cs-CZ" dirty="0"/>
            </a:br>
            <a:r>
              <a:rPr lang="cs-CZ" dirty="0"/>
              <a:t>- činí výrobu díla </a:t>
            </a:r>
            <a:r>
              <a:rPr lang="cs-CZ" dirty="0" err="1"/>
              <a:t>snažší</a:t>
            </a:r>
            <a:br>
              <a:rPr lang="cs-CZ" dirty="0"/>
            </a:br>
            <a:r>
              <a:rPr lang="cs-CZ" dirty="0"/>
              <a:t>- inovaci složitější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927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A4FD-CF74-48C8-A9E6-E2B6794B3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Becker</a:t>
            </a:r>
            <a:r>
              <a:rPr lang="cs-CZ" dirty="0"/>
              <a:t>: Svět umění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2316C4-4204-4182-8D2C-78C453140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řada textů:</a:t>
            </a:r>
            <a:br>
              <a:rPr lang="cs-CZ" dirty="0"/>
            </a:br>
            <a:r>
              <a:rPr lang="cs-CZ" dirty="0"/>
              <a:t>- demonstruje korelace nebo shody bez referování ke kolektivním aktivitám, které stojí v pozadí jejich vzniku</a:t>
            </a:r>
            <a:br>
              <a:rPr lang="cs-CZ" dirty="0"/>
            </a:br>
            <a:r>
              <a:rPr lang="cs-CZ" dirty="0"/>
              <a:t>- hovoří o sociálních strukturách bez referování k akcím, které lidé provádějí společně, což vytváří tyto struktury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Becker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- zahrnuje všechny aktivity, k nimž musí dojít, aby se dílo mohlo objevit v takové podobě, v jaké se nakonec objevuje</a:t>
            </a:r>
            <a:br>
              <a:rPr lang="cs-CZ" dirty="0"/>
            </a:br>
            <a:r>
              <a:rPr lang="cs-CZ" dirty="0"/>
              <a:t>-&gt; př. aby symfonický koncert mohl odehrát koncert, nástroje musí být vynalezeny a vyrobeny; musí být navržena notová osnova a skládaná hudba musí tuto osnovu využívat; lidé se musí naučit podle této osnovy hrát na nástroje; je zapotřebí určitý čas a prostor pro nazkoušení hudby; reklama musí být umístěna a lístky prodány; publikum schopné tuto hudbu poslouchat, porozumět ji a reagovat na vystoupení musí být „naverbováno“</a:t>
            </a:r>
          </a:p>
        </p:txBody>
      </p:sp>
    </p:spTree>
    <p:extLst>
      <p:ext uri="{BB962C8B-B14F-4D97-AF65-F5344CB8AC3E}">
        <p14:creationId xmlns:p14="http://schemas.microsoft.com/office/powerpoint/2010/main" val="1618513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115F0-D199-4B75-AA04-D695090B1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Becker</a:t>
            </a:r>
            <a:r>
              <a:rPr lang="cs-CZ" dirty="0"/>
              <a:t>: Svět umění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C6EFF4-0ABB-466C-AE01-4933A445B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zobecnění: nezbytné aktivity typicky zahrnují vymyšlení ideje díla, vyrobení nezbytných fyzických artefaktů, vytvoření konvencionalizovaného jazyka vyjádření, trénování uměleckého personálu a publik pro užívání tohoto jazyka</a:t>
            </a:r>
            <a:br>
              <a:rPr lang="cs-CZ" dirty="0"/>
            </a:br>
            <a:r>
              <a:rPr lang="cs-CZ" dirty="0"/>
              <a:t>-&gt; poskytnutí nezbytného mixu těchto „ingrediencí“ pro konkrétní dílo nebo představení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jen stěží by jedna osoba dokázala obsáhnout všechny tyto fáze a kroky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každém umění se do produkce díla zapojují propracované sítě spolupráce</a:t>
            </a:r>
            <a:br>
              <a:rPr lang="cs-CZ" dirty="0"/>
            </a:br>
            <a:r>
              <a:rPr lang="cs-CZ" dirty="0"/>
              <a:t>- Jak jsou jednotlivé úkoly rozděleny mezi lidi, kteří je dělají?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umění v žádném případě nevnucuje přirozenou dělbu práce – ta vždy vychází z konsensuální definice situace</a:t>
            </a:r>
            <a:br>
              <a:rPr lang="cs-CZ" dirty="0"/>
            </a:br>
            <a:r>
              <a:rPr lang="cs-CZ" dirty="0"/>
              <a:t>-&gt; jakmile jí je dosaženo, účastnící světa umění ji začnou považovat za přirozenou a odolávají pokusům ji změnit jako něco nepřirozeného, nerozumného nebo dokonce nemorálního</a:t>
            </a:r>
          </a:p>
        </p:txBody>
      </p:sp>
    </p:spTree>
    <p:extLst>
      <p:ext uri="{BB962C8B-B14F-4D97-AF65-F5344CB8AC3E}">
        <p14:creationId xmlns:p14="http://schemas.microsoft.com/office/powerpoint/2010/main" val="380117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2C45F-A01D-454C-B889-8401B4320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Becker</a:t>
            </a:r>
            <a:r>
              <a:rPr lang="cs-CZ" dirty="0"/>
              <a:t>: Svět umění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A6BED0-393E-415C-83F4-E0105FC7D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účastní světa umění považují některé aktivity jako nezbytné pro produkci díla jako „umělecké“, tj. takové, které vyžadující zvláštní dar nebo citlivost -&gt; umělci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zbývající aktivity jsou záležitostí řemesla, podnikatelské prozíravosti nebo schopností, které jsou méně </a:t>
            </a:r>
            <a:r>
              <a:rPr lang="cs-CZ" dirty="0" err="1"/>
              <a:t>vzacné</a:t>
            </a:r>
            <a:r>
              <a:rPr lang="cs-CZ" dirty="0"/>
              <a:t> (než umělecké) a tudíž méně nezbytné pro úspěch díla a méně hodné respektu -&gt; podpůrný personál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jednotlivé umělecké světy se odlišují v tom, jak přidělují status umělce – ten se může zároveň v čase měnit</a:t>
            </a:r>
            <a:br>
              <a:rPr lang="cs-CZ" dirty="0"/>
            </a:br>
            <a:r>
              <a:rPr lang="cs-CZ" dirty="0"/>
              <a:t>- Jak málo z aktivity nezbytné pro umění může člověk udělat a stále požadovat status umělce?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umělec se nemusí přímo vypořádávat s materiálem, aby mu zůstal status umělce (architekt jen zřídka staví, co navrhne)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umělec proto pracuje v centru velké sítě spolupracujících aktérů, jejichž práce je podstatná pro konečný výsledek -&gt; tito aktéři můžou s umělcem sdílet představu, jak má být dílo vytvořeno</a:t>
            </a:r>
          </a:p>
        </p:txBody>
      </p:sp>
    </p:spTree>
    <p:extLst>
      <p:ext uri="{BB962C8B-B14F-4D97-AF65-F5344CB8AC3E}">
        <p14:creationId xmlns:p14="http://schemas.microsoft.com/office/powerpoint/2010/main" val="3823895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58B47-E75B-450E-A7E4-E253F65E0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Becker</a:t>
            </a:r>
            <a:r>
              <a:rPr lang="cs-CZ" dirty="0"/>
              <a:t>: Svět umění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817934-7634-40E5-B2D8-7A6E77371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jednotliví členové světa umění můžou při tvorbě díla tíhnout k rozvíjení vlastních (estetických, kariérních, finančních) zájmů, které se odlišují od umělcových</a:t>
            </a:r>
            <a:br>
              <a:rPr lang="cs-CZ" dirty="0"/>
            </a:br>
            <a:r>
              <a:rPr lang="cs-CZ" dirty="0"/>
              <a:t>-&gt; hudebník v orchestru může mít větší starost o to, jak zní jejich samotný výkon než o celkový úspěch díla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specializovaný podpůrný personál může vyvíjet své vlastní standardy a zájmy bez ohledu na umělce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umělec na každé úrovni spolupráce čelí volbám:</a:t>
            </a:r>
            <a:br>
              <a:rPr lang="cs-CZ" dirty="0"/>
            </a:br>
            <a:r>
              <a:rPr lang="cs-CZ" dirty="0"/>
              <a:t>- učinit rozhodnutí tak, jak je podpůrný personál vybaven a připraven určitou věc udělat,</a:t>
            </a:r>
            <a:br>
              <a:rPr lang="cs-CZ" dirty="0"/>
            </a:br>
            <a:r>
              <a:rPr lang="cs-CZ" dirty="0"/>
              <a:t>- může je zkusit přesvědčit, aby záležitost udělali podle jeho představy,</a:t>
            </a:r>
            <a:br>
              <a:rPr lang="cs-CZ" dirty="0"/>
            </a:br>
            <a:r>
              <a:rPr lang="cs-CZ" dirty="0"/>
              <a:t>- může ostatní naučit podle jeho představy, jak věc udělat,</a:t>
            </a:r>
            <a:br>
              <a:rPr lang="cs-CZ" dirty="0"/>
            </a:br>
            <a:r>
              <a:rPr lang="cs-CZ" dirty="0"/>
              <a:t>- může ji udělat sám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produkce filmu zahrnuje celou řadu takových problémů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vztahy ve spolupráci a omezení pronikají celým procesem umělecké tvorby </a:t>
            </a:r>
          </a:p>
        </p:txBody>
      </p:sp>
    </p:spTree>
    <p:extLst>
      <p:ext uri="{BB962C8B-B14F-4D97-AF65-F5344CB8AC3E}">
        <p14:creationId xmlns:p14="http://schemas.microsoft.com/office/powerpoint/2010/main" val="3244238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3A8180-AE25-4EF4-A14D-AAEAB01C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Becker</a:t>
            </a:r>
            <a:r>
              <a:rPr lang="cs-CZ" dirty="0"/>
              <a:t>: Svět umění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FADCD3-6171-41E3-8934-80D58ACC9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 se lidé shodnou na podmínkách, podle nichž budou spolupracovat?</a:t>
            </a:r>
            <a:br>
              <a:rPr lang="cs-CZ" dirty="0"/>
            </a:br>
            <a:r>
              <a:rPr lang="cs-CZ" dirty="0"/>
              <a:t>-&gt; konvence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konvence pokrývají všechna rozhodnutí, která musí být učiněna v konkrétním světě umění, dokonce i když je partikulární konvence pro konkrétní dílo změněna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konvence tak např. diktují:</a:t>
            </a:r>
            <a:br>
              <a:rPr lang="cs-CZ" dirty="0"/>
            </a:br>
            <a:r>
              <a:rPr lang="cs-CZ" dirty="0"/>
              <a:t>- materiály, které jsou pro práci využívány</a:t>
            </a:r>
            <a:br>
              <a:rPr lang="cs-CZ" dirty="0"/>
            </a:br>
            <a:r>
              <a:rPr lang="cs-CZ" dirty="0"/>
              <a:t>- abstrakce použité tak, aby přetlumočily myšlenky nebo zkušenosti (malíři a zákony perspektivy)</a:t>
            </a:r>
            <a:br>
              <a:rPr lang="cs-CZ" dirty="0"/>
            </a:br>
            <a:r>
              <a:rPr lang="cs-CZ" dirty="0"/>
              <a:t>- formu, v níž materiály a abstrakce jsou kombinovány (využití formy sonáty v hudbě nebo sonetu v poezii)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konvence naznačují vhodné „rozměry“ (délku filmu, skladby apod. nebo velikost obrazu či sochy)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konvence regulují vztahy mezi umělci a publikem (umělec může vytvářet a manipulovat s divákovým/posluchačovým očekáváním)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možnost uměleckého zážitku vzniká z existence souboru konvencí, k nimž umělci a publikum můžou referovat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konvence umožňují snadnou a efektivní koordinaci aktivit mezi umělci a podpůrným personálem</a:t>
            </a:r>
          </a:p>
        </p:txBody>
      </p:sp>
    </p:spTree>
    <p:extLst>
      <p:ext uri="{BB962C8B-B14F-4D97-AF65-F5344CB8AC3E}">
        <p14:creationId xmlns:p14="http://schemas.microsoft.com/office/powerpoint/2010/main" val="354823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B414E-8DCC-4264-BA14-6212CFA22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Becker</a:t>
            </a:r>
            <a:r>
              <a:rPr lang="cs-CZ" dirty="0"/>
              <a:t>: Svět umění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9DC7A1-46DB-4A64-A562-51095258E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279557" cy="451253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 přes standardizaci jsou konvence jen zřídka rigidní nebo neměnitelné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řada věcí je konvenčně podmíněna, nicméně množství rozhodnutí zbývá přímo umělci</a:t>
            </a:r>
            <a:br>
              <a:rPr lang="cs-CZ" dirty="0"/>
            </a:br>
            <a:r>
              <a:rPr lang="cs-CZ" dirty="0"/>
              <a:t>-&gt; proto i v mantinelech přísných konvencí můžou být vytvořena rozdílná díla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dostupnost materiálů se podílí na změnách konvencí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umělec může obcházet zažité konvence za cenu zvýšeného úsilí nebo snížených možností cirkulace vlastní práce – na druhou stranu mu poskytuje mnohem větší svobodu a může se uchylovat k nekonvenčním alternativám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 malým inovacím konvencí dochází konstantně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útok na konvence se stává útokem na estetiku, která je s ní spojená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každý, kdo vyvine novou konvenci, kterou ovládá a já nikoliv, neútočí pouze na mou estetiku, nýbrž i na moji pozici ve světě umění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každá kooperativní síť, která ustanovuje svět umění, vytváří hodnotu díla na základě dohody jejích členů na tom, co je hodnotné</a:t>
            </a:r>
          </a:p>
        </p:txBody>
      </p:sp>
    </p:spTree>
    <p:extLst>
      <p:ext uri="{BB962C8B-B14F-4D97-AF65-F5344CB8AC3E}">
        <p14:creationId xmlns:p14="http://schemas.microsoft.com/office/powerpoint/2010/main" val="3104556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2D4DF-C494-4040-B59F-FA3DF5DA5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Candance</a:t>
            </a:r>
            <a:r>
              <a:rPr lang="cs-CZ" dirty="0"/>
              <a:t> Jones </a:t>
            </a:r>
            <a:br>
              <a:rPr lang="cs-CZ" dirty="0"/>
            </a:br>
            <a:r>
              <a:rPr lang="cs-CZ" dirty="0" err="1"/>
              <a:t>Careers</a:t>
            </a:r>
            <a:r>
              <a:rPr lang="cs-CZ" dirty="0"/>
              <a:t> in Project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Film </a:t>
            </a:r>
            <a:r>
              <a:rPr lang="cs-CZ" dirty="0" err="1"/>
              <a:t>Industry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9342F2-2919-4413-B3FF-B38622BDD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přes dvě dekády (text je z roku 1996) je hollywoodská kinematografie organizovaná kolem projektů a neformálních skupin/sítí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kariéry se vyvíjejí spíše napříč firmami než uvnitř jedné společnosti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 jsou kariéry organizovány uvnitř tohoto fluidního a decentralizovaného průmyslu?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Jaké schopnosti a vědomosti jsou potřeba pro kariérní úspěch v organizačním systému, v němž právo participovat je stále vyjednávané s každým novým projektem?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 projekty a kariéry interagují, aby udržely síťovou organizaci?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Jsou kariéry bez hranic v projektových sítích charakterizovány tržními vztahy mezi firmami a </a:t>
            </a:r>
            <a:r>
              <a:rPr lang="cs-CZ" i="1" dirty="0"/>
              <a:t>subdodavateli</a:t>
            </a:r>
            <a:r>
              <a:rPr lang="cs-CZ" dirty="0"/>
              <a:t>, nebo opakovanými interakcemi mezi firmami a </a:t>
            </a:r>
            <a:r>
              <a:rPr lang="cs-CZ" i="1" dirty="0"/>
              <a:t>subdodavateli</a:t>
            </a:r>
            <a:r>
              <a:rPr lang="cs-CZ" dirty="0"/>
              <a:t>, které zlepšují učení a inovaci?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 průmysl otevřený (se soutěží definující úspěch) nebo uzavřený (s klíčovými hráči definujícími a propagujícími pár vyvolených?</a:t>
            </a:r>
          </a:p>
        </p:txBody>
      </p:sp>
    </p:spTree>
    <p:extLst>
      <p:ext uri="{BB962C8B-B14F-4D97-AF65-F5344CB8AC3E}">
        <p14:creationId xmlns:p14="http://schemas.microsoft.com/office/powerpoint/2010/main" val="32154223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138</TotalTime>
  <Words>495</Words>
  <Application>Microsoft Office PowerPoint</Application>
  <PresentationFormat>Širokoúhlá obrazovka</PresentationFormat>
  <Paragraphs>74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Retrospektiva</vt:lpstr>
      <vt:lpstr>Bakalářský seminář III</vt:lpstr>
      <vt:lpstr>Howard Becker: Svět umění</vt:lpstr>
      <vt:lpstr>Howard Becker: Svět umění</vt:lpstr>
      <vt:lpstr>Howard Becker: Svět umění</vt:lpstr>
      <vt:lpstr>Howard Becker: Svět umění</vt:lpstr>
      <vt:lpstr>Howard Becker: Svět umění</vt:lpstr>
      <vt:lpstr>Howard Becker: Svět umění</vt:lpstr>
      <vt:lpstr>Howard Becker: Svět umění</vt:lpstr>
      <vt:lpstr>Candance Jones  Careers in Project Networks: The Case of the Film Industry</vt:lpstr>
      <vt:lpstr>Candance Jones  Careers in Project Networks: The Case of the Film Industry</vt:lpstr>
      <vt:lpstr>Candance Jones  Careers in Project Networks: The Case of the Film Industry</vt:lpstr>
      <vt:lpstr>Candance Jones  Careers in Project Networks: The Case of the Film Industry</vt:lpstr>
      <vt:lpstr>Candance Jones  Careers in Project Networks: The Case of the Film Industry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seminář III</dc:title>
  <dc:creator>Martin Kos</dc:creator>
  <cp:lastModifiedBy>Martin Kos</cp:lastModifiedBy>
  <cp:revision>14</cp:revision>
  <dcterms:created xsi:type="dcterms:W3CDTF">2018-10-15T17:27:53Z</dcterms:created>
  <dcterms:modified xsi:type="dcterms:W3CDTF">2018-10-15T19:45:56Z</dcterms:modified>
</cp:coreProperties>
</file>