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7" r:id="rId1"/>
  </p:sldMasterIdLst>
  <p:sldIdLst>
    <p:sldId id="256" r:id="rId2"/>
    <p:sldId id="262" r:id="rId3"/>
    <p:sldId id="258" r:id="rId4"/>
    <p:sldId id="259" r:id="rId5"/>
    <p:sldId id="260" r:id="rId6"/>
    <p:sldId id="263" r:id="rId7"/>
    <p:sldId id="266" r:id="rId8"/>
    <p:sldId id="267" r:id="rId9"/>
    <p:sldId id="268" r:id="rId10"/>
    <p:sldId id="269" r:id="rId11"/>
    <p:sldId id="264" r:id="rId12"/>
    <p:sldId id="265" r:id="rId13"/>
    <p:sldId id="261" r:id="rId14"/>
    <p:sldId id="270" r:id="rId15"/>
    <p:sldId id="274" r:id="rId16"/>
    <p:sldId id="271" r:id="rId17"/>
    <p:sldId id="272" r:id="rId18"/>
    <p:sldId id="273" r:id="rId19"/>
    <p:sldId id="275" r:id="rId20"/>
    <p:sldId id="276" r:id="rId21"/>
    <p:sldId id="277" r:id="rId22"/>
    <p:sldId id="278" r:id="rId23"/>
    <p:sldId id="284" r:id="rId24"/>
    <p:sldId id="283" r:id="rId25"/>
    <p:sldId id="286" r:id="rId26"/>
    <p:sldId id="287" r:id="rId27"/>
    <p:sldId id="285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3"/>
  </p:normalViewPr>
  <p:slideViewPr>
    <p:cSldViewPr snapToGrid="0" snapToObjects="1">
      <p:cViewPr varScale="1">
        <p:scale>
          <a:sx n="110" d="100"/>
          <a:sy n="110" d="100"/>
        </p:scale>
        <p:origin x="168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8DF66-6FBE-3645-B5DD-3A4E7DCB652D}" type="datetimeFigureOut">
              <a:rPr lang="en-US" smtClean="0"/>
              <a:t>9/30/18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8DF66-6FBE-3645-B5DD-3A4E7DCB652D}" type="datetimeFigureOut">
              <a:rPr lang="en-US" smtClean="0"/>
              <a:t>9/30/18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B5F0B-19B4-8E4C-B9A0-B8EAC28603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8DF66-6FBE-3645-B5DD-3A4E7DCB652D}" type="datetimeFigureOut">
              <a:rPr lang="en-US" smtClean="0"/>
              <a:t>9/30/18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B5F0B-19B4-8E4C-B9A0-B8EAC28603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8DF66-6FBE-3645-B5DD-3A4E7DCB652D}" type="datetimeFigureOut">
              <a:rPr lang="en-US" smtClean="0"/>
              <a:t>9/30/18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B5F0B-19B4-8E4C-B9A0-B8EAC28603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8DF66-6FBE-3645-B5DD-3A4E7DCB652D}" type="datetimeFigureOut">
              <a:rPr lang="en-US" smtClean="0"/>
              <a:t>9/30/18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B5F0B-19B4-8E4C-B9A0-B8EAC286031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8DF66-6FBE-3645-B5DD-3A4E7DCB652D}" type="datetimeFigureOut">
              <a:rPr lang="en-US" smtClean="0"/>
              <a:t>9/30/18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B5F0B-19B4-8E4C-B9A0-B8EAC28603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8DF66-6FBE-3645-B5DD-3A4E7DCB652D}" type="datetimeFigureOut">
              <a:rPr lang="en-US" smtClean="0"/>
              <a:t>9/30/18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B5F0B-19B4-8E4C-B9A0-B8EAC2860317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8DF66-6FBE-3645-B5DD-3A4E7DCB652D}" type="datetimeFigureOut">
              <a:rPr lang="en-US" smtClean="0"/>
              <a:t>9/30/18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B5F0B-19B4-8E4C-B9A0-B8EAC28603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8DF66-6FBE-3645-B5DD-3A4E7DCB652D}" type="datetimeFigureOut">
              <a:rPr lang="en-US" smtClean="0"/>
              <a:t>9/30/18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B5F0B-19B4-8E4C-B9A0-B8EAC28603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8DF66-6FBE-3645-B5DD-3A4E7DCB652D}" type="datetimeFigureOut">
              <a:rPr lang="en-US" smtClean="0"/>
              <a:t>9/30/18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8DF66-6FBE-3645-B5DD-3A4E7DCB652D}" type="datetimeFigureOut">
              <a:rPr lang="en-US" smtClean="0"/>
              <a:t>9/30/18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B5F0B-19B4-8E4C-B9A0-B8EAC28603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40C8DF66-6FBE-3645-B5DD-3A4E7DCB652D}" type="datetimeFigureOut">
              <a:rPr lang="en-US" smtClean="0"/>
              <a:t>9/30/18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DFFB5F0B-19B4-8E4C-B9A0-B8EAC286031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vimeo.com/145394630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b="1" dirty="0"/>
              <a:t>Star studies</a:t>
            </a:r>
            <a:br>
              <a:rPr lang="en-US" dirty="0"/>
            </a:br>
            <a:r>
              <a:rPr lang="en-US" sz="4000" dirty="0" err="1"/>
              <a:t>Metoda</a:t>
            </a:r>
            <a:r>
              <a:rPr lang="en-US" sz="4000" dirty="0"/>
              <a:t>, </a:t>
            </a:r>
            <a:r>
              <a:rPr lang="en-US" sz="4000" dirty="0" err="1"/>
              <a:t>pojmy</a:t>
            </a:r>
            <a:r>
              <a:rPr lang="en-US" sz="4000" dirty="0"/>
              <a:t> a </a:t>
            </a:r>
            <a:r>
              <a:rPr lang="en-US" sz="4000" dirty="0" err="1"/>
              <a:t>praxe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Mgr. Šárka Gmiterková (</a:t>
            </a:r>
            <a:r>
              <a:rPr lang="en-US" dirty="0" err="1"/>
              <a:t>sagm@seznam.cz</a:t>
            </a:r>
            <a:r>
              <a:rPr lang="en-US" dirty="0"/>
              <a:t>)</a:t>
            </a:r>
          </a:p>
          <a:p>
            <a:r>
              <a:rPr lang="en-US" dirty="0" err="1"/>
              <a:t>Bakalářský</a:t>
            </a:r>
            <a:r>
              <a:rPr lang="en-US" dirty="0"/>
              <a:t> </a:t>
            </a:r>
            <a:r>
              <a:rPr lang="en-US" dirty="0" err="1"/>
              <a:t>seminář</a:t>
            </a:r>
            <a:r>
              <a:rPr lang="en-US" dirty="0"/>
              <a:t> III</a:t>
            </a:r>
          </a:p>
          <a:p>
            <a:r>
              <a:rPr lang="en-US" dirty="0"/>
              <a:t>FAV</a:t>
            </a:r>
          </a:p>
          <a:p>
            <a:r>
              <a:rPr lang="en-US" dirty="0"/>
              <a:t>2. 10. 2018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617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b="1" i="1" dirty="0" err="1"/>
              <a:t>Počestné</a:t>
            </a:r>
            <a:r>
              <a:rPr lang="en-US" sz="3200" b="1" i="1" dirty="0"/>
              <a:t> </a:t>
            </a:r>
            <a:r>
              <a:rPr lang="en-US" sz="3200" b="1" i="1" dirty="0" err="1"/>
              <a:t>paní</a:t>
            </a:r>
            <a:r>
              <a:rPr lang="en-US" sz="3200" b="1" i="1" dirty="0"/>
              <a:t> </a:t>
            </a:r>
            <a:r>
              <a:rPr lang="en-US" sz="3200" b="1" i="1" dirty="0" err="1"/>
              <a:t>pardubické</a:t>
            </a:r>
            <a:r>
              <a:rPr lang="en-US" sz="3200" b="1" i="1" dirty="0"/>
              <a:t> </a:t>
            </a:r>
            <a:r>
              <a:rPr lang="en-US" sz="3200" dirty="0"/>
              <a:t>(1944, r. Martin </a:t>
            </a:r>
            <a:r>
              <a:rPr lang="en-US" sz="3200" dirty="0" err="1"/>
              <a:t>Frič</a:t>
            </a:r>
            <a:r>
              <a:rPr lang="en-US" sz="3200" dirty="0"/>
              <a:t>)</a:t>
            </a:r>
          </a:p>
        </p:txBody>
      </p:sp>
      <p:pic>
        <p:nvPicPr>
          <p:cNvPr id="9" name="Content Placeholder 8" descr="Snímek obrazovky 2017-04-05 v 10.17.34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3" b="6433"/>
          <a:stretch>
            <a:fillRect/>
          </a:stretch>
        </p:blipFill>
        <p:spPr/>
      </p:pic>
      <p:pic>
        <p:nvPicPr>
          <p:cNvPr id="8" name="Content Placeholder 7" descr="Snímek obrazovky 2017-04-05 v 10.14.24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6" r="199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94574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851073"/>
            <a:ext cx="7848600" cy="1927225"/>
          </a:xfrm>
        </p:spPr>
        <p:txBody>
          <a:bodyPr/>
          <a:lstStyle/>
          <a:p>
            <a:pPr algn="ctr"/>
            <a:r>
              <a:rPr lang="en-US" sz="3600" cap="none" dirty="0" err="1">
                <a:cs typeface="Times"/>
              </a:rPr>
              <a:t>Představují</a:t>
            </a:r>
            <a:r>
              <a:rPr lang="en-US" sz="3600" cap="none" dirty="0">
                <a:cs typeface="Times"/>
              </a:rPr>
              <a:t> filmy </a:t>
            </a:r>
            <a:r>
              <a:rPr lang="en-US" sz="3600" cap="none" dirty="0" err="1">
                <a:cs typeface="Times"/>
              </a:rPr>
              <a:t>jako</a:t>
            </a:r>
            <a:r>
              <a:rPr lang="en-US" sz="3600" cap="none" dirty="0">
                <a:cs typeface="Times"/>
              </a:rPr>
              <a:t> </a:t>
            </a:r>
            <a:r>
              <a:rPr lang="en-US" sz="3600" cap="none" dirty="0" err="1">
                <a:cs typeface="Times"/>
              </a:rPr>
              <a:t>takové</a:t>
            </a:r>
            <a:r>
              <a:rPr lang="en-US" sz="3600" cap="none" dirty="0">
                <a:cs typeface="Times"/>
              </a:rPr>
              <a:t> </a:t>
            </a:r>
            <a:r>
              <a:rPr lang="en-US" sz="3600" cap="none" dirty="0" err="1">
                <a:cs typeface="Times"/>
              </a:rPr>
              <a:t>jediný</a:t>
            </a:r>
            <a:r>
              <a:rPr lang="en-US" sz="3600" cap="none" dirty="0">
                <a:cs typeface="Times"/>
              </a:rPr>
              <a:t> </a:t>
            </a:r>
            <a:r>
              <a:rPr lang="en-US" sz="3600" cap="none" dirty="0" err="1">
                <a:cs typeface="Times"/>
              </a:rPr>
              <a:t>vhodný</a:t>
            </a:r>
            <a:r>
              <a:rPr lang="en-US" sz="3600" cap="none" dirty="0">
                <a:cs typeface="Times"/>
              </a:rPr>
              <a:t> </a:t>
            </a:r>
            <a:r>
              <a:rPr lang="en-US" sz="3600" cap="none" dirty="0" err="1">
                <a:cs typeface="Times"/>
              </a:rPr>
              <a:t>materiál</a:t>
            </a:r>
            <a:r>
              <a:rPr lang="en-US" sz="3600" cap="none" dirty="0">
                <a:cs typeface="Times"/>
              </a:rPr>
              <a:t> pro </a:t>
            </a:r>
            <a:r>
              <a:rPr lang="en-US" sz="3600" cap="none" dirty="0" err="1">
                <a:cs typeface="Times"/>
              </a:rPr>
              <a:t>výzkum</a:t>
            </a:r>
            <a:r>
              <a:rPr lang="en-US" sz="3600" cap="none" dirty="0">
                <a:cs typeface="Times"/>
              </a:rPr>
              <a:t> </a:t>
            </a:r>
            <a:r>
              <a:rPr lang="en-US" sz="3600" cap="none" dirty="0" err="1">
                <a:cs typeface="Times"/>
              </a:rPr>
              <a:t>hvězdných</a:t>
            </a:r>
            <a:r>
              <a:rPr lang="en-US" sz="3600" cap="none" dirty="0">
                <a:cs typeface="Times"/>
              </a:rPr>
              <a:t> </a:t>
            </a:r>
            <a:r>
              <a:rPr lang="en-US" sz="3600" cap="none" dirty="0" err="1">
                <a:cs typeface="Times"/>
              </a:rPr>
              <a:t>obrazů</a:t>
            </a:r>
            <a:r>
              <a:rPr lang="en-US" sz="3600" cap="none" dirty="0">
                <a:cs typeface="Times"/>
              </a:rPr>
              <a:t>?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416347" y="3505200"/>
            <a:ext cx="8493458" cy="2949388"/>
          </a:xfrm>
        </p:spPr>
        <p:txBody>
          <a:bodyPr>
            <a:normAutofit/>
          </a:bodyPr>
          <a:lstStyle/>
          <a:p>
            <a:r>
              <a:rPr lang="en-US" dirty="0" err="1"/>
              <a:t>Nikoliv</a:t>
            </a:r>
            <a:r>
              <a:rPr lang="en-US" dirty="0"/>
              <a:t>. </a:t>
            </a:r>
            <a:r>
              <a:rPr lang="en-US" dirty="0" err="1"/>
              <a:t>Typy</a:t>
            </a:r>
            <a:r>
              <a:rPr lang="en-US" dirty="0"/>
              <a:t> </a:t>
            </a:r>
            <a:r>
              <a:rPr lang="en-US" dirty="0" err="1"/>
              <a:t>materiálů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je </a:t>
            </a:r>
            <a:r>
              <a:rPr lang="en-US" dirty="0" err="1"/>
              <a:t>zapotřebí</a:t>
            </a:r>
            <a:r>
              <a:rPr lang="en-US" dirty="0"/>
              <a:t> do </a:t>
            </a:r>
            <a:r>
              <a:rPr lang="en-US" dirty="0" err="1"/>
              <a:t>analýzy</a:t>
            </a:r>
            <a:r>
              <a:rPr lang="en-US" dirty="0"/>
              <a:t> </a:t>
            </a:r>
            <a:r>
              <a:rPr lang="en-US" dirty="0" err="1"/>
              <a:t>hvězdných</a:t>
            </a:r>
            <a:r>
              <a:rPr lang="en-US" dirty="0"/>
              <a:t> </a:t>
            </a:r>
            <a:r>
              <a:rPr lang="en-US" dirty="0" err="1"/>
              <a:t>obrazů</a:t>
            </a:r>
            <a:r>
              <a:rPr lang="en-US" dirty="0"/>
              <a:t> </a:t>
            </a:r>
            <a:r>
              <a:rPr lang="en-US" dirty="0" err="1"/>
              <a:t>zahrnout</a:t>
            </a:r>
            <a:r>
              <a:rPr lang="en-US" dirty="0"/>
              <a:t>,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následující</a:t>
            </a:r>
            <a:r>
              <a:rPr lang="en-US" dirty="0"/>
              <a:t>:</a:t>
            </a:r>
          </a:p>
          <a:p>
            <a:pPr marL="342900" indent="-342900">
              <a:buFont typeface="Arial"/>
              <a:buChar char="•"/>
            </a:pPr>
            <a:r>
              <a:rPr lang="en-US" b="1" dirty="0" err="1">
                <a:solidFill>
                  <a:srgbClr val="FF6600"/>
                </a:solidFill>
              </a:rPr>
              <a:t>Propagační</a:t>
            </a:r>
            <a:r>
              <a:rPr lang="en-US" b="1" dirty="0">
                <a:solidFill>
                  <a:srgbClr val="FF6600"/>
                </a:solidFill>
              </a:rPr>
              <a:t> </a:t>
            </a:r>
            <a:r>
              <a:rPr lang="en-US" b="1" dirty="0" err="1">
                <a:solidFill>
                  <a:srgbClr val="FF6600"/>
                </a:solidFill>
              </a:rPr>
              <a:t>materiály</a:t>
            </a:r>
            <a:r>
              <a:rPr lang="en-US" b="1" dirty="0">
                <a:solidFill>
                  <a:srgbClr val="FF6600"/>
                </a:solidFill>
              </a:rPr>
              <a:t> </a:t>
            </a:r>
            <a:r>
              <a:rPr lang="en-US" dirty="0"/>
              <a:t>(</a:t>
            </a:r>
            <a:r>
              <a:rPr lang="en-US" dirty="0" err="1"/>
              <a:t>plakáty</a:t>
            </a:r>
            <a:r>
              <a:rPr lang="en-US" dirty="0"/>
              <a:t>, making of, </a:t>
            </a:r>
            <a:r>
              <a:rPr lang="en-US" dirty="0" err="1"/>
              <a:t>trailery</a:t>
            </a:r>
            <a:r>
              <a:rPr lang="en-US" dirty="0"/>
              <a:t>, </a:t>
            </a:r>
            <a:r>
              <a:rPr lang="en-US" dirty="0" err="1"/>
              <a:t>rozhovory</a:t>
            </a:r>
            <a:r>
              <a:rPr lang="en-US" dirty="0"/>
              <a:t>, </a:t>
            </a:r>
            <a:r>
              <a:rPr lang="en-US" dirty="0" err="1"/>
              <a:t>festivaly</a:t>
            </a:r>
            <a:r>
              <a:rPr lang="en-US" dirty="0"/>
              <a:t>, </a:t>
            </a:r>
            <a:r>
              <a:rPr lang="en-US" dirty="0" err="1"/>
              <a:t>sociální</a:t>
            </a:r>
            <a:r>
              <a:rPr lang="en-US" dirty="0"/>
              <a:t> </a:t>
            </a:r>
            <a:r>
              <a:rPr lang="en-US" dirty="0" err="1"/>
              <a:t>média</a:t>
            </a:r>
            <a:r>
              <a:rPr lang="en-US" dirty="0"/>
              <a:t>); </a:t>
            </a:r>
          </a:p>
          <a:p>
            <a:pPr marL="342900" indent="-342900">
              <a:buFont typeface="Arial"/>
              <a:buChar char="•"/>
            </a:pPr>
            <a:r>
              <a:rPr lang="en-US" b="1" dirty="0" err="1">
                <a:solidFill>
                  <a:srgbClr val="FF6600"/>
                </a:solidFill>
              </a:rPr>
              <a:t>Publicita</a:t>
            </a:r>
            <a:r>
              <a:rPr lang="en-US" dirty="0"/>
              <a:t> (</a:t>
            </a:r>
            <a:r>
              <a:rPr lang="en-US" dirty="0" err="1"/>
              <a:t>neautorizované</a:t>
            </a:r>
            <a:r>
              <a:rPr lang="en-US" dirty="0"/>
              <a:t> </a:t>
            </a:r>
            <a:r>
              <a:rPr lang="en-US" dirty="0" err="1"/>
              <a:t>články</a:t>
            </a:r>
            <a:r>
              <a:rPr lang="en-US" dirty="0"/>
              <a:t>, </a:t>
            </a:r>
            <a:r>
              <a:rPr lang="en-US" dirty="0" err="1"/>
              <a:t>skandály</a:t>
            </a:r>
            <a:r>
              <a:rPr lang="en-US" dirty="0"/>
              <a:t>, </a:t>
            </a:r>
            <a:r>
              <a:rPr lang="en-US" dirty="0" err="1"/>
              <a:t>diskuze</a:t>
            </a:r>
            <a:r>
              <a:rPr lang="en-US" dirty="0"/>
              <a:t>) </a:t>
            </a:r>
          </a:p>
          <a:p>
            <a:pPr marL="342900" indent="-342900">
              <a:buFont typeface="Arial"/>
              <a:buChar char="•"/>
            </a:pPr>
            <a:r>
              <a:rPr lang="en-US" b="1" dirty="0" err="1">
                <a:solidFill>
                  <a:srgbClr val="FF6600"/>
                </a:solidFill>
              </a:rPr>
              <a:t>Kritiky</a:t>
            </a:r>
            <a:r>
              <a:rPr lang="en-US" b="1" dirty="0">
                <a:solidFill>
                  <a:srgbClr val="FF6600"/>
                </a:solidFill>
              </a:rPr>
              <a:t> a </a:t>
            </a:r>
            <a:r>
              <a:rPr lang="en-US" b="1" dirty="0" err="1">
                <a:solidFill>
                  <a:srgbClr val="FF6600"/>
                </a:solidFill>
              </a:rPr>
              <a:t>komentáře</a:t>
            </a:r>
            <a:r>
              <a:rPr lang="en-US" b="1" dirty="0">
                <a:solidFill>
                  <a:srgbClr val="FF6600"/>
                </a:solidFill>
              </a:rPr>
              <a:t> </a:t>
            </a:r>
            <a:r>
              <a:rPr lang="en-US" dirty="0"/>
              <a:t>k </a:t>
            </a:r>
            <a:r>
              <a:rPr lang="en-US" dirty="0" err="1"/>
              <a:t>jednotlivým</a:t>
            </a:r>
            <a:r>
              <a:rPr lang="en-US" dirty="0"/>
              <a:t> </a:t>
            </a:r>
            <a:r>
              <a:rPr lang="en-US" dirty="0" err="1"/>
              <a:t>filmům</a:t>
            </a:r>
            <a:r>
              <a:rPr lang="en-US" dirty="0"/>
              <a:t> (</a:t>
            </a:r>
            <a:r>
              <a:rPr lang="en-US" dirty="0" err="1"/>
              <a:t>včetně</a:t>
            </a:r>
            <a:r>
              <a:rPr lang="en-US" dirty="0"/>
              <a:t> </a:t>
            </a:r>
            <a:r>
              <a:rPr lang="en-US" dirty="0" err="1"/>
              <a:t>memoárů</a:t>
            </a:r>
            <a:r>
              <a:rPr lang="en-US" dirty="0"/>
              <a:t>, </a:t>
            </a:r>
            <a:r>
              <a:rPr lang="en-US" dirty="0" err="1"/>
              <a:t>pamětí</a:t>
            </a:r>
            <a:r>
              <a:rPr lang="en-US" dirty="0"/>
              <a:t> a </a:t>
            </a:r>
            <a:r>
              <a:rPr lang="en-US" dirty="0" err="1"/>
              <a:t>biografií</a:t>
            </a:r>
            <a:r>
              <a:rPr lang="en-US" dirty="0"/>
              <a:t>).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84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err="1"/>
              <a:t>Samotné</a:t>
            </a:r>
            <a:r>
              <a:rPr lang="en-US" dirty="0"/>
              <a:t> filmy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však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podle</a:t>
            </a:r>
            <a:r>
              <a:rPr lang="en-US" dirty="0"/>
              <a:t> </a:t>
            </a:r>
            <a:r>
              <a:rPr lang="en-US" dirty="0" err="1"/>
              <a:t>Dyera</a:t>
            </a:r>
            <a:r>
              <a:rPr lang="en-US" dirty="0"/>
              <a:t> </a:t>
            </a:r>
            <a:r>
              <a:rPr lang="en-US" dirty="0" err="1"/>
              <a:t>hlavním</a:t>
            </a:r>
            <a:r>
              <a:rPr lang="en-US" dirty="0"/>
              <a:t> </a:t>
            </a:r>
            <a:r>
              <a:rPr lang="en-US" dirty="0" err="1"/>
              <a:t>klíčem</a:t>
            </a:r>
            <a:r>
              <a:rPr lang="en-US" dirty="0"/>
              <a:t> k </a:t>
            </a:r>
            <a:r>
              <a:rPr lang="en-US" dirty="0" err="1"/>
              <a:t>pochopení</a:t>
            </a:r>
            <a:r>
              <a:rPr lang="en-US" dirty="0"/>
              <a:t> </a:t>
            </a:r>
            <a:r>
              <a:rPr lang="en-US" dirty="0" err="1"/>
              <a:t>úlohy</a:t>
            </a:r>
            <a:r>
              <a:rPr lang="en-US" dirty="0"/>
              <a:t> </a:t>
            </a:r>
            <a:r>
              <a:rPr lang="en-US" dirty="0" err="1"/>
              <a:t>hvězd</a:t>
            </a:r>
            <a:r>
              <a:rPr lang="en-US" dirty="0"/>
              <a:t> v </a:t>
            </a:r>
            <a:r>
              <a:rPr lang="en-US" dirty="0" err="1"/>
              <a:t>celé</a:t>
            </a:r>
            <a:r>
              <a:rPr lang="en-US" dirty="0"/>
              <a:t> </a:t>
            </a:r>
            <a:r>
              <a:rPr lang="en-US" dirty="0" err="1"/>
              <a:t>kinematografické</a:t>
            </a:r>
            <a:r>
              <a:rPr lang="en-US" dirty="0"/>
              <a:t> </a:t>
            </a:r>
            <a:r>
              <a:rPr lang="en-US" dirty="0" err="1"/>
              <a:t>instituci</a:t>
            </a:r>
            <a:r>
              <a:rPr lang="en-US" dirty="0"/>
              <a:t> a to </a:t>
            </a:r>
            <a:r>
              <a:rPr lang="en-US" dirty="0" err="1"/>
              <a:t>zejména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bázi</a:t>
            </a:r>
            <a:r>
              <a:rPr lang="en-US" dirty="0"/>
              <a:t> </a:t>
            </a:r>
            <a:r>
              <a:rPr lang="en-US" dirty="0" err="1"/>
              <a:t>hereckého</a:t>
            </a:r>
            <a:r>
              <a:rPr lang="en-US" dirty="0"/>
              <a:t> </a:t>
            </a:r>
            <a:r>
              <a:rPr lang="en-US" dirty="0" err="1"/>
              <a:t>výkonu</a:t>
            </a:r>
            <a:r>
              <a:rPr lang="en-US" dirty="0"/>
              <a:t> (performance), </a:t>
            </a:r>
            <a:r>
              <a:rPr lang="en-US" dirty="0" err="1"/>
              <a:t>jehož</a:t>
            </a:r>
            <a:r>
              <a:rPr lang="en-US" dirty="0"/>
              <a:t> </a:t>
            </a:r>
            <a:r>
              <a:rPr lang="en-US" dirty="0" err="1"/>
              <a:t>recepce</a:t>
            </a:r>
            <a:r>
              <a:rPr lang="en-US" dirty="0"/>
              <a:t> (</a:t>
            </a:r>
            <a:r>
              <a:rPr lang="en-US" dirty="0" err="1"/>
              <a:t>kritická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laická</a:t>
            </a:r>
            <a:r>
              <a:rPr lang="en-US" dirty="0"/>
              <a:t>) se </a:t>
            </a:r>
            <a:r>
              <a:rPr lang="en-US" dirty="0" err="1"/>
              <a:t>liší</a:t>
            </a:r>
            <a:r>
              <a:rPr lang="en-US" dirty="0"/>
              <a:t> od </a:t>
            </a:r>
            <a:r>
              <a:rPr lang="en-US" dirty="0" err="1"/>
              <a:t>vnímání</a:t>
            </a:r>
            <a:r>
              <a:rPr lang="en-US" dirty="0"/>
              <a:t> </a:t>
            </a:r>
            <a:r>
              <a:rPr lang="en-US" dirty="0" err="1"/>
              <a:t>hereckých</a:t>
            </a:r>
            <a:r>
              <a:rPr lang="en-US" dirty="0"/>
              <a:t> </a:t>
            </a:r>
            <a:r>
              <a:rPr lang="en-US" dirty="0" err="1"/>
              <a:t>výkonů</a:t>
            </a:r>
            <a:r>
              <a:rPr lang="en-US" dirty="0"/>
              <a:t> </a:t>
            </a:r>
            <a:r>
              <a:rPr lang="en-US" dirty="0" err="1"/>
              <a:t>bez</a:t>
            </a:r>
            <a:r>
              <a:rPr lang="en-US" dirty="0"/>
              <a:t> </a:t>
            </a:r>
            <a:r>
              <a:rPr lang="en-US" dirty="0" err="1"/>
              <a:t>hvězdné</a:t>
            </a:r>
            <a:r>
              <a:rPr lang="en-US" dirty="0"/>
              <a:t> </a:t>
            </a:r>
            <a:r>
              <a:rPr lang="en-US" dirty="0" err="1"/>
              <a:t>aury</a:t>
            </a:r>
            <a:r>
              <a:rPr lang="en-US" dirty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mr-IN" dirty="0">
                <a:hlinkClick r:id="rId2"/>
              </a:rPr>
              <a:t>https://vimeo.com/145394630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529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Hlavní</a:t>
            </a:r>
            <a:r>
              <a:rPr lang="en-US" dirty="0"/>
              <a:t> </a:t>
            </a:r>
            <a:r>
              <a:rPr lang="en-US" dirty="0" err="1"/>
              <a:t>oblasti</a:t>
            </a:r>
            <a:r>
              <a:rPr lang="en-US" dirty="0"/>
              <a:t> </a:t>
            </a:r>
            <a:r>
              <a:rPr lang="en-US" dirty="0" err="1"/>
              <a:t>výzkumu</a:t>
            </a:r>
            <a:r>
              <a:rPr lang="en-US" dirty="0"/>
              <a:t> star studies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Hvězdy</a:t>
            </a:r>
            <a:r>
              <a:rPr lang="en-US" dirty="0"/>
              <a:t> z </a:t>
            </a:r>
            <a:r>
              <a:rPr lang="en-US" dirty="0" err="1"/>
              <a:t>historické</a:t>
            </a:r>
            <a:r>
              <a:rPr lang="en-US" dirty="0"/>
              <a:t> </a:t>
            </a:r>
            <a:r>
              <a:rPr lang="en-US" dirty="0" err="1"/>
              <a:t>perspektivy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jak</a:t>
            </a:r>
            <a:r>
              <a:rPr lang="en-US" dirty="0"/>
              <a:t> </a:t>
            </a:r>
            <a:r>
              <a:rPr lang="en-US" dirty="0" err="1"/>
              <a:t>hvězdný</a:t>
            </a:r>
            <a:r>
              <a:rPr lang="en-US" dirty="0"/>
              <a:t> </a:t>
            </a:r>
            <a:r>
              <a:rPr lang="en-US" dirty="0" err="1"/>
              <a:t>systém</a:t>
            </a:r>
            <a:r>
              <a:rPr lang="en-US" dirty="0"/>
              <a:t> </a:t>
            </a:r>
            <a:r>
              <a:rPr lang="en-US" dirty="0" err="1"/>
              <a:t>přispívá</a:t>
            </a:r>
            <a:r>
              <a:rPr lang="en-US" dirty="0"/>
              <a:t> k </a:t>
            </a:r>
            <a:r>
              <a:rPr lang="en-US" dirty="0" err="1"/>
              <a:t>vývoji</a:t>
            </a:r>
            <a:r>
              <a:rPr lang="en-US" dirty="0"/>
              <a:t> </a:t>
            </a:r>
            <a:r>
              <a:rPr lang="en-US" dirty="0" err="1"/>
              <a:t>filmové</a:t>
            </a:r>
            <a:r>
              <a:rPr lang="en-US" dirty="0"/>
              <a:t>, </a:t>
            </a:r>
            <a:r>
              <a:rPr lang="en-US" dirty="0" err="1"/>
              <a:t>kulturní</a:t>
            </a:r>
            <a:r>
              <a:rPr lang="en-US" dirty="0"/>
              <a:t> a </a:t>
            </a:r>
            <a:r>
              <a:rPr lang="en-US" dirty="0" err="1"/>
              <a:t>mediální</a:t>
            </a:r>
            <a:r>
              <a:rPr lang="en-US" dirty="0"/>
              <a:t> </a:t>
            </a:r>
            <a:r>
              <a:rPr lang="en-US" dirty="0" err="1"/>
              <a:t>produkce</a:t>
            </a:r>
            <a:r>
              <a:rPr lang="en-US" dirty="0"/>
              <a:t>?</a:t>
            </a:r>
          </a:p>
          <a:p>
            <a:r>
              <a:rPr lang="en-US" dirty="0" err="1"/>
              <a:t>Lokální</a:t>
            </a:r>
            <a:r>
              <a:rPr lang="en-US" dirty="0"/>
              <a:t> </a:t>
            </a:r>
            <a:r>
              <a:rPr lang="en-US" dirty="0" err="1"/>
              <a:t>hvězdné</a:t>
            </a:r>
            <a:r>
              <a:rPr lang="en-US" dirty="0"/>
              <a:t> </a:t>
            </a:r>
            <a:r>
              <a:rPr lang="en-US" dirty="0" err="1"/>
              <a:t>systémy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hollywoodský</a:t>
            </a:r>
            <a:r>
              <a:rPr lang="en-US" dirty="0"/>
              <a:t> </a:t>
            </a:r>
            <a:r>
              <a:rPr lang="en-US" dirty="0" err="1"/>
              <a:t>hvězdný</a:t>
            </a:r>
            <a:r>
              <a:rPr lang="en-US" dirty="0"/>
              <a:t> </a:t>
            </a:r>
            <a:r>
              <a:rPr lang="en-US" dirty="0" err="1"/>
              <a:t>systém</a:t>
            </a:r>
            <a:r>
              <a:rPr lang="en-US" dirty="0"/>
              <a:t> a / </a:t>
            </a:r>
            <a:r>
              <a:rPr lang="en-US" dirty="0" err="1"/>
              <a:t>vs</a:t>
            </a:r>
            <a:r>
              <a:rPr lang="en-US" dirty="0"/>
              <a:t> </a:t>
            </a:r>
            <a:r>
              <a:rPr lang="en-US" dirty="0" err="1"/>
              <a:t>evropské</a:t>
            </a:r>
            <a:r>
              <a:rPr lang="en-US" dirty="0"/>
              <a:t>, </a:t>
            </a:r>
            <a:r>
              <a:rPr lang="en-US" dirty="0" err="1"/>
              <a:t>indické</a:t>
            </a:r>
            <a:r>
              <a:rPr lang="en-US" dirty="0"/>
              <a:t>, </a:t>
            </a:r>
            <a:r>
              <a:rPr lang="en-US" dirty="0" err="1"/>
              <a:t>asijské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africké</a:t>
            </a:r>
            <a:r>
              <a:rPr lang="en-US" dirty="0"/>
              <a:t> </a:t>
            </a:r>
            <a:r>
              <a:rPr lang="en-US" dirty="0" err="1"/>
              <a:t>hvězdné</a:t>
            </a:r>
            <a:r>
              <a:rPr lang="en-US" dirty="0"/>
              <a:t> </a:t>
            </a:r>
            <a:r>
              <a:rPr lang="en-US" dirty="0" err="1"/>
              <a:t>systémy</a:t>
            </a:r>
            <a:r>
              <a:rPr lang="en-US" dirty="0"/>
              <a:t>? </a:t>
            </a:r>
          </a:p>
          <a:p>
            <a:r>
              <a:rPr lang="en-US" dirty="0" err="1"/>
              <a:t>Hvězdy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herci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smyslu</a:t>
            </a:r>
            <a:r>
              <a:rPr lang="en-US" dirty="0"/>
              <a:t> </a:t>
            </a:r>
            <a:r>
              <a:rPr lang="en-US" dirty="0" err="1"/>
              <a:t>ztělesnění</a:t>
            </a:r>
            <a:r>
              <a:rPr lang="en-US" dirty="0"/>
              <a:t> / </a:t>
            </a:r>
            <a:r>
              <a:rPr lang="en-US" dirty="0" err="1"/>
              <a:t>zpodobnění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jak</a:t>
            </a:r>
            <a:r>
              <a:rPr lang="en-US" dirty="0"/>
              <a:t> </a:t>
            </a:r>
            <a:r>
              <a:rPr lang="en-US" dirty="0" err="1"/>
              <a:t>hvězdy</a:t>
            </a:r>
            <a:r>
              <a:rPr lang="en-US" dirty="0"/>
              <a:t> </a:t>
            </a:r>
            <a:r>
              <a:rPr lang="en-US" dirty="0" err="1"/>
              <a:t>fungují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performeři</a:t>
            </a:r>
            <a:r>
              <a:rPr lang="en-US" dirty="0"/>
              <a:t>?</a:t>
            </a:r>
          </a:p>
          <a:p>
            <a:r>
              <a:rPr lang="en-US" dirty="0" err="1"/>
              <a:t>Hvězdy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národní</a:t>
            </a:r>
            <a:r>
              <a:rPr lang="en-US" dirty="0"/>
              <a:t>, </a:t>
            </a:r>
            <a:r>
              <a:rPr lang="en-US" dirty="0" err="1"/>
              <a:t>kulturní</a:t>
            </a:r>
            <a:r>
              <a:rPr lang="en-US" dirty="0"/>
              <a:t>, </a:t>
            </a:r>
            <a:r>
              <a:rPr lang="en-US" dirty="0" err="1"/>
              <a:t>genderové</a:t>
            </a:r>
            <a:r>
              <a:rPr lang="en-US" dirty="0"/>
              <a:t>, </a:t>
            </a:r>
            <a:r>
              <a:rPr lang="en-US" dirty="0" err="1"/>
              <a:t>rasové</a:t>
            </a:r>
            <a:r>
              <a:rPr lang="en-US" dirty="0"/>
              <a:t> a </a:t>
            </a:r>
            <a:r>
              <a:rPr lang="en-US" dirty="0" err="1"/>
              <a:t>třídní</a:t>
            </a:r>
            <a:r>
              <a:rPr lang="en-US" dirty="0"/>
              <a:t> </a:t>
            </a:r>
            <a:r>
              <a:rPr lang="en-US" dirty="0" err="1"/>
              <a:t>symboly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jak</a:t>
            </a:r>
            <a:r>
              <a:rPr lang="en-US" dirty="0"/>
              <a:t> </a:t>
            </a:r>
            <a:r>
              <a:rPr lang="en-US" dirty="0" err="1"/>
              <a:t>hvězdy</a:t>
            </a:r>
            <a:r>
              <a:rPr lang="en-US" dirty="0"/>
              <a:t> </a:t>
            </a:r>
            <a:r>
              <a:rPr lang="en-US" dirty="0" err="1"/>
              <a:t>reprezentují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naopak</a:t>
            </a:r>
            <a:r>
              <a:rPr lang="en-US" dirty="0"/>
              <a:t> </a:t>
            </a:r>
            <a:r>
              <a:rPr lang="en-US" dirty="0" err="1"/>
              <a:t>narušují</a:t>
            </a:r>
            <a:r>
              <a:rPr lang="en-US" dirty="0"/>
              <a:t> </a:t>
            </a:r>
            <a:r>
              <a:rPr lang="en-US" dirty="0" err="1"/>
              <a:t>dobové</a:t>
            </a:r>
            <a:r>
              <a:rPr lang="en-US" dirty="0"/>
              <a:t> </a:t>
            </a:r>
            <a:r>
              <a:rPr lang="en-US" dirty="0" err="1"/>
              <a:t>představy</a:t>
            </a:r>
            <a:r>
              <a:rPr lang="en-US" dirty="0"/>
              <a:t>?</a:t>
            </a:r>
          </a:p>
          <a:p>
            <a:r>
              <a:rPr lang="en-US" dirty="0" err="1"/>
              <a:t>Hvězdy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objekty</a:t>
            </a:r>
            <a:r>
              <a:rPr lang="en-US" dirty="0"/>
              <a:t> pro </a:t>
            </a:r>
            <a:r>
              <a:rPr lang="en-US" dirty="0" err="1"/>
              <a:t>fanoušky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jaká</a:t>
            </a:r>
            <a:r>
              <a:rPr lang="en-US" dirty="0"/>
              <a:t> je role </a:t>
            </a:r>
            <a:r>
              <a:rPr lang="en-US" dirty="0" err="1"/>
              <a:t>publika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konstrukci</a:t>
            </a:r>
            <a:r>
              <a:rPr lang="en-US" dirty="0"/>
              <a:t> </a:t>
            </a:r>
            <a:r>
              <a:rPr lang="en-US" dirty="0" err="1"/>
              <a:t>hvězd</a:t>
            </a:r>
            <a:r>
              <a:rPr lang="en-US" dirty="0"/>
              <a:t>?    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4711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Lokální</a:t>
            </a:r>
            <a:r>
              <a:rPr lang="en-US" dirty="0"/>
              <a:t> (</a:t>
            </a:r>
            <a:r>
              <a:rPr lang="en-US" dirty="0" err="1"/>
              <a:t>evropské</a:t>
            </a:r>
            <a:r>
              <a:rPr lang="en-US" dirty="0"/>
              <a:t>) </a:t>
            </a:r>
            <a:r>
              <a:rPr lang="en-US" dirty="0" err="1"/>
              <a:t>hvězdné</a:t>
            </a:r>
            <a:r>
              <a:rPr lang="en-US" dirty="0"/>
              <a:t> </a:t>
            </a:r>
            <a:r>
              <a:rPr lang="en-US" dirty="0" err="1"/>
              <a:t>systémy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Kulturní</a:t>
            </a:r>
            <a:r>
              <a:rPr lang="en-US" dirty="0"/>
              <a:t> </a:t>
            </a:r>
            <a:r>
              <a:rPr lang="en-US" dirty="0" err="1"/>
              <a:t>specifičnost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divadelní</a:t>
            </a:r>
            <a:r>
              <a:rPr lang="en-US" dirty="0"/>
              <a:t> a </a:t>
            </a:r>
            <a:r>
              <a:rPr lang="en-US" dirty="0" err="1"/>
              <a:t>náboženská</a:t>
            </a:r>
            <a:r>
              <a:rPr lang="en-US" dirty="0"/>
              <a:t> </a:t>
            </a:r>
            <a:r>
              <a:rPr lang="en-US" dirty="0" err="1"/>
              <a:t>tradice</a:t>
            </a:r>
            <a:endParaRPr lang="en-US" dirty="0"/>
          </a:p>
          <a:p>
            <a:r>
              <a:rPr lang="en-US" dirty="0" err="1"/>
              <a:t>Vazba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divadlo</a:t>
            </a:r>
            <a:r>
              <a:rPr lang="en-US" dirty="0"/>
              <a:t> (</a:t>
            </a:r>
            <a:r>
              <a:rPr lang="en-US" dirty="0" err="1"/>
              <a:t>ekonomické</a:t>
            </a:r>
            <a:r>
              <a:rPr lang="en-US" dirty="0"/>
              <a:t>, </a:t>
            </a:r>
            <a:r>
              <a:rPr lang="en-US" dirty="0" err="1"/>
              <a:t>geografické</a:t>
            </a:r>
            <a:r>
              <a:rPr lang="en-US" dirty="0"/>
              <a:t> a </a:t>
            </a:r>
            <a:r>
              <a:rPr lang="en-US" dirty="0" err="1"/>
              <a:t>vzdělávací</a:t>
            </a:r>
            <a:r>
              <a:rPr lang="en-US" dirty="0"/>
              <a:t> </a:t>
            </a:r>
            <a:r>
              <a:rPr lang="en-US" dirty="0" err="1"/>
              <a:t>důvody</a:t>
            </a:r>
            <a:r>
              <a:rPr lang="en-US" dirty="0"/>
              <a:t>)</a:t>
            </a:r>
          </a:p>
          <a:p>
            <a:r>
              <a:rPr lang="en-US" dirty="0" err="1"/>
              <a:t>Hvězda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národní</a:t>
            </a:r>
            <a:r>
              <a:rPr lang="en-US" dirty="0"/>
              <a:t> </a:t>
            </a:r>
            <a:r>
              <a:rPr lang="en-US" dirty="0" err="1"/>
              <a:t>emblém</a:t>
            </a:r>
            <a:r>
              <a:rPr lang="en-US" dirty="0"/>
              <a:t> a </a:t>
            </a:r>
            <a:r>
              <a:rPr lang="en-US" dirty="0" err="1"/>
              <a:t>kulturní</a:t>
            </a:r>
            <a:r>
              <a:rPr lang="en-US" dirty="0"/>
              <a:t> </a:t>
            </a:r>
            <a:r>
              <a:rPr lang="en-US" dirty="0" err="1"/>
              <a:t>spíš</a:t>
            </a:r>
            <a:r>
              <a:rPr lang="en-US" dirty="0"/>
              <a:t> </a:t>
            </a:r>
            <a:r>
              <a:rPr lang="en-US" dirty="0" err="1"/>
              <a:t>než</a:t>
            </a:r>
            <a:r>
              <a:rPr lang="en-US" dirty="0"/>
              <a:t> </a:t>
            </a:r>
            <a:r>
              <a:rPr lang="en-US" dirty="0" err="1"/>
              <a:t>obchodní</a:t>
            </a:r>
            <a:r>
              <a:rPr lang="en-US" dirty="0"/>
              <a:t> </a:t>
            </a:r>
            <a:r>
              <a:rPr lang="en-US" dirty="0" err="1"/>
              <a:t>komodita</a:t>
            </a:r>
            <a:r>
              <a:rPr lang="en-US" dirty="0"/>
              <a:t> =&gt; </a:t>
            </a:r>
            <a:r>
              <a:rPr lang="en-US" dirty="0" err="1"/>
              <a:t>označení</a:t>
            </a:r>
            <a:r>
              <a:rPr lang="en-US" dirty="0"/>
              <a:t> </a:t>
            </a:r>
            <a:r>
              <a:rPr lang="en-US" dirty="0" err="1"/>
              <a:t>umělec</a:t>
            </a:r>
            <a:r>
              <a:rPr lang="en-US" dirty="0"/>
              <a:t> / </a:t>
            </a:r>
            <a:r>
              <a:rPr lang="en-US" dirty="0" err="1"/>
              <a:t>umělkyně</a:t>
            </a:r>
            <a:r>
              <a:rPr lang="en-US" dirty="0"/>
              <a:t> </a:t>
            </a:r>
            <a:r>
              <a:rPr lang="en-US" dirty="0" err="1"/>
              <a:t>namísto</a:t>
            </a:r>
            <a:r>
              <a:rPr lang="en-US" dirty="0"/>
              <a:t> </a:t>
            </a:r>
            <a:r>
              <a:rPr lang="en-US" dirty="0" err="1"/>
              <a:t>hvězda</a:t>
            </a:r>
            <a:endParaRPr lang="en-US" dirty="0"/>
          </a:p>
          <a:p>
            <a:r>
              <a:rPr lang="en-US" dirty="0" err="1"/>
              <a:t>Neexistují</a:t>
            </a:r>
            <a:r>
              <a:rPr lang="en-US" dirty="0"/>
              <a:t> </a:t>
            </a:r>
            <a:r>
              <a:rPr lang="en-US" dirty="0" err="1"/>
              <a:t>exkluzivní</a:t>
            </a:r>
            <a:r>
              <a:rPr lang="en-US" dirty="0"/>
              <a:t> </a:t>
            </a:r>
            <a:r>
              <a:rPr lang="en-US" dirty="0" err="1"/>
              <a:t>kontrakty</a:t>
            </a:r>
            <a:r>
              <a:rPr lang="en-US" dirty="0"/>
              <a:t> </a:t>
            </a:r>
            <a:r>
              <a:rPr lang="en-US" dirty="0" err="1"/>
              <a:t>studií</a:t>
            </a:r>
            <a:r>
              <a:rPr lang="en-US" dirty="0"/>
              <a:t> s </a:t>
            </a:r>
            <a:r>
              <a:rPr lang="en-US" dirty="0" err="1"/>
              <a:t>hvězdami</a:t>
            </a:r>
            <a:r>
              <a:rPr lang="en-US" dirty="0"/>
              <a:t> </a:t>
            </a:r>
            <a:r>
              <a:rPr lang="en-US" dirty="0" err="1"/>
              <a:t>ani</a:t>
            </a:r>
            <a:r>
              <a:rPr lang="en-US" dirty="0"/>
              <a:t> </a:t>
            </a:r>
            <a:r>
              <a:rPr lang="en-US" dirty="0" err="1"/>
              <a:t>systém</a:t>
            </a:r>
            <a:r>
              <a:rPr lang="en-US" dirty="0"/>
              <a:t> o </a:t>
            </a:r>
            <a:r>
              <a:rPr lang="en-US" dirty="0" err="1"/>
              <a:t>několika</a:t>
            </a:r>
            <a:r>
              <a:rPr lang="en-US" dirty="0"/>
              <a:t> </a:t>
            </a:r>
            <a:r>
              <a:rPr lang="en-US" dirty="0" err="1"/>
              <a:t>úrovních</a:t>
            </a:r>
            <a:r>
              <a:rPr lang="en-US" dirty="0"/>
              <a:t> pro </a:t>
            </a:r>
            <a:r>
              <a:rPr lang="en-US" dirty="0" err="1"/>
              <a:t>budování</a:t>
            </a:r>
            <a:r>
              <a:rPr lang="en-US" dirty="0"/>
              <a:t> </a:t>
            </a:r>
            <a:r>
              <a:rPr lang="en-US" dirty="0" err="1"/>
              <a:t>hvězdných</a:t>
            </a:r>
            <a:r>
              <a:rPr lang="en-US" dirty="0"/>
              <a:t> </a:t>
            </a:r>
            <a:r>
              <a:rPr lang="en-US" dirty="0" err="1"/>
              <a:t>obrazů</a:t>
            </a:r>
            <a:r>
              <a:rPr lang="en-US" dirty="0"/>
              <a:t> =&gt; preference </a:t>
            </a:r>
            <a:r>
              <a:rPr lang="en-US" dirty="0" err="1"/>
              <a:t>dlouhodobé</a:t>
            </a:r>
            <a:r>
              <a:rPr lang="en-US" dirty="0"/>
              <a:t> </a:t>
            </a:r>
            <a:r>
              <a:rPr lang="en-US" dirty="0" err="1"/>
              <a:t>spolupráce</a:t>
            </a:r>
            <a:r>
              <a:rPr lang="en-US" dirty="0"/>
              <a:t> </a:t>
            </a:r>
            <a:r>
              <a:rPr lang="en-US" dirty="0" err="1"/>
              <a:t>jednotlivců</a:t>
            </a:r>
            <a:r>
              <a:rPr lang="en-US" dirty="0"/>
              <a:t> (</a:t>
            </a:r>
            <a:r>
              <a:rPr lang="en-US" dirty="0" err="1"/>
              <a:t>dvojice</a:t>
            </a:r>
            <a:r>
              <a:rPr lang="en-US" dirty="0"/>
              <a:t>, </a:t>
            </a:r>
            <a:r>
              <a:rPr lang="en-US" dirty="0" err="1"/>
              <a:t>přátelské</a:t>
            </a:r>
            <a:r>
              <a:rPr lang="en-US" dirty="0"/>
              <a:t> </a:t>
            </a:r>
            <a:r>
              <a:rPr lang="en-US" dirty="0" err="1"/>
              <a:t>vazby</a:t>
            </a:r>
            <a:r>
              <a:rPr lang="en-US" dirty="0"/>
              <a:t> a </a:t>
            </a:r>
            <a:r>
              <a:rPr lang="en-US" dirty="0" err="1"/>
              <a:t>divadelní</a:t>
            </a:r>
            <a:r>
              <a:rPr lang="en-US" dirty="0"/>
              <a:t> </a:t>
            </a:r>
            <a:r>
              <a:rPr lang="en-US" dirty="0" err="1"/>
              <a:t>soubory</a:t>
            </a:r>
            <a:r>
              <a:rPr lang="en-US" dirty="0"/>
              <a:t>)</a:t>
            </a:r>
          </a:p>
          <a:p>
            <a:r>
              <a:rPr lang="en-US" dirty="0" err="1"/>
              <a:t>Blízkost</a:t>
            </a:r>
            <a:r>
              <a:rPr lang="en-US" dirty="0"/>
              <a:t> </a:t>
            </a:r>
            <a:r>
              <a:rPr lang="en-US" dirty="0" err="1"/>
              <a:t>domácích</a:t>
            </a:r>
            <a:r>
              <a:rPr lang="en-US" dirty="0"/>
              <a:t> </a:t>
            </a:r>
            <a:r>
              <a:rPr lang="en-US" dirty="0" err="1"/>
              <a:t>hvězd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chybí</a:t>
            </a:r>
            <a:r>
              <a:rPr lang="en-US" dirty="0"/>
              <a:t> </a:t>
            </a:r>
            <a:r>
              <a:rPr lang="en-US" dirty="0" err="1"/>
              <a:t>okázalý</a:t>
            </a:r>
            <a:r>
              <a:rPr lang="en-US" dirty="0"/>
              <a:t> </a:t>
            </a:r>
            <a:r>
              <a:rPr lang="en-US" dirty="0" err="1"/>
              <a:t>životní</a:t>
            </a:r>
            <a:r>
              <a:rPr lang="en-US" dirty="0"/>
              <a:t> </a:t>
            </a:r>
            <a:r>
              <a:rPr lang="en-US" dirty="0" err="1"/>
              <a:t>styl</a:t>
            </a:r>
            <a:r>
              <a:rPr lang="en-US" dirty="0"/>
              <a:t>, </a:t>
            </a:r>
            <a:r>
              <a:rPr lang="en-US" dirty="0" err="1"/>
              <a:t>často</a:t>
            </a:r>
            <a:r>
              <a:rPr lang="en-US" dirty="0"/>
              <a:t> se </a:t>
            </a:r>
            <a:r>
              <a:rPr lang="en-US" dirty="0" err="1"/>
              <a:t>pohybují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stejném</a:t>
            </a:r>
            <a:r>
              <a:rPr lang="en-US" dirty="0"/>
              <a:t> </a:t>
            </a:r>
            <a:r>
              <a:rPr lang="en-US" dirty="0" err="1"/>
              <a:t>prostředí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jejich</a:t>
            </a:r>
            <a:r>
              <a:rPr lang="en-US" dirty="0"/>
              <a:t> </a:t>
            </a:r>
            <a:r>
              <a:rPr lang="en-US" dirty="0" err="1"/>
              <a:t>diváci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088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dirty="0" err="1"/>
              <a:t>Možnosti</a:t>
            </a:r>
            <a:r>
              <a:rPr lang="en-US" sz="2800" dirty="0"/>
              <a:t> </a:t>
            </a:r>
            <a:r>
              <a:rPr lang="en-US" sz="2800" dirty="0" err="1"/>
              <a:t>výzkumu</a:t>
            </a:r>
            <a:r>
              <a:rPr lang="en-US" sz="2800" dirty="0"/>
              <a:t> </a:t>
            </a:r>
            <a:r>
              <a:rPr lang="en-US" sz="2800" dirty="0" err="1"/>
              <a:t>českého</a:t>
            </a:r>
            <a:r>
              <a:rPr lang="en-US" sz="2800" dirty="0"/>
              <a:t> </a:t>
            </a:r>
            <a:r>
              <a:rPr lang="en-US" sz="2800" dirty="0" err="1"/>
              <a:t>hvězdného</a:t>
            </a:r>
            <a:r>
              <a:rPr lang="en-US" sz="2800" dirty="0"/>
              <a:t> </a:t>
            </a:r>
            <a:r>
              <a:rPr lang="en-US" sz="2800" dirty="0" err="1"/>
              <a:t>systému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Herci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významní</a:t>
            </a:r>
            <a:r>
              <a:rPr lang="en-US" dirty="0"/>
              <a:t> </a:t>
            </a:r>
            <a:r>
              <a:rPr lang="en-US" dirty="0" err="1"/>
              <a:t>činitelé</a:t>
            </a:r>
            <a:r>
              <a:rPr lang="en-US" dirty="0"/>
              <a:t> </a:t>
            </a:r>
            <a:r>
              <a:rPr lang="en-US" dirty="0" err="1"/>
              <a:t>kulturního</a:t>
            </a:r>
            <a:r>
              <a:rPr lang="en-US" dirty="0"/>
              <a:t> </a:t>
            </a:r>
            <a:r>
              <a:rPr lang="en-US" dirty="0" err="1"/>
              <a:t>života</a:t>
            </a:r>
            <a:r>
              <a:rPr lang="en-US" dirty="0"/>
              <a:t> </a:t>
            </a:r>
          </a:p>
          <a:p>
            <a:r>
              <a:rPr lang="en-US" dirty="0" err="1"/>
              <a:t>Řada</a:t>
            </a:r>
            <a:r>
              <a:rPr lang="en-US" dirty="0"/>
              <a:t> </a:t>
            </a:r>
            <a:r>
              <a:rPr lang="en-US" dirty="0" err="1"/>
              <a:t>vzpomínkových</a:t>
            </a:r>
            <a:r>
              <a:rPr lang="en-US" dirty="0"/>
              <a:t> </a:t>
            </a:r>
            <a:r>
              <a:rPr lang="en-US" dirty="0" err="1"/>
              <a:t>publikací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biografií</a:t>
            </a:r>
            <a:r>
              <a:rPr lang="en-US" dirty="0"/>
              <a:t>, </a:t>
            </a:r>
            <a:r>
              <a:rPr lang="en-US" dirty="0" err="1"/>
              <a:t>memoárů</a:t>
            </a:r>
            <a:r>
              <a:rPr lang="en-US" dirty="0"/>
              <a:t>, </a:t>
            </a:r>
            <a:r>
              <a:rPr lang="en-US" dirty="0" err="1"/>
              <a:t>obrazových</a:t>
            </a:r>
            <a:r>
              <a:rPr lang="en-US" dirty="0"/>
              <a:t> </a:t>
            </a:r>
            <a:r>
              <a:rPr lang="en-US" dirty="0" err="1"/>
              <a:t>životopisů</a:t>
            </a:r>
            <a:r>
              <a:rPr lang="en-US" dirty="0"/>
              <a:t>, </a:t>
            </a:r>
            <a:r>
              <a:rPr lang="en-US" dirty="0" err="1"/>
              <a:t>časopisů</a:t>
            </a:r>
            <a:r>
              <a:rPr lang="mr-IN" dirty="0"/>
              <a:t>…</a:t>
            </a:r>
            <a:endParaRPr lang="cs-CZ" dirty="0"/>
          </a:p>
          <a:p>
            <a:r>
              <a:rPr lang="cs-CZ" dirty="0" err="1"/>
              <a:t>Textuální</a:t>
            </a:r>
            <a:r>
              <a:rPr lang="cs-CZ" dirty="0"/>
              <a:t> analýza a „</a:t>
            </a:r>
            <a:r>
              <a:rPr lang="cs-CZ" dirty="0" err="1"/>
              <a:t>close</a:t>
            </a:r>
            <a:r>
              <a:rPr lang="cs-CZ" dirty="0"/>
              <a:t> </a:t>
            </a:r>
            <a:r>
              <a:rPr lang="cs-CZ" dirty="0" err="1"/>
              <a:t>reading</a:t>
            </a:r>
            <a:r>
              <a:rPr lang="cs-CZ" dirty="0"/>
              <a:t>“ jednotlivých filmů s hvězdou</a:t>
            </a:r>
          </a:p>
          <a:p>
            <a:r>
              <a:rPr lang="cs-CZ" dirty="0"/>
              <a:t>Dosud nezpracované a neprobádané archivní fondy </a:t>
            </a:r>
          </a:p>
          <a:p>
            <a:pPr lvl="1"/>
            <a:r>
              <a:rPr lang="cs-CZ" dirty="0"/>
              <a:t>NFA </a:t>
            </a:r>
            <a:r>
              <a:rPr lang="mr-IN" dirty="0"/>
              <a:t>–</a:t>
            </a:r>
            <a:r>
              <a:rPr lang="cs-CZ" dirty="0"/>
              <a:t> sbírky po roce 1945</a:t>
            </a:r>
          </a:p>
          <a:p>
            <a:pPr lvl="1"/>
            <a:r>
              <a:rPr lang="cs-CZ" dirty="0"/>
              <a:t>Archiv FSB </a:t>
            </a:r>
            <a:r>
              <a:rPr lang="mr-IN" dirty="0"/>
              <a:t>–</a:t>
            </a:r>
            <a:r>
              <a:rPr lang="cs-CZ" dirty="0"/>
              <a:t> materiály k filmům zejména po roce 1957</a:t>
            </a:r>
          </a:p>
          <a:p>
            <a:r>
              <a:rPr lang="cs-CZ" b="1" dirty="0"/>
              <a:t>Interdisciplinární výzkum je základní podmínkou! </a:t>
            </a:r>
            <a:r>
              <a:rPr lang="cs-CZ" dirty="0"/>
              <a:t>(divadlo / nahrávací průmysl / televize / rozhlas)</a:t>
            </a:r>
          </a:p>
          <a:p>
            <a:pPr lvl="1"/>
            <a:r>
              <a:rPr lang="cs-CZ" dirty="0"/>
              <a:t>Nezpracované divadelní fondy při NA </a:t>
            </a:r>
          </a:p>
          <a:p>
            <a:pPr lvl="1"/>
            <a:r>
              <a:rPr lang="cs-CZ" dirty="0"/>
              <a:t>Archiv ČT</a:t>
            </a:r>
          </a:p>
          <a:p>
            <a:pPr lvl="1"/>
            <a:r>
              <a:rPr lang="cs-CZ" dirty="0"/>
              <a:t>Archiv Supraphon (?)</a:t>
            </a:r>
          </a:p>
          <a:p>
            <a:pPr marL="0" indent="0">
              <a:buNone/>
            </a:pPr>
            <a:r>
              <a:rPr lang="cs-CZ" dirty="0"/>
              <a:t>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8022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39090"/>
            <a:ext cx="2596896" cy="799059"/>
          </a:xfrm>
        </p:spPr>
        <p:txBody>
          <a:bodyPr/>
          <a:lstStyle/>
          <a:p>
            <a:pPr algn="ctr"/>
            <a:r>
              <a:rPr lang="en-US" dirty="0"/>
              <a:t>“</a:t>
            </a:r>
            <a:r>
              <a:rPr lang="en-US" dirty="0" err="1"/>
              <a:t>Herecká</a:t>
            </a:r>
            <a:r>
              <a:rPr lang="en-US" dirty="0"/>
              <a:t> </a:t>
            </a:r>
            <a:r>
              <a:rPr lang="en-US" dirty="0" err="1"/>
              <a:t>otázka</a:t>
            </a:r>
            <a:r>
              <a:rPr lang="en-US" dirty="0"/>
              <a:t>”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1254560"/>
            <a:ext cx="2723501" cy="5119608"/>
          </a:xfrm>
        </p:spPr>
        <p:txBody>
          <a:bodyPr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/>
              <a:t>S </a:t>
            </a:r>
            <a:r>
              <a:rPr lang="en-US" sz="1600" dirty="0" err="1"/>
              <a:t>nástupem</a:t>
            </a:r>
            <a:r>
              <a:rPr lang="en-US" sz="1600" dirty="0"/>
              <a:t> </a:t>
            </a:r>
            <a:r>
              <a:rPr lang="en-US" sz="1600" dirty="0" err="1"/>
              <a:t>zvuku</a:t>
            </a:r>
            <a:r>
              <a:rPr lang="en-US" sz="1600" dirty="0"/>
              <a:t> a </a:t>
            </a:r>
            <a:r>
              <a:rPr lang="en-US" sz="1600" dirty="0" err="1"/>
              <a:t>rostoucí</a:t>
            </a:r>
            <a:r>
              <a:rPr lang="en-US" sz="1600" dirty="0"/>
              <a:t> </a:t>
            </a:r>
            <a:r>
              <a:rPr lang="en-US" sz="1600" dirty="0" err="1"/>
              <a:t>schopností</a:t>
            </a:r>
            <a:r>
              <a:rPr lang="en-US" sz="1600" dirty="0"/>
              <a:t> </a:t>
            </a:r>
            <a:r>
              <a:rPr lang="en-US" sz="1600" dirty="0" err="1"/>
              <a:t>filmu</a:t>
            </a:r>
            <a:r>
              <a:rPr lang="en-US" sz="1600" dirty="0"/>
              <a:t> </a:t>
            </a:r>
            <a:r>
              <a:rPr lang="en-US" sz="1600" dirty="0" err="1"/>
              <a:t>oslovit</a:t>
            </a:r>
            <a:r>
              <a:rPr lang="en-US" sz="1600" dirty="0"/>
              <a:t> </a:t>
            </a:r>
            <a:r>
              <a:rPr lang="en-US" sz="1600" dirty="0" err="1"/>
              <a:t>divadelní</a:t>
            </a:r>
            <a:r>
              <a:rPr lang="en-US" sz="1600" dirty="0"/>
              <a:t> </a:t>
            </a:r>
            <a:r>
              <a:rPr lang="en-US" sz="1600" dirty="0" err="1"/>
              <a:t>herce</a:t>
            </a:r>
            <a:r>
              <a:rPr lang="en-US" sz="1600" dirty="0"/>
              <a:t> se </a:t>
            </a:r>
            <a:r>
              <a:rPr lang="en-US" sz="1600" dirty="0" err="1"/>
              <a:t>vynořuje</a:t>
            </a:r>
            <a:r>
              <a:rPr lang="en-US" sz="1600" dirty="0"/>
              <a:t> </a:t>
            </a:r>
            <a:r>
              <a:rPr lang="en-US" sz="1600" dirty="0" err="1"/>
              <a:t>problém</a:t>
            </a:r>
            <a:r>
              <a:rPr lang="en-US" sz="1600" dirty="0"/>
              <a:t> </a:t>
            </a:r>
            <a:r>
              <a:rPr lang="en-US" sz="1600" dirty="0" err="1"/>
              <a:t>synchronizace</a:t>
            </a:r>
            <a:r>
              <a:rPr lang="en-US" sz="1600" dirty="0"/>
              <a:t> </a:t>
            </a:r>
            <a:r>
              <a:rPr lang="en-US" sz="1600" dirty="0" err="1"/>
              <a:t>obou</a:t>
            </a:r>
            <a:r>
              <a:rPr lang="en-US" sz="1600" dirty="0"/>
              <a:t> </a:t>
            </a:r>
            <a:r>
              <a:rPr lang="en-US" sz="1600" dirty="0" err="1"/>
              <a:t>časově</a:t>
            </a:r>
            <a:r>
              <a:rPr lang="en-US" sz="1600" dirty="0"/>
              <a:t> </a:t>
            </a:r>
            <a:r>
              <a:rPr lang="en-US" sz="1600" dirty="0" err="1"/>
              <a:t>náročných</a:t>
            </a:r>
            <a:r>
              <a:rPr lang="en-US" sz="1600" dirty="0"/>
              <a:t> </a:t>
            </a:r>
            <a:r>
              <a:rPr lang="en-US" sz="1600" dirty="0" err="1"/>
              <a:t>kariér</a:t>
            </a:r>
            <a:r>
              <a:rPr lang="en-US" sz="1600" dirty="0"/>
              <a:t> =&gt; </a:t>
            </a:r>
            <a:r>
              <a:rPr lang="en-US" sz="1600" dirty="0" err="1"/>
              <a:t>Miloš</a:t>
            </a:r>
            <a:r>
              <a:rPr lang="en-US" sz="1600" dirty="0"/>
              <a:t> Havel proto </a:t>
            </a:r>
            <a:r>
              <a:rPr lang="en-US" sz="1600" dirty="0" err="1"/>
              <a:t>zakládá</a:t>
            </a:r>
            <a:r>
              <a:rPr lang="en-US" sz="1600" dirty="0"/>
              <a:t> </a:t>
            </a:r>
            <a:r>
              <a:rPr lang="en-US" sz="1600" dirty="0" err="1"/>
              <a:t>Filmové</a:t>
            </a:r>
            <a:r>
              <a:rPr lang="en-US" sz="1600" dirty="0"/>
              <a:t> studio </a:t>
            </a:r>
            <a:r>
              <a:rPr lang="en-US" sz="1600" dirty="0" err="1"/>
              <a:t>jako</a:t>
            </a:r>
            <a:r>
              <a:rPr lang="en-US" sz="1600" dirty="0"/>
              <a:t> </a:t>
            </a:r>
            <a:r>
              <a:rPr lang="en-US" sz="1600" dirty="0" err="1"/>
              <a:t>líheň</a:t>
            </a:r>
            <a:r>
              <a:rPr lang="en-US" sz="1600" dirty="0"/>
              <a:t> </a:t>
            </a:r>
            <a:r>
              <a:rPr lang="en-US" sz="1600" dirty="0" err="1"/>
              <a:t>filmových</a:t>
            </a:r>
            <a:r>
              <a:rPr lang="en-US" sz="1600" dirty="0"/>
              <a:t> </a:t>
            </a:r>
            <a:r>
              <a:rPr lang="en-US" sz="1600" dirty="0" err="1"/>
              <a:t>talentů</a:t>
            </a:r>
            <a:r>
              <a:rPr lang="en-US" sz="1600" dirty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err="1"/>
              <a:t>Angažování</a:t>
            </a:r>
            <a:r>
              <a:rPr lang="en-US" sz="1600" dirty="0"/>
              <a:t> </a:t>
            </a:r>
            <a:r>
              <a:rPr lang="en-US" sz="1600" dirty="0" err="1"/>
              <a:t>konzervatoristů</a:t>
            </a:r>
            <a:r>
              <a:rPr lang="en-US" sz="1600" dirty="0"/>
              <a:t>, </a:t>
            </a:r>
            <a:r>
              <a:rPr lang="en-US" sz="1600" dirty="0" err="1"/>
              <a:t>sborových</a:t>
            </a:r>
            <a:r>
              <a:rPr lang="en-US" sz="1600" dirty="0"/>
              <a:t> </a:t>
            </a:r>
            <a:r>
              <a:rPr lang="en-US" sz="1600" dirty="0" err="1"/>
              <a:t>tanečnic</a:t>
            </a:r>
            <a:r>
              <a:rPr lang="en-US" sz="1600" dirty="0"/>
              <a:t> (v </a:t>
            </a:r>
            <a:r>
              <a:rPr lang="en-US" sz="1600" dirty="0" err="1"/>
              <a:t>dobovém</a:t>
            </a:r>
            <a:r>
              <a:rPr lang="en-US" sz="1600" dirty="0"/>
              <a:t> </a:t>
            </a:r>
            <a:r>
              <a:rPr lang="en-US" sz="1600" dirty="0" err="1"/>
              <a:t>slangu</a:t>
            </a:r>
            <a:r>
              <a:rPr lang="en-US" sz="1600" dirty="0"/>
              <a:t> </a:t>
            </a:r>
            <a:r>
              <a:rPr lang="en-US" sz="1600" dirty="0" err="1"/>
              <a:t>tzv</a:t>
            </a:r>
            <a:r>
              <a:rPr lang="en-US" sz="1600" dirty="0"/>
              <a:t>. “girls”) a </a:t>
            </a:r>
            <a:r>
              <a:rPr lang="en-US" sz="1600" dirty="0" err="1"/>
              <a:t>manekýnek</a:t>
            </a:r>
            <a:r>
              <a:rPr lang="en-US" sz="1600" dirty="0"/>
              <a:t> (</a:t>
            </a:r>
            <a:r>
              <a:rPr lang="en-US" sz="1600" dirty="0" err="1"/>
              <a:t>Eliška</a:t>
            </a:r>
            <a:r>
              <a:rPr lang="en-US" sz="1600" dirty="0"/>
              <a:t> </a:t>
            </a:r>
            <a:r>
              <a:rPr lang="en-US" sz="1600" dirty="0" err="1"/>
              <a:t>Pleyová</a:t>
            </a:r>
            <a:r>
              <a:rPr lang="en-US" sz="1600" dirty="0"/>
              <a:t>).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err="1"/>
              <a:t>Vzdělání</a:t>
            </a:r>
            <a:r>
              <a:rPr lang="en-US" sz="1600" dirty="0"/>
              <a:t> (</a:t>
            </a:r>
            <a:r>
              <a:rPr lang="en-US" sz="1600" dirty="0" err="1"/>
              <a:t>základy</a:t>
            </a:r>
            <a:r>
              <a:rPr lang="en-US" sz="1600" dirty="0"/>
              <a:t> </a:t>
            </a:r>
            <a:r>
              <a:rPr lang="en-US" sz="1600" dirty="0" err="1"/>
              <a:t>filmového</a:t>
            </a:r>
            <a:r>
              <a:rPr lang="en-US" sz="1600" dirty="0"/>
              <a:t> </a:t>
            </a:r>
            <a:r>
              <a:rPr lang="en-US" sz="1600" dirty="0" err="1"/>
              <a:t>herectví</a:t>
            </a:r>
            <a:r>
              <a:rPr lang="en-US" sz="1600" dirty="0"/>
              <a:t>), </a:t>
            </a:r>
            <a:r>
              <a:rPr lang="en-US" sz="1600" dirty="0" err="1"/>
              <a:t>zkušební</a:t>
            </a:r>
            <a:r>
              <a:rPr lang="en-US" sz="1600" dirty="0"/>
              <a:t> filmy (screen tests), </a:t>
            </a:r>
            <a:r>
              <a:rPr lang="en-US" sz="1600" dirty="0" err="1"/>
              <a:t>drobné</a:t>
            </a:r>
            <a:r>
              <a:rPr lang="en-US" sz="1600" dirty="0"/>
              <a:t> role. 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</p:txBody>
      </p:sp>
      <p:pic>
        <p:nvPicPr>
          <p:cNvPr id="6" name="Picture 5" descr="Jenčík.jpg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" b="1160"/>
          <a:stretch>
            <a:fillRect/>
          </a:stretch>
        </p:blipFill>
        <p:spPr>
          <a:xfrm>
            <a:off x="2941199" y="856775"/>
            <a:ext cx="6054988" cy="5406052"/>
          </a:xfrm>
          <a:prstGeom prst="rect">
            <a:avLst/>
          </a:prstGeom>
          <a:solidFill>
            <a:schemeClr val="bg2">
              <a:shade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6703336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České</a:t>
            </a:r>
            <a:r>
              <a:rPr lang="en-US" dirty="0"/>
              <a:t> “starlets”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stránkách</a:t>
            </a:r>
            <a:r>
              <a:rPr lang="en-US" dirty="0"/>
              <a:t> </a:t>
            </a:r>
            <a:r>
              <a:rPr lang="en-US" dirty="0" err="1"/>
              <a:t>Kinorevue</a:t>
            </a:r>
            <a:endParaRPr lang="en-US" dirty="0"/>
          </a:p>
        </p:txBody>
      </p:sp>
      <p:pic>
        <p:nvPicPr>
          <p:cNvPr id="8" name="Picture 7" descr="Běla_T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2" t="6172" r="10863"/>
          <a:stretch/>
        </p:blipFill>
        <p:spPr>
          <a:xfrm>
            <a:off x="6426237" y="1426253"/>
            <a:ext cx="2657206" cy="5250913"/>
          </a:xfrm>
          <a:prstGeom prst="rect">
            <a:avLst/>
          </a:prstGeom>
        </p:spPr>
      </p:pic>
      <p:pic>
        <p:nvPicPr>
          <p:cNvPr id="9" name="Picture 8" descr="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890" y="1426252"/>
            <a:ext cx="3535552" cy="5250914"/>
          </a:xfrm>
          <a:prstGeom prst="rect">
            <a:avLst/>
          </a:prstGeom>
        </p:spPr>
      </p:pic>
      <p:pic>
        <p:nvPicPr>
          <p:cNvPr id="10" name="Picture 9" descr="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98" y="1472149"/>
            <a:ext cx="2377857" cy="525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3315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Herecká</a:t>
            </a:r>
            <a:r>
              <a:rPr lang="en-US" dirty="0"/>
              <a:t> </a:t>
            </a:r>
            <a:r>
              <a:rPr lang="en-US" dirty="0" err="1"/>
              <a:t>otázka</a:t>
            </a:r>
            <a:r>
              <a:rPr lang="en-US" dirty="0"/>
              <a:t> </a:t>
            </a:r>
            <a:r>
              <a:rPr lang="en-US" dirty="0" err="1"/>
              <a:t>po</a:t>
            </a:r>
            <a:r>
              <a:rPr lang="en-US" dirty="0"/>
              <a:t> </a:t>
            </a:r>
            <a:r>
              <a:rPr lang="en-US" dirty="0" err="1"/>
              <a:t>válce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Projekt</a:t>
            </a:r>
            <a:r>
              <a:rPr lang="en-US" dirty="0"/>
              <a:t> </a:t>
            </a:r>
            <a:r>
              <a:rPr lang="en-US" dirty="0" err="1"/>
              <a:t>tzv</a:t>
            </a:r>
            <a:r>
              <a:rPr lang="en-US" dirty="0"/>
              <a:t>. </a:t>
            </a:r>
            <a:r>
              <a:rPr lang="en-US" dirty="0" err="1"/>
              <a:t>divadelní</a:t>
            </a:r>
            <a:r>
              <a:rPr lang="en-US" dirty="0"/>
              <a:t> </a:t>
            </a:r>
            <a:r>
              <a:rPr lang="en-US" dirty="0" err="1"/>
              <a:t>decentralizace</a:t>
            </a:r>
            <a:r>
              <a:rPr lang="en-US" dirty="0"/>
              <a:t> </a:t>
            </a:r>
            <a:r>
              <a:rPr lang="en-US" dirty="0" err="1"/>
              <a:t>naráží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snahu</a:t>
            </a:r>
            <a:r>
              <a:rPr lang="en-US" dirty="0"/>
              <a:t> </a:t>
            </a:r>
            <a:r>
              <a:rPr lang="en-US" dirty="0" err="1"/>
              <a:t>vytvořit</a:t>
            </a:r>
            <a:r>
              <a:rPr lang="en-US" dirty="0"/>
              <a:t> </a:t>
            </a:r>
            <a:r>
              <a:rPr lang="en-US" dirty="0" err="1"/>
              <a:t>soubor</a:t>
            </a:r>
            <a:r>
              <a:rPr lang="en-US" dirty="0"/>
              <a:t> z </a:t>
            </a:r>
            <a:r>
              <a:rPr lang="en-US" dirty="0" err="1"/>
              <a:t>primárně</a:t>
            </a:r>
            <a:r>
              <a:rPr lang="en-US" dirty="0"/>
              <a:t> </a:t>
            </a:r>
            <a:r>
              <a:rPr lang="en-US" dirty="0" err="1"/>
              <a:t>filmových</a:t>
            </a:r>
            <a:r>
              <a:rPr lang="en-US" dirty="0"/>
              <a:t> </a:t>
            </a:r>
            <a:r>
              <a:rPr lang="en-US" dirty="0" err="1"/>
              <a:t>herců</a:t>
            </a:r>
            <a:r>
              <a:rPr lang="en-US" dirty="0"/>
              <a:t>, </a:t>
            </a:r>
            <a:r>
              <a:rPr lang="en-US" dirty="0" err="1"/>
              <a:t>kteří</a:t>
            </a:r>
            <a:r>
              <a:rPr lang="en-US" dirty="0"/>
              <a:t> </a:t>
            </a:r>
            <a:r>
              <a:rPr lang="en-US" dirty="0" err="1"/>
              <a:t>mimo</a:t>
            </a:r>
            <a:r>
              <a:rPr lang="en-US" dirty="0"/>
              <a:t> </a:t>
            </a:r>
            <a:r>
              <a:rPr lang="en-US" dirty="0" err="1"/>
              <a:t>natáčení</a:t>
            </a:r>
            <a:r>
              <a:rPr lang="en-US" dirty="0"/>
              <a:t> </a:t>
            </a:r>
            <a:r>
              <a:rPr lang="en-US" dirty="0" err="1"/>
              <a:t>budou</a:t>
            </a:r>
            <a:r>
              <a:rPr lang="en-US" dirty="0"/>
              <a:t> </a:t>
            </a:r>
            <a:r>
              <a:rPr lang="en-US" dirty="0" err="1"/>
              <a:t>zkoušet</a:t>
            </a:r>
            <a:r>
              <a:rPr lang="en-US" dirty="0"/>
              <a:t> </a:t>
            </a:r>
            <a:r>
              <a:rPr lang="en-US" dirty="0" err="1"/>
              <a:t>divadelní</a:t>
            </a:r>
            <a:r>
              <a:rPr lang="en-US" dirty="0"/>
              <a:t> </a:t>
            </a:r>
            <a:r>
              <a:rPr lang="en-US" dirty="0" err="1"/>
              <a:t>inscenace</a:t>
            </a:r>
            <a:r>
              <a:rPr lang="en-US" dirty="0"/>
              <a:t>.</a:t>
            </a:r>
          </a:p>
          <a:p>
            <a:r>
              <a:rPr lang="en-US" dirty="0"/>
              <a:t>1948 </a:t>
            </a:r>
            <a:r>
              <a:rPr lang="mr-IN" dirty="0"/>
              <a:t>–</a:t>
            </a:r>
            <a:r>
              <a:rPr lang="en-US" dirty="0"/>
              <a:t> 1949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Divadlo</a:t>
            </a:r>
            <a:r>
              <a:rPr lang="en-US" dirty="0"/>
              <a:t> </a:t>
            </a:r>
            <a:r>
              <a:rPr lang="en-US" dirty="0" err="1"/>
              <a:t>Filmového</a:t>
            </a:r>
            <a:r>
              <a:rPr lang="en-US" dirty="0"/>
              <a:t> </a:t>
            </a:r>
            <a:r>
              <a:rPr lang="en-US" dirty="0" err="1"/>
              <a:t>studia</a:t>
            </a:r>
            <a:r>
              <a:rPr lang="en-US" dirty="0"/>
              <a:t> </a:t>
            </a:r>
          </a:p>
          <a:p>
            <a:r>
              <a:rPr lang="en-US" dirty="0"/>
              <a:t>1949 </a:t>
            </a:r>
            <a:r>
              <a:rPr lang="mr-IN" dirty="0"/>
              <a:t>–</a:t>
            </a:r>
            <a:r>
              <a:rPr lang="en-US" dirty="0"/>
              <a:t> 1951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Divadlo</a:t>
            </a:r>
            <a:r>
              <a:rPr lang="en-US" dirty="0"/>
              <a:t> </a:t>
            </a:r>
            <a:r>
              <a:rPr lang="en-US" dirty="0" err="1"/>
              <a:t>Státního</a:t>
            </a:r>
            <a:r>
              <a:rPr lang="en-US" dirty="0"/>
              <a:t> </a:t>
            </a:r>
            <a:r>
              <a:rPr lang="en-US" dirty="0" err="1"/>
              <a:t>filmu</a:t>
            </a:r>
            <a:endParaRPr lang="en-US" dirty="0"/>
          </a:p>
          <a:p>
            <a:r>
              <a:rPr lang="en-US" dirty="0" err="1"/>
              <a:t>Problémy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předimenzovaný</a:t>
            </a:r>
            <a:r>
              <a:rPr lang="en-US" dirty="0"/>
              <a:t> </a:t>
            </a:r>
            <a:r>
              <a:rPr lang="en-US" dirty="0" err="1"/>
              <a:t>soubor</a:t>
            </a:r>
            <a:r>
              <a:rPr lang="en-US" dirty="0"/>
              <a:t>, </a:t>
            </a:r>
            <a:r>
              <a:rPr lang="en-US" dirty="0" err="1"/>
              <a:t>složitá</a:t>
            </a:r>
            <a:r>
              <a:rPr lang="en-US" dirty="0"/>
              <a:t> </a:t>
            </a:r>
            <a:r>
              <a:rPr lang="en-US" dirty="0" err="1"/>
              <a:t>koordinace</a:t>
            </a:r>
            <a:r>
              <a:rPr lang="en-US" dirty="0"/>
              <a:t> </a:t>
            </a:r>
            <a:r>
              <a:rPr lang="en-US" dirty="0" err="1"/>
              <a:t>filmařské</a:t>
            </a:r>
            <a:r>
              <a:rPr lang="en-US" dirty="0"/>
              <a:t> </a:t>
            </a:r>
            <a:r>
              <a:rPr lang="en-US" dirty="0" err="1"/>
              <a:t>práce</a:t>
            </a:r>
            <a:r>
              <a:rPr lang="en-US" dirty="0"/>
              <a:t> s </a:t>
            </a:r>
            <a:r>
              <a:rPr lang="en-US" dirty="0" err="1"/>
              <a:t>divadelní</a:t>
            </a:r>
            <a:r>
              <a:rPr lang="en-US" dirty="0"/>
              <a:t>, </a:t>
            </a:r>
            <a:r>
              <a:rPr lang="en-US" dirty="0" err="1"/>
              <a:t>nejasné</a:t>
            </a:r>
            <a:r>
              <a:rPr lang="en-US" dirty="0"/>
              <a:t> </a:t>
            </a:r>
            <a:r>
              <a:rPr lang="en-US" dirty="0" err="1"/>
              <a:t>kompetence</a:t>
            </a:r>
            <a:endParaRPr lang="en-US" dirty="0"/>
          </a:p>
          <a:p>
            <a:r>
              <a:rPr lang="en-US" dirty="0"/>
              <a:t>Od </a:t>
            </a:r>
            <a:r>
              <a:rPr lang="en-US" dirty="0" err="1"/>
              <a:t>září</a:t>
            </a:r>
            <a:r>
              <a:rPr lang="en-US" dirty="0"/>
              <a:t> 1951 </a:t>
            </a:r>
            <a:r>
              <a:rPr lang="en-US" dirty="0" err="1"/>
              <a:t>plány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vybudování</a:t>
            </a:r>
            <a:r>
              <a:rPr lang="en-US" dirty="0"/>
              <a:t> </a:t>
            </a:r>
            <a:r>
              <a:rPr lang="en-US" dirty="0" err="1"/>
              <a:t>Studia</a:t>
            </a:r>
            <a:r>
              <a:rPr lang="en-US" dirty="0"/>
              <a:t> </a:t>
            </a:r>
            <a:r>
              <a:rPr lang="en-US" dirty="0" err="1"/>
              <a:t>filmového</a:t>
            </a:r>
            <a:r>
              <a:rPr lang="en-US" dirty="0"/>
              <a:t> </a:t>
            </a:r>
            <a:r>
              <a:rPr lang="en-US" dirty="0" err="1"/>
              <a:t>herce</a:t>
            </a:r>
            <a:r>
              <a:rPr lang="en-US" dirty="0"/>
              <a:t> (</a:t>
            </a:r>
            <a:r>
              <a:rPr lang="en-US" dirty="0" err="1"/>
              <a:t>menší</a:t>
            </a:r>
            <a:r>
              <a:rPr lang="en-US" dirty="0"/>
              <a:t> </a:t>
            </a:r>
            <a:r>
              <a:rPr lang="en-US" dirty="0" err="1"/>
              <a:t>počet</a:t>
            </a:r>
            <a:r>
              <a:rPr lang="en-US" dirty="0"/>
              <a:t> </a:t>
            </a:r>
            <a:r>
              <a:rPr lang="en-US" dirty="0" err="1"/>
              <a:t>herců</a:t>
            </a:r>
            <a:r>
              <a:rPr lang="en-US" dirty="0"/>
              <a:t> </a:t>
            </a:r>
            <a:r>
              <a:rPr lang="en-US" dirty="0" err="1"/>
              <a:t>zaměstnaný</a:t>
            </a:r>
            <a:r>
              <a:rPr lang="en-US" dirty="0"/>
              <a:t> </a:t>
            </a:r>
            <a:r>
              <a:rPr lang="en-US" dirty="0" err="1"/>
              <a:t>přímo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Barrandově</a:t>
            </a:r>
            <a:r>
              <a:rPr lang="en-US" dirty="0"/>
              <a:t>), 1958 se </a:t>
            </a:r>
            <a:r>
              <a:rPr lang="en-US" dirty="0" err="1"/>
              <a:t>realizuje</a:t>
            </a:r>
            <a:r>
              <a:rPr lang="en-US" dirty="0"/>
              <a:t> </a:t>
            </a:r>
            <a:r>
              <a:rPr lang="en-US" dirty="0" err="1"/>
              <a:t>stálý</a:t>
            </a:r>
            <a:r>
              <a:rPr lang="en-US" dirty="0"/>
              <a:t> </a:t>
            </a:r>
            <a:r>
              <a:rPr lang="en-US" dirty="0" err="1"/>
              <a:t>herecký</a:t>
            </a:r>
            <a:r>
              <a:rPr lang="en-US" dirty="0"/>
              <a:t> </a:t>
            </a:r>
            <a:r>
              <a:rPr lang="en-US" dirty="0" err="1"/>
              <a:t>soubor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/>
              <a:t> FSB o </a:t>
            </a:r>
            <a:r>
              <a:rPr lang="en-US" dirty="0" err="1"/>
              <a:t>cca</a:t>
            </a:r>
            <a:r>
              <a:rPr lang="en-US" dirty="0"/>
              <a:t> 10 </a:t>
            </a:r>
            <a:r>
              <a:rPr lang="en-US" dirty="0" err="1"/>
              <a:t>až</a:t>
            </a:r>
            <a:r>
              <a:rPr lang="en-US" dirty="0"/>
              <a:t> 20 </a:t>
            </a:r>
            <a:r>
              <a:rPr lang="en-US" dirty="0" err="1"/>
              <a:t>členech</a:t>
            </a:r>
            <a:r>
              <a:rPr lang="en-US" dirty="0"/>
              <a:t> (</a:t>
            </a:r>
            <a:r>
              <a:rPr lang="en-US" dirty="0" err="1"/>
              <a:t>epizodisté</a:t>
            </a:r>
            <a:r>
              <a:rPr lang="en-US" dirty="0"/>
              <a:t> a </a:t>
            </a:r>
            <a:r>
              <a:rPr lang="en-US" dirty="0" err="1"/>
              <a:t>představitelé</a:t>
            </a:r>
            <a:r>
              <a:rPr lang="en-US" dirty="0"/>
              <a:t> </a:t>
            </a:r>
            <a:r>
              <a:rPr lang="en-US" dirty="0" err="1"/>
              <a:t>vedlejších</a:t>
            </a:r>
            <a:r>
              <a:rPr lang="en-US" dirty="0"/>
              <a:t> </a:t>
            </a:r>
            <a:r>
              <a:rPr lang="en-US" dirty="0" err="1"/>
              <a:t>rolí</a:t>
            </a:r>
            <a:r>
              <a:rPr lang="en-US" dirty="0"/>
              <a:t>). V </a:t>
            </a:r>
            <a:r>
              <a:rPr lang="en-US" dirty="0" err="1"/>
              <a:t>této</a:t>
            </a:r>
            <a:r>
              <a:rPr lang="en-US" dirty="0"/>
              <a:t> </a:t>
            </a:r>
            <a:r>
              <a:rPr lang="en-US" dirty="0" err="1"/>
              <a:t>formě</a:t>
            </a:r>
            <a:r>
              <a:rPr lang="en-US" dirty="0"/>
              <a:t> </a:t>
            </a:r>
            <a:r>
              <a:rPr lang="en-US" dirty="0" err="1"/>
              <a:t>přetrvává</a:t>
            </a:r>
            <a:r>
              <a:rPr lang="en-US" dirty="0"/>
              <a:t> </a:t>
            </a:r>
            <a:r>
              <a:rPr lang="en-US" dirty="0" err="1"/>
              <a:t>až</a:t>
            </a:r>
            <a:r>
              <a:rPr lang="en-US" dirty="0"/>
              <a:t> do </a:t>
            </a:r>
            <a:r>
              <a:rPr lang="en-US" dirty="0" err="1"/>
              <a:t>konce</a:t>
            </a:r>
            <a:r>
              <a:rPr lang="en-US" dirty="0"/>
              <a:t> 80. let.   </a:t>
            </a:r>
          </a:p>
        </p:txBody>
      </p:sp>
    </p:spTree>
    <p:extLst>
      <p:ext uri="{BB962C8B-B14F-4D97-AF65-F5344CB8AC3E}">
        <p14:creationId xmlns:p14="http://schemas.microsoft.com/office/powerpoint/2010/main" val="42948142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err="1"/>
              <a:t>Disertační</a:t>
            </a:r>
            <a:r>
              <a:rPr lang="en-US" dirty="0"/>
              <a:t> </a:t>
            </a:r>
            <a:r>
              <a:rPr lang="en-US" dirty="0" err="1"/>
              <a:t>projekt</a:t>
            </a:r>
            <a:r>
              <a:rPr lang="en-US" dirty="0"/>
              <a:t> o </a:t>
            </a:r>
            <a:r>
              <a:rPr lang="en-US" dirty="0" err="1"/>
              <a:t>Oldřichu</a:t>
            </a:r>
            <a:r>
              <a:rPr lang="en-US" dirty="0"/>
              <a:t> </a:t>
            </a:r>
            <a:r>
              <a:rPr lang="en-US" dirty="0" err="1"/>
              <a:t>Novém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metodologická</a:t>
            </a:r>
            <a:r>
              <a:rPr lang="en-US" dirty="0"/>
              <a:t> </a:t>
            </a:r>
            <a:r>
              <a:rPr lang="en-US" dirty="0" err="1"/>
              <a:t>výzva</a:t>
            </a:r>
            <a:endParaRPr lang="en-US" dirty="0"/>
          </a:p>
        </p:txBody>
      </p:sp>
      <p:pic>
        <p:nvPicPr>
          <p:cNvPr id="6" name="Picture 5" descr="269_b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3019425"/>
            <a:ext cx="1678781" cy="2387600"/>
          </a:xfrm>
          <a:prstGeom prst="rect">
            <a:avLst/>
          </a:prstGeom>
        </p:spPr>
      </p:pic>
      <p:pic>
        <p:nvPicPr>
          <p:cNvPr id="7" name="Picture 6" descr="oldrich-novy-prichaz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356" y="3019425"/>
            <a:ext cx="1605422" cy="2387600"/>
          </a:xfrm>
          <a:prstGeom prst="rect">
            <a:avLst/>
          </a:prstGeom>
        </p:spPr>
      </p:pic>
      <p:pic>
        <p:nvPicPr>
          <p:cNvPr id="8" name="Picture 7" descr="6891434_oldrich-novy-obrazovy-zivotopis_4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778" y="3019425"/>
            <a:ext cx="2375662" cy="2387600"/>
          </a:xfrm>
          <a:prstGeom prst="rect">
            <a:avLst/>
          </a:prstGeom>
        </p:spPr>
      </p:pic>
      <p:pic>
        <p:nvPicPr>
          <p:cNvPr id="9" name="Picture 8" descr="2462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565" y="3019425"/>
            <a:ext cx="1742948" cy="2387600"/>
          </a:xfrm>
          <a:prstGeom prst="rect">
            <a:avLst/>
          </a:prstGeom>
        </p:spPr>
      </p:pic>
      <p:pic>
        <p:nvPicPr>
          <p:cNvPr id="10" name="Picture 9" descr="672_bg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014" y="2978150"/>
            <a:ext cx="1730986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833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22250" y="634999"/>
            <a:ext cx="8794749" cy="6016625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Iluminace</a:t>
            </a:r>
            <a:r>
              <a:rPr lang="en-US" dirty="0"/>
              <a:t> </a:t>
            </a:r>
            <a:r>
              <a:rPr lang="en-US" dirty="0" err="1"/>
              <a:t>č</a:t>
            </a:r>
            <a:r>
              <a:rPr lang="en-US" dirty="0"/>
              <a:t>. 1, 2012 </a:t>
            </a:r>
            <a:r>
              <a:rPr lang="mr-IN" dirty="0"/>
              <a:t>–</a:t>
            </a:r>
            <a:r>
              <a:rPr lang="cs-CZ" dirty="0"/>
              <a:t> téma</a:t>
            </a:r>
            <a:r>
              <a:rPr lang="en-US" dirty="0"/>
              <a:t> </a:t>
            </a:r>
            <a:r>
              <a:rPr lang="en-US" dirty="0" err="1"/>
              <a:t>české</a:t>
            </a:r>
            <a:r>
              <a:rPr lang="en-US" dirty="0"/>
              <a:t> </a:t>
            </a:r>
            <a:r>
              <a:rPr lang="en-US" dirty="0" err="1"/>
              <a:t>filmové</a:t>
            </a:r>
            <a:r>
              <a:rPr lang="en-US" dirty="0"/>
              <a:t> </a:t>
            </a:r>
            <a:r>
              <a:rPr lang="en-US" dirty="0" err="1"/>
              <a:t>hvězdy</a:t>
            </a:r>
            <a:r>
              <a:rPr lang="en-US" dirty="0"/>
              <a:t> + </a:t>
            </a:r>
            <a:r>
              <a:rPr lang="en-US" dirty="0" err="1"/>
              <a:t>připravuje</a:t>
            </a:r>
            <a:r>
              <a:rPr lang="en-US" dirty="0"/>
              <a:t> se </a:t>
            </a:r>
            <a:r>
              <a:rPr lang="en-US" dirty="0" err="1"/>
              <a:t>Iluminace</a:t>
            </a:r>
            <a:r>
              <a:rPr lang="en-US" dirty="0"/>
              <a:t> </a:t>
            </a:r>
            <a:r>
              <a:rPr lang="en-US" dirty="0" err="1"/>
              <a:t>č</a:t>
            </a:r>
            <a:r>
              <a:rPr lang="en-US" dirty="0"/>
              <a:t>. 2, 2018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téma</a:t>
            </a:r>
            <a:r>
              <a:rPr lang="en-US" dirty="0"/>
              <a:t> </a:t>
            </a:r>
            <a:r>
              <a:rPr lang="en-US" dirty="0" err="1"/>
              <a:t>filmové</a:t>
            </a:r>
            <a:r>
              <a:rPr lang="en-US" dirty="0"/>
              <a:t> </a:t>
            </a:r>
            <a:r>
              <a:rPr lang="en-US" dirty="0" err="1"/>
              <a:t>herectví</a:t>
            </a:r>
            <a:endParaRPr lang="en-US" dirty="0"/>
          </a:p>
          <a:p>
            <a:r>
              <a:rPr lang="en-US" i="1" dirty="0"/>
              <a:t>“Importing Modern Venus”. Hollywood, Starlets and the Czech Star System of the earl-to-mid 1930s.</a:t>
            </a:r>
            <a:r>
              <a:rPr lang="en-US" dirty="0"/>
              <a:t> </a:t>
            </a:r>
            <a:r>
              <a:rPr lang="en-US" dirty="0" err="1"/>
              <a:t>Iluminace</a:t>
            </a:r>
            <a:r>
              <a:rPr lang="en-US" dirty="0"/>
              <a:t> 27, 2015, </a:t>
            </a:r>
            <a:r>
              <a:rPr lang="en-US" dirty="0" err="1"/>
              <a:t>č</a:t>
            </a:r>
            <a:r>
              <a:rPr lang="en-US" dirty="0"/>
              <a:t>. 1, s. 29 </a:t>
            </a:r>
            <a:r>
              <a:rPr lang="mr-IN" dirty="0"/>
              <a:t>–</a:t>
            </a:r>
            <a:r>
              <a:rPr lang="en-US" dirty="0"/>
              <a:t> 42. </a:t>
            </a:r>
          </a:p>
          <a:p>
            <a:r>
              <a:rPr lang="en-US" i="1" dirty="0"/>
              <a:t>Betrayed by blondness. </a:t>
            </a:r>
            <a:r>
              <a:rPr lang="en-US" i="1" dirty="0" err="1"/>
              <a:t>Jiřina</a:t>
            </a:r>
            <a:r>
              <a:rPr lang="en-US" i="1" dirty="0"/>
              <a:t> </a:t>
            </a:r>
            <a:r>
              <a:rPr lang="en-US" i="1" dirty="0" err="1"/>
              <a:t>Štěpničková</a:t>
            </a:r>
            <a:r>
              <a:rPr lang="en-US" i="1" dirty="0"/>
              <a:t> between authenticity and excess</a:t>
            </a:r>
            <a:r>
              <a:rPr lang="en-US" dirty="0"/>
              <a:t>. Journal of celebrity studies 7, 2016, </a:t>
            </a:r>
            <a:r>
              <a:rPr lang="en-US" dirty="0" err="1"/>
              <a:t>č</a:t>
            </a:r>
            <a:r>
              <a:rPr lang="en-US" dirty="0"/>
              <a:t>. 1 (The Blonde Issue), s. 45 </a:t>
            </a:r>
            <a:r>
              <a:rPr lang="mr-IN" dirty="0"/>
              <a:t>–</a:t>
            </a:r>
            <a:r>
              <a:rPr lang="en-US" dirty="0"/>
              <a:t> 57. </a:t>
            </a:r>
          </a:p>
          <a:p>
            <a:r>
              <a:rPr lang="en-US" i="1" dirty="0"/>
              <a:t>The Stripping of His Charms. The Stability and Transformation of </a:t>
            </a:r>
            <a:r>
              <a:rPr lang="en-US" i="1" dirty="0" err="1"/>
              <a:t>Oldřich</a:t>
            </a:r>
            <a:r>
              <a:rPr lang="en-US" i="1" dirty="0"/>
              <a:t> </a:t>
            </a:r>
            <a:r>
              <a:rPr lang="en-US" i="1" dirty="0" err="1"/>
              <a:t>Nový’s</a:t>
            </a:r>
            <a:r>
              <a:rPr lang="en-US" i="1" dirty="0"/>
              <a:t> Star Image (1936-55)</a:t>
            </a:r>
            <a:r>
              <a:rPr lang="en-US" dirty="0"/>
              <a:t>. In: </a:t>
            </a:r>
            <a:r>
              <a:rPr lang="en-US" dirty="0" err="1"/>
              <a:t>Ostrowska</a:t>
            </a:r>
            <a:r>
              <a:rPr lang="en-US" dirty="0"/>
              <a:t>, </a:t>
            </a:r>
            <a:r>
              <a:rPr lang="en-US" dirty="0" err="1"/>
              <a:t>Dorota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Pitassio</a:t>
            </a:r>
            <a:r>
              <a:rPr lang="en-US" dirty="0"/>
              <a:t>, Francesco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Varga</a:t>
            </a:r>
            <a:r>
              <a:rPr lang="en-US" dirty="0"/>
              <a:t>, </a:t>
            </a:r>
            <a:r>
              <a:rPr lang="en-US" dirty="0" err="1"/>
              <a:t>Zsuzsanna</a:t>
            </a:r>
            <a:r>
              <a:rPr lang="en-US" dirty="0"/>
              <a:t> (eds.): Popular Cinemas in </a:t>
            </a:r>
            <a:r>
              <a:rPr lang="en-US" dirty="0" err="1"/>
              <a:t>Est</a:t>
            </a:r>
            <a:r>
              <a:rPr lang="en-US" dirty="0"/>
              <a:t> Central Europe. Film Cultures and Histories. London and New </a:t>
            </a:r>
            <a:r>
              <a:rPr lang="en-US" dirty="0" err="1"/>
              <a:t>ork</a:t>
            </a:r>
            <a:r>
              <a:rPr lang="en-US" dirty="0"/>
              <a:t>: I. B. </a:t>
            </a:r>
            <a:r>
              <a:rPr lang="en-US" dirty="0" err="1"/>
              <a:t>Tauris</a:t>
            </a:r>
            <a:r>
              <a:rPr lang="en-US" dirty="0"/>
              <a:t>, s. 47 </a:t>
            </a:r>
            <a:r>
              <a:rPr lang="mr-IN" dirty="0"/>
              <a:t>–</a:t>
            </a:r>
            <a:r>
              <a:rPr lang="en-US" dirty="0"/>
              <a:t> 84. </a:t>
            </a:r>
          </a:p>
          <a:p>
            <a:r>
              <a:rPr lang="en-US" dirty="0"/>
              <a:t>V </a:t>
            </a:r>
            <a:r>
              <a:rPr lang="en-US" dirty="0" err="1"/>
              <a:t>recenzním</a:t>
            </a:r>
            <a:r>
              <a:rPr lang="en-US" dirty="0"/>
              <a:t> </a:t>
            </a:r>
            <a:r>
              <a:rPr lang="en-US" dirty="0" err="1"/>
              <a:t>řízení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Only a groomed woman deserves her name. Fashion, emancipation and stardom in the Czechoslovak musical </a:t>
            </a:r>
            <a:r>
              <a:rPr lang="en-US" i="1" dirty="0"/>
              <a:t>The Lady of the lines.</a:t>
            </a:r>
            <a:r>
              <a:rPr lang="en-US" dirty="0"/>
              <a:t> (</a:t>
            </a:r>
            <a:r>
              <a:rPr lang="en-US" dirty="0" err="1"/>
              <a:t>časopis</a:t>
            </a:r>
            <a:r>
              <a:rPr lang="en-US" dirty="0"/>
              <a:t> NECSUS, The Dress Issue)</a:t>
            </a:r>
          </a:p>
          <a:p>
            <a:pPr lvl="1"/>
            <a:r>
              <a:rPr lang="en-US" dirty="0"/>
              <a:t>The </a:t>
            </a:r>
            <a:r>
              <a:rPr lang="en-US" dirty="0" err="1"/>
              <a:t>Kardashian</a:t>
            </a:r>
            <a:r>
              <a:rPr lang="en-US" dirty="0"/>
              <a:t> </a:t>
            </a:r>
            <a:r>
              <a:rPr lang="en-US" dirty="0" err="1"/>
              <a:t>Kosmos</a:t>
            </a:r>
            <a:r>
              <a:rPr lang="en-US" dirty="0"/>
              <a:t>. Between family brand and individual storylines. (</a:t>
            </a:r>
            <a:r>
              <a:rPr lang="en-US" dirty="0" err="1"/>
              <a:t>Routledge</a:t>
            </a:r>
            <a:r>
              <a:rPr lang="en-US" dirty="0"/>
              <a:t> companion to </a:t>
            </a:r>
            <a:r>
              <a:rPr lang="en-US" dirty="0" err="1"/>
              <a:t>transmedia</a:t>
            </a:r>
            <a:r>
              <a:rPr lang="en-US" dirty="0"/>
              <a:t> studies)      </a:t>
            </a:r>
          </a:p>
        </p:txBody>
      </p:sp>
    </p:spTree>
    <p:extLst>
      <p:ext uri="{BB962C8B-B14F-4D97-AF65-F5344CB8AC3E}">
        <p14:creationId xmlns:p14="http://schemas.microsoft.com/office/powerpoint/2010/main" val="39959922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Oldřich</a:t>
            </a:r>
            <a:r>
              <a:rPr lang="en-US" dirty="0"/>
              <a:t> </a:t>
            </a:r>
            <a:r>
              <a:rPr lang="en-US" dirty="0" err="1"/>
              <a:t>Nový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Velmi</a:t>
            </a:r>
            <a:r>
              <a:rPr lang="en-US" dirty="0"/>
              <a:t> </a:t>
            </a:r>
            <a:r>
              <a:rPr lang="en-US" dirty="0" err="1"/>
              <a:t>koherentní</a:t>
            </a:r>
            <a:r>
              <a:rPr lang="en-US" dirty="0"/>
              <a:t> a </a:t>
            </a:r>
            <a:r>
              <a:rPr lang="en-US" dirty="0" err="1"/>
              <a:t>málo</a:t>
            </a:r>
            <a:r>
              <a:rPr lang="en-US" dirty="0"/>
              <a:t> </a:t>
            </a:r>
            <a:r>
              <a:rPr lang="en-US" dirty="0" err="1"/>
              <a:t>proměnlivý</a:t>
            </a:r>
            <a:r>
              <a:rPr lang="en-US" dirty="0"/>
              <a:t> </a:t>
            </a:r>
            <a:r>
              <a:rPr lang="en-US" dirty="0" err="1"/>
              <a:t>hvězdný</a:t>
            </a:r>
            <a:r>
              <a:rPr lang="en-US" dirty="0"/>
              <a:t> </a:t>
            </a:r>
            <a:r>
              <a:rPr lang="en-US" dirty="0" err="1"/>
              <a:t>obraz</a:t>
            </a:r>
            <a:r>
              <a:rPr lang="en-US" dirty="0"/>
              <a:t> &gt;&gt; </a:t>
            </a:r>
            <a:r>
              <a:rPr lang="en-US" dirty="0" err="1"/>
              <a:t>transformace</a:t>
            </a:r>
            <a:r>
              <a:rPr lang="en-US" dirty="0"/>
              <a:t> </a:t>
            </a:r>
            <a:r>
              <a:rPr lang="en-US" dirty="0" err="1"/>
              <a:t>vynucená</a:t>
            </a:r>
            <a:r>
              <a:rPr lang="en-US" dirty="0"/>
              <a:t> </a:t>
            </a:r>
            <a:r>
              <a:rPr lang="en-US" dirty="0" err="1"/>
              <a:t>vnějšími</a:t>
            </a:r>
            <a:r>
              <a:rPr lang="en-US" dirty="0"/>
              <a:t> </a:t>
            </a:r>
            <a:r>
              <a:rPr lang="en-US" dirty="0" err="1"/>
              <a:t>okolnostmi</a:t>
            </a:r>
            <a:endParaRPr lang="en-US" dirty="0"/>
          </a:p>
          <a:p>
            <a:r>
              <a:rPr lang="en-US" dirty="0" err="1"/>
              <a:t>Četné</a:t>
            </a:r>
            <a:r>
              <a:rPr lang="en-US" dirty="0"/>
              <a:t> </a:t>
            </a:r>
            <a:r>
              <a:rPr lang="en-US" dirty="0" err="1"/>
              <a:t>pozice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herec</a:t>
            </a:r>
            <a:r>
              <a:rPr lang="en-US" dirty="0"/>
              <a:t>, </a:t>
            </a:r>
            <a:r>
              <a:rPr lang="en-US" dirty="0" err="1"/>
              <a:t>režisér</a:t>
            </a:r>
            <a:r>
              <a:rPr lang="en-US" dirty="0"/>
              <a:t>, </a:t>
            </a:r>
            <a:r>
              <a:rPr lang="en-US" dirty="0" err="1"/>
              <a:t>zpěvák</a:t>
            </a:r>
            <a:r>
              <a:rPr lang="en-US" dirty="0"/>
              <a:t> (</a:t>
            </a:r>
            <a:r>
              <a:rPr lang="en-US" dirty="0" err="1"/>
              <a:t>rozhlas</a:t>
            </a:r>
            <a:r>
              <a:rPr lang="en-US" dirty="0"/>
              <a:t> + </a:t>
            </a:r>
            <a:r>
              <a:rPr lang="en-US" dirty="0" err="1"/>
              <a:t>nahrávací</a:t>
            </a:r>
            <a:r>
              <a:rPr lang="en-US" dirty="0"/>
              <a:t> </a:t>
            </a:r>
            <a:r>
              <a:rPr lang="en-US" dirty="0" err="1"/>
              <a:t>průmysl</a:t>
            </a:r>
            <a:r>
              <a:rPr lang="en-US" dirty="0"/>
              <a:t>), </a:t>
            </a:r>
            <a:r>
              <a:rPr lang="en-US" dirty="0" err="1"/>
              <a:t>scénárista</a:t>
            </a:r>
            <a:r>
              <a:rPr lang="en-US" dirty="0"/>
              <a:t>, </a:t>
            </a:r>
            <a:r>
              <a:rPr lang="en-US" dirty="0" err="1"/>
              <a:t>překladatel</a:t>
            </a:r>
            <a:r>
              <a:rPr lang="en-US" dirty="0"/>
              <a:t>, </a:t>
            </a:r>
            <a:r>
              <a:rPr lang="en-US" dirty="0" err="1"/>
              <a:t>pedagog</a:t>
            </a:r>
            <a:r>
              <a:rPr lang="en-US" dirty="0"/>
              <a:t> a </a:t>
            </a:r>
            <a:r>
              <a:rPr lang="en-US" dirty="0" err="1"/>
              <a:t>ředitel</a:t>
            </a:r>
            <a:r>
              <a:rPr lang="en-US" dirty="0"/>
              <a:t> </a:t>
            </a:r>
            <a:r>
              <a:rPr lang="en-US" dirty="0" err="1"/>
              <a:t>vlastního</a:t>
            </a:r>
            <a:r>
              <a:rPr lang="en-US" dirty="0"/>
              <a:t> </a:t>
            </a:r>
            <a:r>
              <a:rPr lang="en-US" dirty="0" err="1"/>
              <a:t>divadla</a:t>
            </a:r>
            <a:endParaRPr lang="en-US" dirty="0"/>
          </a:p>
          <a:p>
            <a:r>
              <a:rPr lang="en-US" dirty="0" err="1"/>
              <a:t>Časové</a:t>
            </a:r>
            <a:r>
              <a:rPr lang="en-US" dirty="0"/>
              <a:t> </a:t>
            </a:r>
            <a:r>
              <a:rPr lang="en-US" dirty="0" err="1"/>
              <a:t>vymezení</a:t>
            </a:r>
            <a:r>
              <a:rPr lang="en-US" dirty="0"/>
              <a:t> </a:t>
            </a:r>
            <a:r>
              <a:rPr lang="en-US" dirty="0" err="1"/>
              <a:t>projektu</a:t>
            </a:r>
            <a:r>
              <a:rPr lang="en-US" dirty="0"/>
              <a:t> 1936 </a:t>
            </a:r>
            <a:r>
              <a:rPr lang="mr-IN" dirty="0"/>
              <a:t>–</a:t>
            </a:r>
            <a:r>
              <a:rPr lang="en-US" dirty="0"/>
              <a:t> 1969</a:t>
            </a:r>
          </a:p>
          <a:p>
            <a:pPr lvl="1"/>
            <a:r>
              <a:rPr lang="en-US" dirty="0"/>
              <a:t>1936 </a:t>
            </a:r>
            <a:r>
              <a:rPr lang="mr-IN" dirty="0"/>
              <a:t>–</a:t>
            </a:r>
            <a:r>
              <a:rPr lang="en-US" dirty="0"/>
              <a:t> 1945 = </a:t>
            </a:r>
            <a:r>
              <a:rPr lang="en-US" dirty="0" err="1"/>
              <a:t>ustavování</a:t>
            </a:r>
            <a:r>
              <a:rPr lang="en-US" dirty="0"/>
              <a:t> a </a:t>
            </a:r>
            <a:r>
              <a:rPr lang="en-US" dirty="0" err="1"/>
              <a:t>fungování</a:t>
            </a:r>
            <a:r>
              <a:rPr lang="en-US" dirty="0"/>
              <a:t> </a:t>
            </a:r>
            <a:r>
              <a:rPr lang="en-US" dirty="0" err="1"/>
              <a:t>typu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1945 </a:t>
            </a:r>
            <a:r>
              <a:rPr lang="mr-IN" dirty="0"/>
              <a:t>–</a:t>
            </a:r>
            <a:r>
              <a:rPr lang="en-US" dirty="0"/>
              <a:t> 1955 = </a:t>
            </a:r>
            <a:r>
              <a:rPr lang="en-US" dirty="0" err="1"/>
              <a:t>transformace</a:t>
            </a:r>
            <a:r>
              <a:rPr lang="en-US" dirty="0"/>
              <a:t> </a:t>
            </a:r>
            <a:r>
              <a:rPr lang="en-US" dirty="0" err="1"/>
              <a:t>vs</a:t>
            </a:r>
            <a:r>
              <a:rPr lang="en-US" dirty="0"/>
              <a:t> </a:t>
            </a:r>
            <a:r>
              <a:rPr lang="en-US" dirty="0" err="1"/>
              <a:t>stabilita</a:t>
            </a:r>
            <a:r>
              <a:rPr lang="en-US" dirty="0"/>
              <a:t> </a:t>
            </a:r>
            <a:r>
              <a:rPr lang="en-US" dirty="0" err="1"/>
              <a:t>dosaženého</a:t>
            </a:r>
            <a:r>
              <a:rPr lang="en-US" dirty="0"/>
              <a:t> </a:t>
            </a:r>
            <a:r>
              <a:rPr lang="en-US" dirty="0" err="1"/>
              <a:t>typu</a:t>
            </a:r>
            <a:endParaRPr lang="en-US" dirty="0"/>
          </a:p>
          <a:p>
            <a:pPr lvl="1"/>
            <a:r>
              <a:rPr lang="en-US" dirty="0"/>
              <a:t>1956 </a:t>
            </a:r>
            <a:r>
              <a:rPr lang="mr-IN" dirty="0"/>
              <a:t>–</a:t>
            </a:r>
            <a:r>
              <a:rPr lang="en-US" dirty="0"/>
              <a:t> 1969 = </a:t>
            </a:r>
            <a:r>
              <a:rPr lang="en-US" dirty="0" err="1"/>
              <a:t>stárnutí</a:t>
            </a:r>
            <a:r>
              <a:rPr lang="en-US" dirty="0"/>
              <a:t> </a:t>
            </a:r>
            <a:r>
              <a:rPr lang="en-US" dirty="0" err="1"/>
              <a:t>typu</a:t>
            </a:r>
            <a:endParaRPr lang="en-US" dirty="0"/>
          </a:p>
          <a:p>
            <a:r>
              <a:rPr lang="en-US" dirty="0" err="1"/>
              <a:t>Každé</a:t>
            </a:r>
            <a:r>
              <a:rPr lang="en-US" dirty="0"/>
              <a:t> </a:t>
            </a:r>
            <a:r>
              <a:rPr lang="en-US" dirty="0" err="1"/>
              <a:t>období</a:t>
            </a:r>
            <a:r>
              <a:rPr lang="en-US" dirty="0"/>
              <a:t> </a:t>
            </a:r>
            <a:r>
              <a:rPr lang="en-US" dirty="0" err="1"/>
              <a:t>vyžaduje</a:t>
            </a:r>
            <a:r>
              <a:rPr lang="en-US" dirty="0"/>
              <a:t> </a:t>
            </a:r>
            <a:r>
              <a:rPr lang="en-US" dirty="0" err="1"/>
              <a:t>jinou</a:t>
            </a:r>
            <a:r>
              <a:rPr lang="en-US" dirty="0"/>
              <a:t> </a:t>
            </a:r>
            <a:r>
              <a:rPr lang="en-US" dirty="0" err="1"/>
              <a:t>kombinaci</a:t>
            </a:r>
            <a:r>
              <a:rPr lang="en-US" dirty="0"/>
              <a:t> </a:t>
            </a:r>
            <a:r>
              <a:rPr lang="en-US" dirty="0" err="1"/>
              <a:t>materiálů</a:t>
            </a:r>
            <a:r>
              <a:rPr lang="en-US" dirty="0"/>
              <a:t> k </a:t>
            </a:r>
            <a:r>
              <a:rPr lang="en-US" dirty="0" err="1"/>
              <a:t>analýze</a:t>
            </a:r>
            <a:r>
              <a:rPr lang="en-US" dirty="0"/>
              <a:t>, </a:t>
            </a:r>
            <a:r>
              <a:rPr lang="en-US" dirty="0" err="1"/>
              <a:t>jiný</a:t>
            </a:r>
            <a:r>
              <a:rPr lang="en-US" dirty="0"/>
              <a:t> </a:t>
            </a:r>
            <a:r>
              <a:rPr lang="en-US" dirty="0" err="1"/>
              <a:t>typ</a:t>
            </a:r>
            <a:r>
              <a:rPr lang="en-US" dirty="0"/>
              <a:t> </a:t>
            </a:r>
            <a:r>
              <a:rPr lang="en-US" dirty="0" err="1"/>
              <a:t>zdrojů</a:t>
            </a:r>
            <a:r>
              <a:rPr lang="en-US" dirty="0"/>
              <a:t>, </a:t>
            </a:r>
            <a:r>
              <a:rPr lang="en-US" dirty="0" err="1"/>
              <a:t>kontextu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metodologických</a:t>
            </a:r>
            <a:r>
              <a:rPr lang="en-US" dirty="0"/>
              <a:t> </a:t>
            </a:r>
            <a:r>
              <a:rPr lang="en-US" dirty="0" err="1"/>
              <a:t>kombinací</a:t>
            </a:r>
            <a:r>
              <a:rPr lang="en-US" dirty="0"/>
              <a:t> 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5479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1936 - 1945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err="1"/>
              <a:t>Nejplodnější</a:t>
            </a:r>
            <a:r>
              <a:rPr lang="en-US" dirty="0"/>
              <a:t> </a:t>
            </a:r>
            <a:r>
              <a:rPr lang="en-US" dirty="0" err="1"/>
              <a:t>období</a:t>
            </a:r>
            <a:endParaRPr lang="en-US" dirty="0"/>
          </a:p>
          <a:p>
            <a:pPr lvl="1"/>
            <a:r>
              <a:rPr lang="en-US" dirty="0"/>
              <a:t>22 </a:t>
            </a:r>
            <a:r>
              <a:rPr lang="en-US" dirty="0" err="1"/>
              <a:t>filmových</a:t>
            </a:r>
            <a:r>
              <a:rPr lang="en-US" dirty="0"/>
              <a:t> </a:t>
            </a:r>
            <a:r>
              <a:rPr lang="en-US" dirty="0" err="1"/>
              <a:t>rolí</a:t>
            </a:r>
            <a:endParaRPr lang="en-US" dirty="0"/>
          </a:p>
          <a:p>
            <a:pPr lvl="1"/>
            <a:r>
              <a:rPr lang="en-US" dirty="0"/>
              <a:t>16 </a:t>
            </a:r>
            <a:r>
              <a:rPr lang="en-US" dirty="0" err="1"/>
              <a:t>inscencí</a:t>
            </a:r>
            <a:r>
              <a:rPr lang="en-US" dirty="0"/>
              <a:t> </a:t>
            </a:r>
            <a:r>
              <a:rPr lang="en-US" dirty="0" err="1"/>
              <a:t>Nového</a:t>
            </a:r>
            <a:r>
              <a:rPr lang="en-US" dirty="0"/>
              <a:t> </a:t>
            </a:r>
            <a:r>
              <a:rPr lang="en-US" dirty="0" err="1"/>
              <a:t>divadla</a:t>
            </a:r>
            <a:endParaRPr lang="en-US" dirty="0"/>
          </a:p>
          <a:p>
            <a:pPr lvl="1"/>
            <a:r>
              <a:rPr lang="en-US" dirty="0" err="1"/>
              <a:t>Minimálně</a:t>
            </a:r>
            <a:r>
              <a:rPr lang="en-US" dirty="0"/>
              <a:t> 24 </a:t>
            </a:r>
            <a:r>
              <a:rPr lang="en-US" dirty="0" err="1"/>
              <a:t>písní</a:t>
            </a:r>
            <a:r>
              <a:rPr lang="en-US" dirty="0"/>
              <a:t> z </a:t>
            </a:r>
            <a:r>
              <a:rPr lang="en-US" dirty="0" err="1"/>
              <a:t>Nového</a:t>
            </a:r>
            <a:r>
              <a:rPr lang="en-US" dirty="0"/>
              <a:t> </a:t>
            </a:r>
            <a:r>
              <a:rPr lang="en-US" dirty="0" err="1"/>
              <a:t>divadla</a:t>
            </a:r>
            <a:r>
              <a:rPr lang="en-US" dirty="0"/>
              <a:t> </a:t>
            </a:r>
            <a:r>
              <a:rPr lang="en-US" dirty="0" err="1"/>
              <a:t>nahraných</a:t>
            </a:r>
            <a:r>
              <a:rPr lang="en-US" dirty="0"/>
              <a:t> </a:t>
            </a:r>
            <a:r>
              <a:rPr lang="en-US" dirty="0" err="1"/>
              <a:t>společností</a:t>
            </a:r>
            <a:r>
              <a:rPr lang="en-US" dirty="0"/>
              <a:t> </a:t>
            </a:r>
            <a:r>
              <a:rPr lang="en-US" dirty="0" err="1"/>
              <a:t>Ultraphon</a:t>
            </a:r>
            <a:r>
              <a:rPr lang="en-US" dirty="0"/>
              <a:t> (ne </a:t>
            </a:r>
            <a:r>
              <a:rPr lang="en-US" dirty="0" err="1"/>
              <a:t>všechny</a:t>
            </a:r>
            <a:r>
              <a:rPr lang="en-US" dirty="0"/>
              <a:t> </a:t>
            </a:r>
            <a:r>
              <a:rPr lang="en-US" dirty="0" err="1"/>
              <a:t>vydané</a:t>
            </a:r>
            <a:r>
              <a:rPr lang="en-US" dirty="0"/>
              <a:t>) + 5 </a:t>
            </a:r>
            <a:r>
              <a:rPr lang="en-US" dirty="0" err="1"/>
              <a:t>filmových</a:t>
            </a:r>
            <a:r>
              <a:rPr lang="en-US" dirty="0"/>
              <a:t> </a:t>
            </a:r>
            <a:r>
              <a:rPr lang="en-US" dirty="0" err="1"/>
              <a:t>šlágrů</a:t>
            </a:r>
            <a:endParaRPr lang="en-US" dirty="0"/>
          </a:p>
          <a:p>
            <a:r>
              <a:rPr lang="en-US" dirty="0" err="1"/>
              <a:t>Zároveň</a:t>
            </a:r>
            <a:r>
              <a:rPr lang="en-US" dirty="0"/>
              <a:t> </a:t>
            </a:r>
            <a:r>
              <a:rPr lang="en-US" dirty="0" err="1"/>
              <a:t>nejvíce</a:t>
            </a:r>
            <a:r>
              <a:rPr lang="en-US" dirty="0"/>
              <a:t> </a:t>
            </a:r>
            <a:r>
              <a:rPr lang="en-US" dirty="0" err="1"/>
              <a:t>zpracované</a:t>
            </a:r>
            <a:endParaRPr lang="en-US" dirty="0"/>
          </a:p>
          <a:p>
            <a:r>
              <a:rPr lang="en-US" dirty="0" err="1"/>
              <a:t>Analýza</a:t>
            </a:r>
            <a:r>
              <a:rPr lang="en-US" dirty="0"/>
              <a:t> </a:t>
            </a:r>
            <a:r>
              <a:rPr lang="en-US" dirty="0" err="1"/>
              <a:t>hereckých</a:t>
            </a:r>
            <a:r>
              <a:rPr lang="en-US" dirty="0"/>
              <a:t> </a:t>
            </a:r>
            <a:r>
              <a:rPr lang="en-US" dirty="0" err="1"/>
              <a:t>prostředků</a:t>
            </a:r>
            <a:r>
              <a:rPr lang="en-US" dirty="0"/>
              <a:t> (</a:t>
            </a:r>
            <a:r>
              <a:rPr lang="en-US" dirty="0" err="1"/>
              <a:t>hlas</a:t>
            </a:r>
            <a:r>
              <a:rPr lang="en-US" dirty="0"/>
              <a:t> a </a:t>
            </a:r>
            <a:r>
              <a:rPr lang="en-US" dirty="0" err="1"/>
              <a:t>verbální</a:t>
            </a:r>
            <a:r>
              <a:rPr lang="en-US" dirty="0"/>
              <a:t> </a:t>
            </a:r>
            <a:r>
              <a:rPr lang="en-US" dirty="0" err="1"/>
              <a:t>projev</a:t>
            </a:r>
            <a:r>
              <a:rPr lang="en-US" dirty="0"/>
              <a:t> / </a:t>
            </a:r>
            <a:r>
              <a:rPr lang="en-US" dirty="0" err="1"/>
              <a:t>písňová</a:t>
            </a:r>
            <a:r>
              <a:rPr lang="en-US" dirty="0"/>
              <a:t> </a:t>
            </a:r>
            <a:r>
              <a:rPr lang="en-US" dirty="0" err="1"/>
              <a:t>čísla</a:t>
            </a:r>
            <a:r>
              <a:rPr lang="en-US" dirty="0"/>
              <a:t> / </a:t>
            </a:r>
            <a:r>
              <a:rPr lang="en-US" dirty="0" err="1"/>
              <a:t>gesta</a:t>
            </a:r>
            <a:r>
              <a:rPr lang="en-US" dirty="0"/>
              <a:t> a </a:t>
            </a:r>
            <a:r>
              <a:rPr lang="en-US" dirty="0" err="1"/>
              <a:t>nonverbální</a:t>
            </a:r>
            <a:r>
              <a:rPr lang="en-US" dirty="0"/>
              <a:t> </a:t>
            </a:r>
            <a:r>
              <a:rPr lang="en-US" dirty="0" err="1"/>
              <a:t>projev</a:t>
            </a:r>
            <a:r>
              <a:rPr lang="en-US" dirty="0"/>
              <a:t> / </a:t>
            </a:r>
            <a:r>
              <a:rPr lang="en-US" dirty="0" err="1"/>
              <a:t>párová</a:t>
            </a:r>
            <a:r>
              <a:rPr lang="en-US" dirty="0"/>
              <a:t> </a:t>
            </a:r>
            <a:r>
              <a:rPr lang="en-US" dirty="0" err="1"/>
              <a:t>souhra</a:t>
            </a:r>
            <a:r>
              <a:rPr lang="en-US" dirty="0"/>
              <a:t> / </a:t>
            </a:r>
            <a:r>
              <a:rPr lang="en-US" dirty="0" err="1"/>
              <a:t>dvojrole</a:t>
            </a:r>
            <a:r>
              <a:rPr lang="en-US" dirty="0"/>
              <a:t>)</a:t>
            </a:r>
          </a:p>
          <a:p>
            <a:r>
              <a:rPr lang="en-US" dirty="0" err="1"/>
              <a:t>Analýza</a:t>
            </a:r>
            <a:r>
              <a:rPr lang="en-US" dirty="0"/>
              <a:t> </a:t>
            </a:r>
            <a:r>
              <a:rPr lang="en-US" dirty="0" err="1"/>
              <a:t>hvězdného</a:t>
            </a:r>
            <a:r>
              <a:rPr lang="en-US" dirty="0"/>
              <a:t> </a:t>
            </a:r>
            <a:r>
              <a:rPr lang="en-US" dirty="0" err="1"/>
              <a:t>typu</a:t>
            </a:r>
            <a:r>
              <a:rPr lang="en-US" dirty="0"/>
              <a:t> (</a:t>
            </a:r>
            <a:r>
              <a:rPr lang="en-US" dirty="0" err="1"/>
              <a:t>zvolený</a:t>
            </a:r>
            <a:r>
              <a:rPr lang="en-US" dirty="0"/>
              <a:t> </a:t>
            </a:r>
            <a:r>
              <a:rPr lang="en-US" dirty="0" err="1"/>
              <a:t>žánr</a:t>
            </a:r>
            <a:r>
              <a:rPr lang="en-US" dirty="0"/>
              <a:t>, </a:t>
            </a:r>
            <a:r>
              <a:rPr lang="en-US" dirty="0" err="1"/>
              <a:t>dvojí</a:t>
            </a:r>
            <a:r>
              <a:rPr lang="en-US" dirty="0"/>
              <a:t> </a:t>
            </a:r>
            <a:r>
              <a:rPr lang="en-US" dirty="0" err="1"/>
              <a:t>stylizace</a:t>
            </a:r>
            <a:r>
              <a:rPr lang="en-US" dirty="0"/>
              <a:t>, </a:t>
            </a:r>
            <a:r>
              <a:rPr lang="en-US" dirty="0" err="1"/>
              <a:t>kostým</a:t>
            </a:r>
            <a:r>
              <a:rPr lang="en-US" dirty="0"/>
              <a:t>)</a:t>
            </a:r>
          </a:p>
          <a:p>
            <a:r>
              <a:rPr lang="en-US" dirty="0" err="1"/>
              <a:t>Vybrané</a:t>
            </a:r>
            <a:r>
              <a:rPr lang="en-US" dirty="0"/>
              <a:t> filmy pro “close reading”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i="1" dirty="0" err="1"/>
              <a:t>Když</a:t>
            </a:r>
            <a:r>
              <a:rPr lang="en-US" i="1" dirty="0"/>
              <a:t> </a:t>
            </a:r>
            <a:r>
              <a:rPr lang="en-US" i="1" dirty="0" err="1"/>
              <a:t>Burian</a:t>
            </a:r>
            <a:r>
              <a:rPr lang="en-US" i="1" dirty="0"/>
              <a:t> </a:t>
            </a:r>
            <a:r>
              <a:rPr lang="en-US" i="1" dirty="0" err="1"/>
              <a:t>prášil</a:t>
            </a:r>
            <a:r>
              <a:rPr lang="en-US" i="1" dirty="0"/>
              <a:t> </a:t>
            </a:r>
            <a:r>
              <a:rPr lang="en-US" dirty="0"/>
              <a:t>(</a:t>
            </a:r>
            <a:r>
              <a:rPr lang="en-US" dirty="0" err="1"/>
              <a:t>komparace</a:t>
            </a:r>
            <a:r>
              <a:rPr lang="en-US" dirty="0"/>
              <a:t> s </a:t>
            </a:r>
            <a:r>
              <a:rPr lang="en-US" dirty="0" err="1"/>
              <a:t>Vlastou</a:t>
            </a:r>
            <a:r>
              <a:rPr lang="en-US" dirty="0"/>
              <a:t> </a:t>
            </a:r>
            <a:r>
              <a:rPr lang="en-US" dirty="0" err="1"/>
              <a:t>Burianem</a:t>
            </a:r>
            <a:r>
              <a:rPr lang="en-US" dirty="0"/>
              <a:t>), </a:t>
            </a:r>
            <a:r>
              <a:rPr lang="en-US" i="1" dirty="0" err="1"/>
              <a:t>Kristian</a:t>
            </a:r>
            <a:r>
              <a:rPr lang="en-US" dirty="0"/>
              <a:t> (</a:t>
            </a:r>
            <a:r>
              <a:rPr lang="en-US" dirty="0" err="1"/>
              <a:t>dvojrole</a:t>
            </a:r>
            <a:r>
              <a:rPr lang="en-US" dirty="0"/>
              <a:t>, </a:t>
            </a:r>
            <a:r>
              <a:rPr lang="en-US" dirty="0" err="1"/>
              <a:t>kostým</a:t>
            </a:r>
            <a:r>
              <a:rPr lang="en-US" dirty="0"/>
              <a:t>), </a:t>
            </a:r>
            <a:r>
              <a:rPr lang="en-US" i="1" dirty="0" err="1"/>
              <a:t>Čtrnáctý</a:t>
            </a:r>
            <a:r>
              <a:rPr lang="en-US" i="1" dirty="0"/>
              <a:t> u </a:t>
            </a:r>
            <a:r>
              <a:rPr lang="en-US" i="1" dirty="0" err="1"/>
              <a:t>stolu</a:t>
            </a:r>
            <a:r>
              <a:rPr lang="en-US" i="1" dirty="0"/>
              <a:t> </a:t>
            </a:r>
            <a:r>
              <a:rPr lang="en-US" dirty="0"/>
              <a:t>(</a:t>
            </a:r>
            <a:r>
              <a:rPr lang="en-US" dirty="0" err="1"/>
              <a:t>Nový</a:t>
            </a:r>
            <a:r>
              <a:rPr lang="en-US" dirty="0"/>
              <a:t> </a:t>
            </a:r>
            <a:r>
              <a:rPr lang="en-US" dirty="0" err="1"/>
              <a:t>režíruje</a:t>
            </a:r>
            <a:r>
              <a:rPr lang="en-US" dirty="0"/>
              <a:t> Karla </a:t>
            </a:r>
            <a:r>
              <a:rPr lang="en-US" dirty="0" err="1"/>
              <a:t>Högera</a:t>
            </a:r>
            <a:r>
              <a:rPr lang="en-US" dirty="0"/>
              <a:t>)</a:t>
            </a:r>
            <a:r>
              <a:rPr lang="en-US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069224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1945 - 1955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Pouze</a:t>
            </a:r>
            <a:r>
              <a:rPr lang="en-US" dirty="0"/>
              <a:t> 5 </a:t>
            </a:r>
            <a:r>
              <a:rPr lang="en-US" dirty="0" err="1"/>
              <a:t>filmů</a:t>
            </a:r>
            <a:endParaRPr lang="en-US" dirty="0"/>
          </a:p>
          <a:p>
            <a:r>
              <a:rPr lang="en-US" dirty="0" err="1"/>
              <a:t>Nové</a:t>
            </a:r>
            <a:r>
              <a:rPr lang="en-US" dirty="0"/>
              <a:t> </a:t>
            </a:r>
            <a:r>
              <a:rPr lang="en-US" dirty="0" err="1"/>
              <a:t>divadlo</a:t>
            </a:r>
            <a:r>
              <a:rPr lang="en-US" dirty="0"/>
              <a:t> </a:t>
            </a:r>
            <a:r>
              <a:rPr lang="en-US" dirty="0" err="1"/>
              <a:t>zaniklo</a:t>
            </a:r>
            <a:r>
              <a:rPr lang="en-US" dirty="0"/>
              <a:t> </a:t>
            </a:r>
            <a:r>
              <a:rPr lang="en-US" dirty="0" err="1"/>
              <a:t>koncem</a:t>
            </a:r>
            <a:r>
              <a:rPr lang="en-US" dirty="0"/>
              <a:t> </a:t>
            </a:r>
            <a:r>
              <a:rPr lang="en-US" dirty="0" err="1"/>
              <a:t>roku</a:t>
            </a:r>
            <a:r>
              <a:rPr lang="en-US" dirty="0"/>
              <a:t> 1948</a:t>
            </a:r>
          </a:p>
          <a:p>
            <a:r>
              <a:rPr lang="en-US" dirty="0" err="1"/>
              <a:t>Místo</a:t>
            </a:r>
            <a:r>
              <a:rPr lang="en-US" dirty="0"/>
              <a:t> </a:t>
            </a:r>
            <a:r>
              <a:rPr lang="en-US" dirty="0" err="1"/>
              <a:t>toho</a:t>
            </a:r>
            <a:r>
              <a:rPr lang="en-US" dirty="0"/>
              <a:t> od </a:t>
            </a:r>
            <a:r>
              <a:rPr lang="en-US" dirty="0" err="1"/>
              <a:t>roku</a:t>
            </a:r>
            <a:r>
              <a:rPr lang="en-US" dirty="0"/>
              <a:t> 1950 </a:t>
            </a:r>
            <a:r>
              <a:rPr lang="en-US" dirty="0" err="1"/>
              <a:t>minimálně</a:t>
            </a:r>
            <a:r>
              <a:rPr lang="en-US" dirty="0"/>
              <a:t> do </a:t>
            </a:r>
            <a:r>
              <a:rPr lang="en-US" dirty="0" err="1"/>
              <a:t>poloviny</a:t>
            </a:r>
            <a:r>
              <a:rPr lang="en-US" dirty="0"/>
              <a:t> </a:t>
            </a:r>
            <a:r>
              <a:rPr lang="en-US" dirty="0" err="1"/>
              <a:t>roku</a:t>
            </a:r>
            <a:r>
              <a:rPr lang="en-US" dirty="0"/>
              <a:t> 1951 </a:t>
            </a:r>
            <a:r>
              <a:rPr lang="en-US" dirty="0" err="1"/>
              <a:t>pozice</a:t>
            </a:r>
            <a:r>
              <a:rPr lang="en-US" dirty="0"/>
              <a:t> </a:t>
            </a:r>
            <a:r>
              <a:rPr lang="en-US" dirty="0" err="1"/>
              <a:t>vedoucího</a:t>
            </a:r>
            <a:r>
              <a:rPr lang="en-US" dirty="0"/>
              <a:t> </a:t>
            </a:r>
            <a:r>
              <a:rPr lang="en-US" dirty="0" err="1"/>
              <a:t>vlastní</a:t>
            </a:r>
            <a:r>
              <a:rPr lang="en-US" dirty="0"/>
              <a:t> </a:t>
            </a:r>
            <a:r>
              <a:rPr lang="en-US" dirty="0" err="1"/>
              <a:t>veseloherní</a:t>
            </a:r>
            <a:r>
              <a:rPr lang="en-US" dirty="0"/>
              <a:t> </a:t>
            </a:r>
            <a:r>
              <a:rPr lang="en-US" dirty="0" err="1"/>
              <a:t>skupiny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/>
              <a:t> ČSF</a:t>
            </a:r>
          </a:p>
          <a:p>
            <a:r>
              <a:rPr lang="en-US" dirty="0" err="1"/>
              <a:t>Spolupráce</a:t>
            </a:r>
            <a:r>
              <a:rPr lang="en-US" dirty="0"/>
              <a:t> s </a:t>
            </a:r>
            <a:r>
              <a:rPr lang="en-US" dirty="0" err="1"/>
              <a:t>hudebním</a:t>
            </a:r>
            <a:r>
              <a:rPr lang="en-US" dirty="0"/>
              <a:t> </a:t>
            </a:r>
            <a:r>
              <a:rPr lang="en-US" dirty="0" err="1"/>
              <a:t>divadlem</a:t>
            </a:r>
            <a:r>
              <a:rPr lang="en-US" dirty="0"/>
              <a:t> v </a:t>
            </a:r>
            <a:r>
              <a:rPr lang="en-US" dirty="0" err="1"/>
              <a:t>Karlíně</a:t>
            </a:r>
            <a:endParaRPr lang="en-US" dirty="0"/>
          </a:p>
          <a:p>
            <a:r>
              <a:rPr lang="en-US" dirty="0" err="1"/>
              <a:t>Nejméně</a:t>
            </a:r>
            <a:r>
              <a:rPr lang="en-US" dirty="0"/>
              <a:t> </a:t>
            </a:r>
            <a:r>
              <a:rPr lang="en-US" dirty="0" err="1"/>
              <a:t>zpracované</a:t>
            </a:r>
            <a:r>
              <a:rPr lang="en-US" dirty="0"/>
              <a:t> </a:t>
            </a:r>
            <a:r>
              <a:rPr lang="en-US" dirty="0" err="1"/>
              <a:t>období</a:t>
            </a:r>
            <a:r>
              <a:rPr lang="en-US" dirty="0"/>
              <a:t>, </a:t>
            </a:r>
            <a:r>
              <a:rPr lang="en-US" dirty="0" err="1"/>
              <a:t>nahromaděná</a:t>
            </a:r>
            <a:r>
              <a:rPr lang="en-US" dirty="0"/>
              <a:t> </a:t>
            </a:r>
            <a:r>
              <a:rPr lang="en-US" dirty="0" err="1"/>
              <a:t>řada</a:t>
            </a:r>
            <a:r>
              <a:rPr lang="en-US" dirty="0"/>
              <a:t> </a:t>
            </a:r>
            <a:r>
              <a:rPr lang="en-US" dirty="0" err="1"/>
              <a:t>mýtů</a:t>
            </a:r>
            <a:r>
              <a:rPr lang="en-US" dirty="0"/>
              <a:t> (</a:t>
            </a:r>
            <a:r>
              <a:rPr lang="en-US" dirty="0" err="1"/>
              <a:t>totální</a:t>
            </a:r>
            <a:r>
              <a:rPr lang="en-US" dirty="0"/>
              <a:t> </a:t>
            </a:r>
            <a:r>
              <a:rPr lang="en-US" dirty="0" err="1"/>
              <a:t>generační</a:t>
            </a:r>
            <a:r>
              <a:rPr lang="en-US" dirty="0"/>
              <a:t> </a:t>
            </a:r>
            <a:r>
              <a:rPr lang="en-US" dirty="0" err="1"/>
              <a:t>výměna</a:t>
            </a:r>
            <a:r>
              <a:rPr lang="en-US" dirty="0"/>
              <a:t>, </a:t>
            </a:r>
            <a:r>
              <a:rPr lang="en-US" dirty="0" err="1"/>
              <a:t>absolutní</a:t>
            </a:r>
            <a:r>
              <a:rPr lang="en-US" dirty="0"/>
              <a:t> </a:t>
            </a:r>
            <a:r>
              <a:rPr lang="en-US" dirty="0" err="1"/>
              <a:t>negace</a:t>
            </a:r>
            <a:r>
              <a:rPr lang="en-US" dirty="0"/>
              <a:t> </a:t>
            </a:r>
            <a:r>
              <a:rPr lang="en-US" dirty="0" err="1"/>
              <a:t>hvězdné</a:t>
            </a:r>
            <a:r>
              <a:rPr lang="en-US" dirty="0"/>
              <a:t> </a:t>
            </a:r>
            <a:r>
              <a:rPr lang="en-US" dirty="0" err="1"/>
              <a:t>slávy</a:t>
            </a:r>
            <a:r>
              <a:rPr lang="en-US" dirty="0"/>
              <a:t>, </a:t>
            </a:r>
            <a:r>
              <a:rPr lang="en-US" dirty="0" err="1"/>
              <a:t>nulové</a:t>
            </a:r>
            <a:r>
              <a:rPr lang="en-US" dirty="0"/>
              <a:t> </a:t>
            </a:r>
            <a:r>
              <a:rPr lang="en-US" dirty="0" err="1"/>
              <a:t>možnosti</a:t>
            </a:r>
            <a:r>
              <a:rPr lang="en-US" dirty="0"/>
              <a:t> </a:t>
            </a:r>
            <a:r>
              <a:rPr lang="en-US" dirty="0" err="1"/>
              <a:t>uplatnění</a:t>
            </a:r>
            <a:r>
              <a:rPr lang="en-US" dirty="0"/>
              <a:t>)  </a:t>
            </a:r>
          </a:p>
          <a:p>
            <a:r>
              <a:rPr lang="en-US" dirty="0" err="1"/>
              <a:t>Nezpracované</a:t>
            </a:r>
            <a:r>
              <a:rPr lang="en-US" dirty="0"/>
              <a:t> </a:t>
            </a:r>
            <a:r>
              <a:rPr lang="en-US" dirty="0" err="1"/>
              <a:t>materiály</a:t>
            </a:r>
            <a:r>
              <a:rPr lang="en-US" dirty="0"/>
              <a:t> z </a:t>
            </a:r>
            <a:r>
              <a:rPr lang="en-US" dirty="0" err="1"/>
              <a:t>fondu</a:t>
            </a:r>
            <a:r>
              <a:rPr lang="en-US" dirty="0"/>
              <a:t> ÚŘ ČSF a </a:t>
            </a:r>
            <a:r>
              <a:rPr lang="en-US" dirty="0" err="1"/>
              <a:t>širší</a:t>
            </a:r>
            <a:r>
              <a:rPr lang="en-US" dirty="0"/>
              <a:t> </a:t>
            </a:r>
            <a:r>
              <a:rPr lang="en-US" dirty="0" err="1"/>
              <a:t>kulturně-politický</a:t>
            </a:r>
            <a:r>
              <a:rPr lang="en-US" dirty="0"/>
              <a:t> </a:t>
            </a:r>
            <a:r>
              <a:rPr lang="en-US" dirty="0" err="1"/>
              <a:t>kontext</a:t>
            </a:r>
            <a:endParaRPr lang="en-US" dirty="0"/>
          </a:p>
          <a:p>
            <a:r>
              <a:rPr lang="en-US" dirty="0" err="1"/>
              <a:t>Detailní</a:t>
            </a:r>
            <a:r>
              <a:rPr lang="en-US" dirty="0"/>
              <a:t> </a:t>
            </a:r>
            <a:r>
              <a:rPr lang="en-US" dirty="0" err="1"/>
              <a:t>analýza</a:t>
            </a:r>
            <a:r>
              <a:rPr lang="en-US" dirty="0"/>
              <a:t> 3 </a:t>
            </a:r>
            <a:r>
              <a:rPr lang="en-US" dirty="0" err="1"/>
              <a:t>filmů</a:t>
            </a:r>
            <a:r>
              <a:rPr lang="en-US" dirty="0"/>
              <a:t> (</a:t>
            </a:r>
            <a:r>
              <a:rPr lang="en-US" i="1" dirty="0" err="1"/>
              <a:t>Pytlákova</a:t>
            </a:r>
            <a:r>
              <a:rPr lang="en-US" i="1" dirty="0"/>
              <a:t> </a:t>
            </a:r>
            <a:r>
              <a:rPr lang="en-US" i="1" dirty="0" err="1"/>
              <a:t>schovanka</a:t>
            </a:r>
            <a:r>
              <a:rPr lang="en-US" i="1" dirty="0"/>
              <a:t>, </a:t>
            </a:r>
            <a:r>
              <a:rPr lang="en-US" i="1" dirty="0" err="1"/>
              <a:t>Slovo</a:t>
            </a:r>
            <a:r>
              <a:rPr lang="en-US" i="1" dirty="0"/>
              <a:t> </a:t>
            </a:r>
            <a:r>
              <a:rPr lang="en-US" i="1" dirty="0" err="1"/>
              <a:t>dělá</a:t>
            </a:r>
            <a:r>
              <a:rPr lang="en-US" i="1" dirty="0"/>
              <a:t> </a:t>
            </a:r>
            <a:r>
              <a:rPr lang="en-US" i="1" dirty="0" err="1"/>
              <a:t>ženu</a:t>
            </a:r>
            <a:r>
              <a:rPr lang="en-US" i="1" dirty="0"/>
              <a:t>, </a:t>
            </a:r>
            <a:r>
              <a:rPr lang="en-US" i="1" dirty="0" err="1"/>
              <a:t>Hudba</a:t>
            </a:r>
            <a:r>
              <a:rPr lang="en-US" i="1" dirty="0"/>
              <a:t> z </a:t>
            </a:r>
            <a:r>
              <a:rPr lang="en-US" i="1" dirty="0" err="1"/>
              <a:t>Marsu</a:t>
            </a:r>
            <a:r>
              <a:rPr lang="en-US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6614265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err="1"/>
              <a:t>Nad</a:t>
            </a:r>
            <a:r>
              <a:rPr lang="en-US" dirty="0"/>
              <a:t> </a:t>
            </a:r>
            <a:r>
              <a:rPr lang="en-US" dirty="0" err="1"/>
              <a:t>muže</a:t>
            </a:r>
            <a:r>
              <a:rPr lang="en-US" dirty="0"/>
              <a:t> </a:t>
            </a:r>
            <a:r>
              <a:rPr lang="en-US" dirty="0" err="1"/>
              <a:t>není</a:t>
            </a:r>
            <a:br>
              <a:rPr lang="en-US" dirty="0"/>
            </a:br>
            <a:r>
              <a:rPr lang="en-US" i="1" dirty="0" err="1"/>
              <a:t>Slovo</a:t>
            </a:r>
            <a:r>
              <a:rPr lang="en-US" i="1" dirty="0"/>
              <a:t> </a:t>
            </a:r>
            <a:r>
              <a:rPr lang="en-US" i="1" dirty="0" err="1"/>
              <a:t>dělá</a:t>
            </a:r>
            <a:r>
              <a:rPr lang="en-US" i="1" dirty="0"/>
              <a:t> </a:t>
            </a:r>
            <a:r>
              <a:rPr lang="en-US" i="1" dirty="0" err="1"/>
              <a:t>ženu</a:t>
            </a:r>
            <a:r>
              <a:rPr lang="en-US" i="1" dirty="0"/>
              <a:t> </a:t>
            </a:r>
            <a:r>
              <a:rPr lang="en-US" dirty="0"/>
              <a:t>(1952, r. </a:t>
            </a:r>
            <a:r>
              <a:rPr lang="en-US" dirty="0" err="1"/>
              <a:t>Jaroslav</a:t>
            </a:r>
            <a:r>
              <a:rPr lang="en-US" dirty="0"/>
              <a:t> Mach)</a:t>
            </a:r>
          </a:p>
        </p:txBody>
      </p:sp>
      <p:pic>
        <p:nvPicPr>
          <p:cNvPr id="4" name="Oldřich Nový - Nad muže není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0800" y="1600200"/>
            <a:ext cx="6502400" cy="4876800"/>
          </a:xfrm>
        </p:spPr>
      </p:pic>
    </p:spTree>
    <p:extLst>
      <p:ext uri="{BB962C8B-B14F-4D97-AF65-F5344CB8AC3E}">
        <p14:creationId xmlns:p14="http://schemas.microsoft.com/office/powerpoint/2010/main" val="84002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1955 - 1969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 </a:t>
            </a:r>
            <a:r>
              <a:rPr lang="en-US" dirty="0" err="1"/>
              <a:t>roku</a:t>
            </a:r>
            <a:r>
              <a:rPr lang="en-US" dirty="0"/>
              <a:t> 1957 </a:t>
            </a:r>
            <a:r>
              <a:rPr lang="en-US" dirty="0" err="1"/>
              <a:t>umělecký</a:t>
            </a:r>
            <a:r>
              <a:rPr lang="en-US" dirty="0"/>
              <a:t> </a:t>
            </a:r>
            <a:r>
              <a:rPr lang="en-US" dirty="0" err="1"/>
              <a:t>vedoucí</a:t>
            </a:r>
            <a:r>
              <a:rPr lang="en-US" dirty="0"/>
              <a:t> </a:t>
            </a:r>
            <a:r>
              <a:rPr lang="en-US" dirty="0" err="1"/>
              <a:t>karlínské</a:t>
            </a:r>
            <a:r>
              <a:rPr lang="en-US" dirty="0"/>
              <a:t> </a:t>
            </a:r>
            <a:r>
              <a:rPr lang="en-US" dirty="0" err="1"/>
              <a:t>zpěvohry</a:t>
            </a:r>
            <a:endParaRPr lang="en-US" dirty="0"/>
          </a:p>
          <a:p>
            <a:r>
              <a:rPr lang="en-US" dirty="0" err="1"/>
              <a:t>Pedagog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pražské</a:t>
            </a:r>
            <a:r>
              <a:rPr lang="en-US" dirty="0"/>
              <a:t> </a:t>
            </a:r>
            <a:r>
              <a:rPr lang="en-US" dirty="0" err="1"/>
              <a:t>konzervatoři</a:t>
            </a:r>
            <a:endParaRPr lang="en-US" dirty="0"/>
          </a:p>
          <a:p>
            <a:r>
              <a:rPr lang="en-US" dirty="0" err="1"/>
              <a:t>Snaha</a:t>
            </a:r>
            <a:r>
              <a:rPr lang="en-US" dirty="0"/>
              <a:t> o </a:t>
            </a:r>
            <a:r>
              <a:rPr lang="en-US" dirty="0" err="1"/>
              <a:t>obnovení</a:t>
            </a:r>
            <a:r>
              <a:rPr lang="en-US" dirty="0"/>
              <a:t> </a:t>
            </a:r>
            <a:r>
              <a:rPr lang="en-US" dirty="0" err="1"/>
              <a:t>vlastní</a:t>
            </a:r>
            <a:r>
              <a:rPr lang="en-US" dirty="0"/>
              <a:t> </a:t>
            </a:r>
            <a:r>
              <a:rPr lang="en-US" dirty="0" err="1"/>
              <a:t>scény</a:t>
            </a:r>
            <a:endParaRPr lang="en-US" dirty="0"/>
          </a:p>
          <a:p>
            <a:r>
              <a:rPr lang="en-US" dirty="0" err="1"/>
              <a:t>Nerealizované</a:t>
            </a:r>
            <a:r>
              <a:rPr lang="en-US" dirty="0"/>
              <a:t> </a:t>
            </a:r>
            <a:r>
              <a:rPr lang="en-US" dirty="0" err="1"/>
              <a:t>projekty</a:t>
            </a:r>
            <a:r>
              <a:rPr lang="en-US" dirty="0"/>
              <a:t> (</a:t>
            </a:r>
            <a:r>
              <a:rPr lang="en-US" dirty="0" err="1"/>
              <a:t>pokračování</a:t>
            </a:r>
            <a:r>
              <a:rPr lang="en-US" dirty="0"/>
              <a:t> </a:t>
            </a:r>
            <a:r>
              <a:rPr lang="en-US" i="1" dirty="0" err="1"/>
              <a:t>Kristiana</a:t>
            </a:r>
            <a:r>
              <a:rPr lang="en-US" i="1" dirty="0"/>
              <a:t>, Casanova se </a:t>
            </a:r>
            <a:r>
              <a:rPr lang="en-US" i="1" dirty="0" err="1"/>
              <a:t>vrací</a:t>
            </a:r>
            <a:r>
              <a:rPr lang="en-US" dirty="0"/>
              <a:t>) </a:t>
            </a:r>
          </a:p>
          <a:p>
            <a:r>
              <a:rPr lang="en-US" dirty="0" err="1"/>
              <a:t>Kontext</a:t>
            </a:r>
            <a:r>
              <a:rPr lang="en-US" dirty="0"/>
              <a:t> </a:t>
            </a:r>
            <a:r>
              <a:rPr lang="en-US" dirty="0" err="1"/>
              <a:t>nostalgického</a:t>
            </a:r>
            <a:r>
              <a:rPr lang="en-US" dirty="0"/>
              <a:t> </a:t>
            </a:r>
            <a:r>
              <a:rPr lang="en-US" dirty="0" err="1"/>
              <a:t>objevování</a:t>
            </a:r>
            <a:r>
              <a:rPr lang="en-US" dirty="0"/>
              <a:t> </a:t>
            </a:r>
            <a:r>
              <a:rPr lang="en-US" dirty="0" err="1"/>
              <a:t>minulosti</a:t>
            </a:r>
            <a:r>
              <a:rPr lang="en-US" dirty="0"/>
              <a:t> a </a:t>
            </a:r>
            <a:r>
              <a:rPr lang="en-US" dirty="0" err="1"/>
              <a:t>nástup</a:t>
            </a:r>
            <a:r>
              <a:rPr lang="en-US" dirty="0"/>
              <a:t> </a:t>
            </a:r>
            <a:r>
              <a:rPr lang="en-US" dirty="0" err="1"/>
              <a:t>televize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vzpomínkové</a:t>
            </a:r>
            <a:r>
              <a:rPr lang="en-US" dirty="0"/>
              <a:t> </a:t>
            </a:r>
            <a:r>
              <a:rPr lang="en-US" dirty="0" err="1"/>
              <a:t>pořady</a:t>
            </a:r>
            <a:r>
              <a:rPr lang="en-US" dirty="0"/>
              <a:t> a </a:t>
            </a:r>
            <a:r>
              <a:rPr lang="en-US" dirty="0" err="1"/>
              <a:t>medailony</a:t>
            </a:r>
            <a:r>
              <a:rPr lang="en-US" dirty="0"/>
              <a:t> </a:t>
            </a:r>
          </a:p>
          <a:p>
            <a:r>
              <a:rPr lang="en-US" dirty="0" err="1"/>
              <a:t>Stárnutí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další</a:t>
            </a:r>
            <a:r>
              <a:rPr lang="en-US" dirty="0"/>
              <a:t> </a:t>
            </a:r>
            <a:r>
              <a:rPr lang="en-US" dirty="0" err="1"/>
              <a:t>nutnost</a:t>
            </a:r>
            <a:r>
              <a:rPr lang="en-US" dirty="0"/>
              <a:t> pro </a:t>
            </a:r>
            <a:r>
              <a:rPr lang="en-US" dirty="0" err="1"/>
              <a:t>redefinici</a:t>
            </a:r>
            <a:r>
              <a:rPr lang="en-US" dirty="0"/>
              <a:t> </a:t>
            </a:r>
            <a:r>
              <a:rPr lang="en-US" dirty="0" err="1"/>
              <a:t>typu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jeden</a:t>
            </a:r>
            <a:r>
              <a:rPr lang="en-US" dirty="0"/>
              <a:t> z </a:t>
            </a:r>
            <a:r>
              <a:rPr lang="en-US" dirty="0" err="1"/>
              <a:t>mála</a:t>
            </a:r>
            <a:r>
              <a:rPr lang="en-US" dirty="0"/>
              <a:t> </a:t>
            </a:r>
            <a:r>
              <a:rPr lang="en-US" dirty="0" err="1"/>
              <a:t>českých</a:t>
            </a:r>
            <a:r>
              <a:rPr lang="en-US" dirty="0"/>
              <a:t> </a:t>
            </a:r>
            <a:r>
              <a:rPr lang="en-US" dirty="0" err="1"/>
              <a:t>herců</a:t>
            </a:r>
            <a:r>
              <a:rPr lang="en-US" dirty="0"/>
              <a:t>, pro </a:t>
            </a:r>
            <a:r>
              <a:rPr lang="en-US" dirty="0" err="1"/>
              <a:t>nějž</a:t>
            </a:r>
            <a:r>
              <a:rPr lang="en-US" dirty="0"/>
              <a:t> </a:t>
            </a:r>
            <a:r>
              <a:rPr lang="en-US" dirty="0" err="1"/>
              <a:t>stárnutí</a:t>
            </a:r>
            <a:r>
              <a:rPr lang="en-US" dirty="0"/>
              <a:t> </a:t>
            </a:r>
            <a:r>
              <a:rPr lang="en-US" dirty="0" err="1"/>
              <a:t>představuje</a:t>
            </a:r>
            <a:r>
              <a:rPr lang="en-US" dirty="0"/>
              <a:t> </a:t>
            </a:r>
            <a:r>
              <a:rPr lang="en-US" dirty="0" err="1"/>
              <a:t>problém</a:t>
            </a:r>
            <a:endParaRPr lang="en-US" dirty="0"/>
          </a:p>
          <a:p>
            <a:r>
              <a:rPr lang="en-US" dirty="0" err="1"/>
              <a:t>Detailní</a:t>
            </a:r>
            <a:r>
              <a:rPr lang="en-US" dirty="0"/>
              <a:t> </a:t>
            </a:r>
            <a:r>
              <a:rPr lang="en-US" dirty="0" err="1"/>
              <a:t>analýza</a:t>
            </a:r>
            <a:r>
              <a:rPr lang="en-US" dirty="0"/>
              <a:t> </a:t>
            </a:r>
            <a:r>
              <a:rPr lang="en-US" dirty="0" err="1"/>
              <a:t>filmu</a:t>
            </a:r>
            <a:r>
              <a:rPr lang="en-US" dirty="0"/>
              <a:t> </a:t>
            </a:r>
            <a:r>
              <a:rPr lang="en-US" i="1" dirty="0" err="1"/>
              <a:t>Dva</a:t>
            </a:r>
            <a:r>
              <a:rPr lang="en-US" i="1" dirty="0"/>
              <a:t> z </a:t>
            </a:r>
            <a:r>
              <a:rPr lang="en-US" i="1" dirty="0" err="1"/>
              <a:t>onoho</a:t>
            </a:r>
            <a:r>
              <a:rPr lang="en-US" i="1" dirty="0"/>
              <a:t> </a:t>
            </a:r>
            <a:r>
              <a:rPr lang="en-US" i="1" dirty="0" err="1"/>
              <a:t>světa</a:t>
            </a:r>
            <a:r>
              <a:rPr lang="en-US" i="1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7899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5CF888-05AB-7047-9907-016B49022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Star </a:t>
            </a:r>
            <a:r>
              <a:rPr lang="cs-CZ" dirty="0" err="1"/>
              <a:t>studies</a:t>
            </a:r>
            <a:r>
              <a:rPr lang="cs-CZ" dirty="0"/>
              <a:t> na FAV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70C7115-9C23-CC46-A1C3-25A02711F8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/>
              <a:t>Bc. Lukáš Pešák (2017): </a:t>
            </a:r>
            <a:r>
              <a:rPr lang="cs-CZ" b="1" i="1" dirty="0"/>
              <a:t>Padouch Mr. Hollywood. </a:t>
            </a:r>
            <a:r>
              <a:rPr lang="cs-CZ" b="1" i="1" dirty="0" err="1"/>
              <a:t>Wrestler</a:t>
            </a:r>
            <a:r>
              <a:rPr lang="cs-CZ" b="1" i="1" dirty="0"/>
              <a:t> jako dominantní složka hvězdného obrazu </a:t>
            </a:r>
            <a:r>
              <a:rPr lang="cs-CZ" b="1" i="1" dirty="0" err="1"/>
              <a:t>Andyho</a:t>
            </a:r>
            <a:r>
              <a:rPr lang="cs-CZ" b="1" i="1" dirty="0"/>
              <a:t> Kaufmana mezi lety 1979–1984</a:t>
            </a:r>
            <a:r>
              <a:rPr lang="cs-CZ" dirty="0"/>
              <a:t>. (BDP)</a:t>
            </a:r>
          </a:p>
          <a:p>
            <a:r>
              <a:rPr lang="cs-CZ" dirty="0"/>
              <a:t>Mgr. Kateřina Váchová (2015): </a:t>
            </a:r>
            <a:r>
              <a:rPr lang="cs-CZ" b="1" i="1" dirty="0"/>
              <a:t>Tomáš Holý – hvězdný obraz nejvýraznější dětské herecké osobnosti československé kinematografie 80.let.</a:t>
            </a:r>
            <a:r>
              <a:rPr lang="cs-CZ" dirty="0"/>
              <a:t> (BDP)</a:t>
            </a:r>
          </a:p>
          <a:p>
            <a:r>
              <a:rPr lang="cs-CZ" dirty="0"/>
              <a:t>Mgr. Renata </a:t>
            </a:r>
            <a:r>
              <a:rPr lang="cs-CZ" dirty="0" err="1"/>
              <a:t>Lokšová</a:t>
            </a:r>
            <a:r>
              <a:rPr lang="cs-CZ" dirty="0"/>
              <a:t> (2018): </a:t>
            </a:r>
            <a:r>
              <a:rPr lang="cs-CZ" b="1" i="1" dirty="0"/>
              <a:t>Július </a:t>
            </a:r>
            <a:r>
              <a:rPr lang="cs-CZ" b="1" i="1" dirty="0" err="1"/>
              <a:t>Pántik</a:t>
            </a:r>
            <a:r>
              <a:rPr lang="cs-CZ" b="1" i="1" dirty="0"/>
              <a:t> – herec </a:t>
            </a:r>
            <a:r>
              <a:rPr lang="cs-CZ" b="1" i="1" dirty="0" err="1"/>
              <a:t>srdcom</a:t>
            </a:r>
            <a:r>
              <a:rPr lang="cs-CZ" b="1" i="1" dirty="0"/>
              <a:t> </a:t>
            </a:r>
            <a:r>
              <a:rPr lang="cs-CZ" b="1" i="1" dirty="0" err="1"/>
              <a:t>národný</a:t>
            </a:r>
            <a:r>
              <a:rPr lang="cs-CZ" b="1" i="1" dirty="0"/>
              <a:t>. </a:t>
            </a:r>
            <a:r>
              <a:rPr lang="cs-CZ" b="1" i="1" dirty="0" err="1"/>
              <a:t>Hviezdny</a:t>
            </a:r>
            <a:r>
              <a:rPr lang="cs-CZ" b="1" i="1" dirty="0"/>
              <a:t> obraz </a:t>
            </a:r>
            <a:r>
              <a:rPr lang="cs-CZ" b="1" i="1" dirty="0" err="1"/>
              <a:t>herca</a:t>
            </a:r>
            <a:r>
              <a:rPr lang="cs-CZ" b="1" i="1" dirty="0"/>
              <a:t> v </a:t>
            </a:r>
            <a:r>
              <a:rPr lang="cs-CZ" b="1" i="1" dirty="0" err="1"/>
              <a:t>rokoch</a:t>
            </a:r>
            <a:r>
              <a:rPr lang="cs-CZ" b="1" i="1" dirty="0"/>
              <a:t> 1945–1989.</a:t>
            </a:r>
            <a:r>
              <a:rPr lang="cs-CZ" dirty="0"/>
              <a:t> (BDP)</a:t>
            </a:r>
          </a:p>
          <a:p>
            <a:endParaRPr lang="cs-CZ" dirty="0"/>
          </a:p>
          <a:p>
            <a:r>
              <a:rPr lang="cs-CZ" dirty="0"/>
              <a:t>Aktuálně zpracovávané Bc. Projekty</a:t>
            </a:r>
          </a:p>
          <a:p>
            <a:pPr lvl="1"/>
            <a:r>
              <a:rPr lang="cs-CZ" dirty="0"/>
              <a:t>Adam </a:t>
            </a:r>
            <a:r>
              <a:rPr lang="cs-CZ" dirty="0" err="1"/>
              <a:t>Lukůvka</a:t>
            </a:r>
            <a:r>
              <a:rPr lang="cs-CZ" dirty="0"/>
              <a:t> – Anna a Vladimír Polívkovi</a:t>
            </a:r>
          </a:p>
          <a:p>
            <a:pPr lvl="1"/>
            <a:r>
              <a:rPr lang="cs-CZ" dirty="0"/>
              <a:t>Tereza Vlasatá – </a:t>
            </a:r>
            <a:r>
              <a:rPr lang="cs-CZ" dirty="0" err="1"/>
              <a:t>Harry</a:t>
            </a:r>
            <a:r>
              <a:rPr lang="cs-CZ" dirty="0"/>
              <a:t> </a:t>
            </a:r>
            <a:r>
              <a:rPr lang="cs-CZ" dirty="0" err="1"/>
              <a:t>Styles</a:t>
            </a:r>
            <a:r>
              <a:rPr lang="cs-CZ" dirty="0"/>
              <a:t> v klipech </a:t>
            </a:r>
            <a:r>
              <a:rPr lang="cs-CZ" dirty="0" err="1"/>
              <a:t>One</a:t>
            </a:r>
            <a:r>
              <a:rPr lang="cs-CZ" dirty="0"/>
              <a:t> </a:t>
            </a:r>
            <a:r>
              <a:rPr lang="cs-CZ" dirty="0" err="1"/>
              <a:t>direction</a:t>
            </a:r>
            <a:r>
              <a:rPr lang="cs-CZ" dirty="0"/>
              <a:t> a </a:t>
            </a:r>
            <a:r>
              <a:rPr lang="cs-CZ" dirty="0" err="1"/>
              <a:t>transmediální</a:t>
            </a:r>
            <a:r>
              <a:rPr lang="cs-CZ" dirty="0"/>
              <a:t> kariéra</a:t>
            </a:r>
          </a:p>
          <a:p>
            <a:pPr lvl="1"/>
            <a:r>
              <a:rPr lang="cs-CZ" dirty="0"/>
              <a:t>Alexandra Václavíková – Jiřina Štěpničková po roce 1945</a:t>
            </a:r>
          </a:p>
          <a:p>
            <a:pPr lvl="1"/>
            <a:endParaRPr lang="cs-CZ" dirty="0"/>
          </a:p>
          <a:p>
            <a:r>
              <a:rPr lang="cs-CZ" dirty="0"/>
              <a:t>Aktuálně zpracovávaný Mgr. projekt věnovaný současnému diskurzu o Lídě Baarové (Bc. Michaela Kapičková) </a:t>
            </a:r>
          </a:p>
        </p:txBody>
      </p:sp>
    </p:spTree>
    <p:extLst>
      <p:ext uri="{BB962C8B-B14F-4D97-AF65-F5344CB8AC3E}">
        <p14:creationId xmlns:p14="http://schemas.microsoft.com/office/powerpoint/2010/main" val="8761246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FAF9B0-D347-714F-A8C5-E6697A373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dirty="0"/>
              <a:t>Star </a:t>
            </a:r>
            <a:r>
              <a:rPr lang="cs-CZ" dirty="0" err="1"/>
              <a:t>studies</a:t>
            </a:r>
            <a:r>
              <a:rPr lang="cs-CZ" dirty="0"/>
              <a:t> – BDP témata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81FA573-3122-AE4A-AA38-52404659EA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Hvězdný obraz Jany Brejchové ve druhé polovině 50. a v 60. letech </a:t>
            </a:r>
          </a:p>
          <a:p>
            <a:r>
              <a:rPr lang="cs-CZ" dirty="0"/>
              <a:t>Jiřina Bohdalová – 60. léta / normalizace / po roce 1989</a:t>
            </a:r>
          </a:p>
          <a:p>
            <a:r>
              <a:rPr lang="cs-CZ" dirty="0"/>
              <a:t>Vlasta Burian – 50. léta</a:t>
            </a:r>
          </a:p>
          <a:p>
            <a:r>
              <a:rPr lang="cs-CZ" dirty="0"/>
              <a:t>Recepce zahraničních hvězd v domácím tisku v období normalizace</a:t>
            </a:r>
          </a:p>
          <a:p>
            <a:r>
              <a:rPr lang="cs-CZ" dirty="0"/>
              <a:t>Domácí hvězdy po roce 1989 – analýza diskurzu / jednotlivých osobností 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216687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Závěrem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</a:t>
            </a:r>
            <a:r>
              <a:rPr lang="en-US" dirty="0" err="1"/>
              <a:t>když</a:t>
            </a:r>
            <a:r>
              <a:rPr lang="en-US" dirty="0"/>
              <a:t> o </a:t>
            </a:r>
            <a:r>
              <a:rPr lang="en-US" dirty="0" err="1"/>
              <a:t>prvorepublikových</a:t>
            </a:r>
            <a:r>
              <a:rPr lang="en-US" dirty="0"/>
              <a:t> a </a:t>
            </a:r>
            <a:r>
              <a:rPr lang="en-US" dirty="0" err="1"/>
              <a:t>protektorátních</a:t>
            </a:r>
            <a:r>
              <a:rPr lang="en-US" dirty="0"/>
              <a:t> </a:t>
            </a:r>
            <a:r>
              <a:rPr lang="en-US" dirty="0" err="1"/>
              <a:t>hvězdách</a:t>
            </a:r>
            <a:r>
              <a:rPr lang="en-US" dirty="0"/>
              <a:t> </a:t>
            </a:r>
            <a:r>
              <a:rPr lang="en-US" dirty="0" err="1"/>
              <a:t>vyšla</a:t>
            </a:r>
            <a:r>
              <a:rPr lang="en-US" dirty="0"/>
              <a:t> </a:t>
            </a:r>
            <a:r>
              <a:rPr lang="en-US" dirty="0" err="1"/>
              <a:t>řada</a:t>
            </a:r>
            <a:r>
              <a:rPr lang="en-US" dirty="0"/>
              <a:t> </a:t>
            </a:r>
            <a:r>
              <a:rPr lang="en-US" dirty="0" err="1"/>
              <a:t>popularizačních</a:t>
            </a:r>
            <a:r>
              <a:rPr lang="en-US" dirty="0"/>
              <a:t> </a:t>
            </a:r>
            <a:r>
              <a:rPr lang="en-US" dirty="0" err="1"/>
              <a:t>publikací</a:t>
            </a:r>
            <a:r>
              <a:rPr lang="en-US" dirty="0"/>
              <a:t>, </a:t>
            </a:r>
            <a:r>
              <a:rPr lang="en-US" dirty="0" err="1"/>
              <a:t>stále</a:t>
            </a:r>
            <a:r>
              <a:rPr lang="en-US" dirty="0"/>
              <a:t> </a:t>
            </a:r>
            <a:r>
              <a:rPr lang="en-US" dirty="0" err="1"/>
              <a:t>jde</a:t>
            </a:r>
            <a:r>
              <a:rPr lang="en-US" dirty="0"/>
              <a:t> o </a:t>
            </a:r>
            <a:r>
              <a:rPr lang="en-US" dirty="0" err="1"/>
              <a:t>badatelsky</a:t>
            </a:r>
            <a:r>
              <a:rPr lang="en-US" dirty="0"/>
              <a:t> </a:t>
            </a:r>
            <a:r>
              <a:rPr lang="en-US" dirty="0" err="1"/>
              <a:t>málo</a:t>
            </a:r>
            <a:r>
              <a:rPr lang="en-US" dirty="0"/>
              <a:t> </a:t>
            </a:r>
            <a:r>
              <a:rPr lang="en-US" dirty="0" err="1"/>
              <a:t>vytěžené</a:t>
            </a:r>
            <a:r>
              <a:rPr lang="en-US" dirty="0"/>
              <a:t> </a:t>
            </a:r>
            <a:r>
              <a:rPr lang="en-US" dirty="0" err="1"/>
              <a:t>téma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en-US" dirty="0" err="1"/>
              <a:t>navíc</a:t>
            </a:r>
            <a:r>
              <a:rPr lang="en-US" dirty="0"/>
              <a:t> </a:t>
            </a:r>
            <a:r>
              <a:rPr lang="en-US" dirty="0" err="1"/>
              <a:t>obklopuje</a:t>
            </a:r>
            <a:r>
              <a:rPr lang="en-US" dirty="0"/>
              <a:t> </a:t>
            </a:r>
            <a:r>
              <a:rPr lang="en-US" dirty="0" err="1"/>
              <a:t>řada</a:t>
            </a:r>
            <a:r>
              <a:rPr lang="en-US" dirty="0"/>
              <a:t> </a:t>
            </a:r>
            <a:r>
              <a:rPr lang="en-US" dirty="0" err="1"/>
              <a:t>mýtů</a:t>
            </a:r>
            <a:r>
              <a:rPr lang="en-US" dirty="0"/>
              <a:t>.</a:t>
            </a:r>
          </a:p>
          <a:p>
            <a:r>
              <a:rPr lang="en-US" dirty="0" err="1"/>
              <a:t>Korpus</a:t>
            </a:r>
            <a:r>
              <a:rPr lang="en-US" dirty="0"/>
              <a:t> </a:t>
            </a:r>
            <a:r>
              <a:rPr lang="en-US" dirty="0" err="1"/>
              <a:t>dosud</a:t>
            </a:r>
            <a:r>
              <a:rPr lang="en-US" dirty="0"/>
              <a:t> </a:t>
            </a:r>
            <a:r>
              <a:rPr lang="en-US" dirty="0" err="1"/>
              <a:t>nezpracovaných</a:t>
            </a:r>
            <a:r>
              <a:rPr lang="en-US" dirty="0"/>
              <a:t> </a:t>
            </a:r>
            <a:r>
              <a:rPr lang="en-US" dirty="0" err="1"/>
              <a:t>materiálů</a:t>
            </a:r>
            <a:r>
              <a:rPr lang="en-US" dirty="0"/>
              <a:t> je </a:t>
            </a:r>
            <a:r>
              <a:rPr lang="en-US" dirty="0" err="1"/>
              <a:t>přitom</a:t>
            </a:r>
            <a:r>
              <a:rPr lang="en-US" dirty="0"/>
              <a:t> </a:t>
            </a:r>
            <a:r>
              <a:rPr lang="en-US" dirty="0" err="1"/>
              <a:t>značný</a:t>
            </a:r>
            <a:r>
              <a:rPr lang="en-US" dirty="0"/>
              <a:t> a </a:t>
            </a:r>
            <a:r>
              <a:rPr lang="en-US" dirty="0" err="1"/>
              <a:t>interdisciplinární</a:t>
            </a:r>
            <a:r>
              <a:rPr lang="en-US" dirty="0"/>
              <a:t> </a:t>
            </a:r>
            <a:r>
              <a:rPr lang="en-US" dirty="0" err="1"/>
              <a:t>přístup</a:t>
            </a:r>
            <a:r>
              <a:rPr lang="en-US" dirty="0"/>
              <a:t> </a:t>
            </a:r>
            <a:r>
              <a:rPr lang="en-US" dirty="0" err="1"/>
              <a:t>víceméně</a:t>
            </a:r>
            <a:r>
              <a:rPr lang="en-US" dirty="0"/>
              <a:t> </a:t>
            </a:r>
            <a:r>
              <a:rPr lang="en-US" dirty="0" err="1"/>
              <a:t>neaplikovaný</a:t>
            </a:r>
            <a:r>
              <a:rPr lang="en-US" dirty="0"/>
              <a:t>.</a:t>
            </a:r>
          </a:p>
          <a:p>
            <a:r>
              <a:rPr lang="en-US" dirty="0"/>
              <a:t>Od 60. let </a:t>
            </a:r>
            <a:r>
              <a:rPr lang="en-US" dirty="0" err="1"/>
              <a:t>výš</a:t>
            </a:r>
            <a:r>
              <a:rPr lang="en-US" dirty="0"/>
              <a:t> </a:t>
            </a:r>
            <a:r>
              <a:rPr lang="en-US" dirty="0" err="1"/>
              <a:t>nemáme</a:t>
            </a:r>
            <a:r>
              <a:rPr lang="en-US" dirty="0"/>
              <a:t> </a:t>
            </a:r>
            <a:r>
              <a:rPr lang="en-US" dirty="0" err="1"/>
              <a:t>žádnou</a:t>
            </a:r>
            <a:r>
              <a:rPr lang="en-US" dirty="0"/>
              <a:t> </a:t>
            </a:r>
            <a:r>
              <a:rPr lang="en-US" dirty="0" err="1"/>
              <a:t>relevantní</a:t>
            </a:r>
            <a:r>
              <a:rPr lang="en-US" dirty="0"/>
              <a:t> </a:t>
            </a:r>
            <a:r>
              <a:rPr lang="en-US" dirty="0" err="1"/>
              <a:t>studii</a:t>
            </a:r>
            <a:r>
              <a:rPr lang="en-US" dirty="0"/>
              <a:t> </a:t>
            </a:r>
            <a:r>
              <a:rPr lang="en-US" dirty="0" err="1"/>
              <a:t>věnovanou</a:t>
            </a:r>
            <a:r>
              <a:rPr lang="en-US" dirty="0"/>
              <a:t> </a:t>
            </a:r>
            <a:r>
              <a:rPr lang="en-US" dirty="0" err="1"/>
              <a:t>systémovému</a:t>
            </a:r>
            <a:r>
              <a:rPr lang="en-US" dirty="0"/>
              <a:t> </a:t>
            </a:r>
            <a:r>
              <a:rPr lang="en-US" dirty="0" err="1"/>
              <a:t>uspořádání</a:t>
            </a:r>
            <a:r>
              <a:rPr lang="en-US" dirty="0"/>
              <a:t> </a:t>
            </a:r>
            <a:r>
              <a:rPr lang="en-US" dirty="0" err="1"/>
              <a:t>herecké</a:t>
            </a:r>
            <a:r>
              <a:rPr lang="en-US" dirty="0"/>
              <a:t> </a:t>
            </a:r>
            <a:r>
              <a:rPr lang="en-US" dirty="0" err="1"/>
              <a:t>práce</a:t>
            </a:r>
            <a:r>
              <a:rPr lang="en-US" dirty="0"/>
              <a:t> </a:t>
            </a:r>
            <a:r>
              <a:rPr lang="en-US" dirty="0" err="1"/>
              <a:t>ani</a:t>
            </a:r>
            <a:r>
              <a:rPr lang="en-US" dirty="0"/>
              <a:t> </a:t>
            </a:r>
            <a:r>
              <a:rPr lang="en-US" dirty="0" err="1"/>
              <a:t>sepsanou</a:t>
            </a:r>
            <a:r>
              <a:rPr lang="en-US" dirty="0"/>
              <a:t> </a:t>
            </a:r>
            <a:r>
              <a:rPr lang="en-US" dirty="0" err="1"/>
              <a:t>žádnou</a:t>
            </a:r>
            <a:r>
              <a:rPr lang="en-US" dirty="0"/>
              <a:t> </a:t>
            </a:r>
            <a:r>
              <a:rPr lang="en-US" dirty="0" err="1"/>
              <a:t>případovou</a:t>
            </a:r>
            <a:r>
              <a:rPr lang="en-US" dirty="0"/>
              <a:t> </a:t>
            </a:r>
            <a:r>
              <a:rPr lang="en-US" dirty="0" err="1"/>
              <a:t>studii</a:t>
            </a:r>
            <a:r>
              <a:rPr lang="en-US" dirty="0"/>
              <a:t>.</a:t>
            </a:r>
          </a:p>
          <a:p>
            <a:r>
              <a:rPr lang="en-US" dirty="0" err="1"/>
              <a:t>Vývoj</a:t>
            </a:r>
            <a:r>
              <a:rPr lang="en-US" dirty="0"/>
              <a:t> </a:t>
            </a:r>
            <a:r>
              <a:rPr lang="en-US" dirty="0" err="1"/>
              <a:t>po</a:t>
            </a:r>
            <a:r>
              <a:rPr lang="en-US" dirty="0"/>
              <a:t> </a:t>
            </a:r>
            <a:r>
              <a:rPr lang="en-US" dirty="0" err="1"/>
              <a:t>roce</a:t>
            </a:r>
            <a:r>
              <a:rPr lang="en-US" dirty="0"/>
              <a:t> 1989 </a:t>
            </a:r>
            <a:r>
              <a:rPr lang="en-US" dirty="0" err="1"/>
              <a:t>není</a:t>
            </a:r>
            <a:r>
              <a:rPr lang="en-US" dirty="0"/>
              <a:t> </a:t>
            </a:r>
            <a:r>
              <a:rPr lang="en-US" dirty="0" err="1"/>
              <a:t>podchycený</a:t>
            </a:r>
            <a:r>
              <a:rPr lang="en-US" dirty="0"/>
              <a:t> </a:t>
            </a:r>
            <a:r>
              <a:rPr lang="en-US" dirty="0" err="1"/>
              <a:t>vůbec</a:t>
            </a:r>
            <a:r>
              <a:rPr lang="en-US" dirty="0"/>
              <a:t>, </a:t>
            </a:r>
            <a:r>
              <a:rPr lang="en-US" dirty="0" err="1"/>
              <a:t>včetně</a:t>
            </a:r>
            <a:r>
              <a:rPr lang="en-US" dirty="0"/>
              <a:t> </a:t>
            </a:r>
            <a:r>
              <a:rPr lang="en-US" dirty="0" err="1"/>
              <a:t>nástupu</a:t>
            </a:r>
            <a:r>
              <a:rPr lang="en-US" dirty="0"/>
              <a:t> </a:t>
            </a:r>
            <a:r>
              <a:rPr lang="en-US" dirty="0" err="1"/>
              <a:t>kultury</a:t>
            </a:r>
            <a:r>
              <a:rPr lang="en-US" dirty="0"/>
              <a:t> </a:t>
            </a:r>
            <a:r>
              <a:rPr lang="en-US" dirty="0" err="1"/>
              <a:t>celebrit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386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Proč</a:t>
            </a:r>
            <a:r>
              <a:rPr lang="en-US" dirty="0"/>
              <a:t> </a:t>
            </a:r>
            <a:r>
              <a:rPr lang="en-US" dirty="0" err="1"/>
              <a:t>hvězdy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významným</a:t>
            </a:r>
            <a:r>
              <a:rPr lang="en-US" dirty="0"/>
              <a:t> </a:t>
            </a:r>
            <a:r>
              <a:rPr lang="en-US" dirty="0" err="1"/>
              <a:t>činitelem</a:t>
            </a:r>
            <a:r>
              <a:rPr lang="en-US" dirty="0"/>
              <a:t> </a:t>
            </a:r>
            <a:r>
              <a:rPr lang="en-US" dirty="0" err="1"/>
              <a:t>filmové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širší</a:t>
            </a:r>
            <a:r>
              <a:rPr lang="en-US" dirty="0"/>
              <a:t> </a:t>
            </a:r>
            <a:r>
              <a:rPr lang="en-US" dirty="0" err="1"/>
              <a:t>kulturní</a:t>
            </a:r>
            <a:r>
              <a:rPr lang="en-US" dirty="0"/>
              <a:t> </a:t>
            </a:r>
            <a:r>
              <a:rPr lang="en-US" dirty="0" err="1"/>
              <a:t>produkce</a:t>
            </a:r>
            <a:r>
              <a:rPr lang="en-US" dirty="0"/>
              <a:t>.</a:t>
            </a:r>
          </a:p>
          <a:p>
            <a:r>
              <a:rPr lang="en-US" dirty="0" err="1"/>
              <a:t>Jejich</a:t>
            </a:r>
            <a:r>
              <a:rPr lang="en-US" dirty="0"/>
              <a:t> </a:t>
            </a:r>
            <a:r>
              <a:rPr lang="en-US" dirty="0" err="1"/>
              <a:t>přítomnost</a:t>
            </a:r>
            <a:r>
              <a:rPr lang="en-US" dirty="0"/>
              <a:t> v </a:t>
            </a:r>
            <a:r>
              <a:rPr lang="en-US" dirty="0" err="1"/>
              <a:t>konkrétním</a:t>
            </a:r>
            <a:r>
              <a:rPr lang="en-US" dirty="0"/>
              <a:t> </a:t>
            </a:r>
            <a:r>
              <a:rPr lang="en-US" dirty="0" err="1"/>
              <a:t>filmovém</a:t>
            </a:r>
            <a:r>
              <a:rPr lang="en-US" dirty="0"/>
              <a:t> </a:t>
            </a:r>
            <a:r>
              <a:rPr lang="en-US" dirty="0" err="1"/>
              <a:t>díle</a:t>
            </a:r>
            <a:r>
              <a:rPr lang="en-US" dirty="0"/>
              <a:t> </a:t>
            </a:r>
            <a:r>
              <a:rPr lang="en-US" dirty="0" err="1"/>
              <a:t>ovlivňuje</a:t>
            </a:r>
            <a:r>
              <a:rPr lang="en-US" dirty="0"/>
              <a:t> </a:t>
            </a:r>
            <a:r>
              <a:rPr lang="en-US" dirty="0" err="1"/>
              <a:t>jeho</a:t>
            </a:r>
            <a:r>
              <a:rPr lang="en-US" dirty="0"/>
              <a:t> </a:t>
            </a:r>
            <a:r>
              <a:rPr lang="en-US" dirty="0" err="1"/>
              <a:t>žánrové</a:t>
            </a:r>
            <a:r>
              <a:rPr lang="en-US" dirty="0"/>
              <a:t> </a:t>
            </a:r>
            <a:r>
              <a:rPr lang="en-US" dirty="0" err="1"/>
              <a:t>zařazení</a:t>
            </a:r>
            <a:r>
              <a:rPr lang="en-US" dirty="0"/>
              <a:t>, </a:t>
            </a:r>
            <a:r>
              <a:rPr lang="en-US" dirty="0" err="1"/>
              <a:t>styl</a:t>
            </a:r>
            <a:r>
              <a:rPr lang="en-US" dirty="0"/>
              <a:t>, </a:t>
            </a:r>
            <a:r>
              <a:rPr lang="en-US" dirty="0" err="1"/>
              <a:t>produkci</a:t>
            </a:r>
            <a:r>
              <a:rPr lang="en-US" dirty="0"/>
              <a:t>, marketing, </a:t>
            </a:r>
            <a:r>
              <a:rPr lang="en-US" dirty="0" err="1"/>
              <a:t>popularitu</a:t>
            </a:r>
            <a:r>
              <a:rPr lang="en-US" dirty="0"/>
              <a:t> a </a:t>
            </a:r>
            <a:r>
              <a:rPr lang="en-US" dirty="0" err="1"/>
              <a:t>úspěšnost</a:t>
            </a:r>
            <a:r>
              <a:rPr lang="en-US" dirty="0"/>
              <a:t>.</a:t>
            </a:r>
          </a:p>
          <a:p>
            <a:r>
              <a:rPr lang="en-US" dirty="0" err="1"/>
              <a:t>Představují</a:t>
            </a:r>
            <a:r>
              <a:rPr lang="en-US" dirty="0"/>
              <a:t> </a:t>
            </a:r>
            <a:r>
              <a:rPr lang="en-US" dirty="0" err="1"/>
              <a:t>silné</a:t>
            </a:r>
            <a:r>
              <a:rPr lang="en-US" dirty="0"/>
              <a:t> </a:t>
            </a:r>
            <a:r>
              <a:rPr lang="en-US" dirty="0" err="1"/>
              <a:t>kulturní</a:t>
            </a:r>
            <a:r>
              <a:rPr lang="en-US" dirty="0"/>
              <a:t>, </a:t>
            </a:r>
            <a:r>
              <a:rPr lang="en-US" dirty="0" err="1"/>
              <a:t>ideologické</a:t>
            </a:r>
            <a:r>
              <a:rPr lang="en-US" dirty="0"/>
              <a:t> a </a:t>
            </a:r>
            <a:r>
              <a:rPr lang="en-US" dirty="0" err="1"/>
              <a:t>národní</a:t>
            </a:r>
            <a:r>
              <a:rPr lang="en-US" dirty="0"/>
              <a:t> </a:t>
            </a:r>
            <a:r>
              <a:rPr lang="en-US" dirty="0" err="1"/>
              <a:t>symboly</a:t>
            </a:r>
            <a:r>
              <a:rPr lang="en-US" dirty="0"/>
              <a:t>.</a:t>
            </a:r>
          </a:p>
          <a:p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všudypřítomné</a:t>
            </a:r>
            <a:r>
              <a:rPr lang="en-US" dirty="0"/>
              <a:t> - </a:t>
            </a:r>
            <a:r>
              <a:rPr lang="en-US" dirty="0" err="1"/>
              <a:t>propojují</a:t>
            </a:r>
            <a:r>
              <a:rPr lang="en-US" dirty="0"/>
              <a:t> film s </a:t>
            </a:r>
            <a:r>
              <a:rPr lang="en-US" dirty="0" err="1"/>
              <a:t>řadou</a:t>
            </a:r>
            <a:r>
              <a:rPr lang="en-US" dirty="0"/>
              <a:t> </a:t>
            </a:r>
            <a:r>
              <a:rPr lang="en-US" dirty="0" err="1"/>
              <a:t>dalších</a:t>
            </a:r>
            <a:r>
              <a:rPr lang="en-US" dirty="0"/>
              <a:t> </a:t>
            </a:r>
            <a:r>
              <a:rPr lang="en-US" dirty="0" err="1"/>
              <a:t>médií</a:t>
            </a:r>
            <a:r>
              <a:rPr lang="en-US" dirty="0"/>
              <a:t> a </a:t>
            </a:r>
            <a:r>
              <a:rPr lang="en-US" dirty="0" err="1"/>
              <a:t>uměleckých</a:t>
            </a:r>
            <a:r>
              <a:rPr lang="en-US" dirty="0"/>
              <a:t> </a:t>
            </a:r>
            <a:r>
              <a:rPr lang="en-US" dirty="0" err="1"/>
              <a:t>forem</a:t>
            </a:r>
            <a:r>
              <a:rPr lang="en-US" dirty="0"/>
              <a:t>.</a:t>
            </a:r>
          </a:p>
          <a:p>
            <a:r>
              <a:rPr lang="en-US" dirty="0" err="1"/>
              <a:t>Vzbuzují</a:t>
            </a:r>
            <a:r>
              <a:rPr lang="en-US" dirty="0"/>
              <a:t> </a:t>
            </a:r>
            <a:r>
              <a:rPr lang="en-US" dirty="0" err="1"/>
              <a:t>silné</a:t>
            </a:r>
            <a:r>
              <a:rPr lang="en-US" dirty="0"/>
              <a:t> </a:t>
            </a:r>
            <a:r>
              <a:rPr lang="en-US" dirty="0" err="1"/>
              <a:t>divácké</a:t>
            </a:r>
            <a:r>
              <a:rPr lang="en-US" dirty="0"/>
              <a:t> </a:t>
            </a:r>
            <a:r>
              <a:rPr lang="en-US" dirty="0" err="1"/>
              <a:t>reakce</a:t>
            </a:r>
            <a:r>
              <a:rPr lang="en-US" dirty="0"/>
              <a:t>.</a:t>
            </a:r>
          </a:p>
          <a:p>
            <a:r>
              <a:rPr lang="en-US" dirty="0" err="1"/>
              <a:t>Výzkum</a:t>
            </a:r>
            <a:r>
              <a:rPr lang="en-US" dirty="0"/>
              <a:t> </a:t>
            </a:r>
            <a:r>
              <a:rPr lang="en-US" dirty="0" err="1"/>
              <a:t>hvězd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korpus</a:t>
            </a:r>
            <a:r>
              <a:rPr lang="en-US" dirty="0"/>
              <a:t> </a:t>
            </a:r>
            <a:r>
              <a:rPr lang="en-US" dirty="0" err="1"/>
              <a:t>relevantních</a:t>
            </a:r>
            <a:r>
              <a:rPr lang="en-US" dirty="0"/>
              <a:t> </a:t>
            </a:r>
            <a:r>
              <a:rPr lang="en-US" dirty="0" err="1"/>
              <a:t>akademických</a:t>
            </a:r>
            <a:r>
              <a:rPr lang="en-US" dirty="0"/>
              <a:t> </a:t>
            </a:r>
            <a:r>
              <a:rPr lang="en-US" dirty="0" err="1"/>
              <a:t>studií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 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159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Jak</a:t>
            </a:r>
            <a:r>
              <a:rPr lang="en-US" dirty="0"/>
              <a:t> </a:t>
            </a:r>
            <a:r>
              <a:rPr lang="en-US" dirty="0" err="1"/>
              <a:t>definujeme</a:t>
            </a:r>
            <a:r>
              <a:rPr lang="en-US" dirty="0"/>
              <a:t> </a:t>
            </a:r>
            <a:r>
              <a:rPr lang="en-US" dirty="0" err="1"/>
              <a:t>hvězdu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850" y="1523999"/>
            <a:ext cx="8767588" cy="5503603"/>
          </a:xfrm>
        </p:spPr>
        <p:txBody>
          <a:bodyPr>
            <a:normAutofit/>
          </a:bodyPr>
          <a:lstStyle/>
          <a:p>
            <a:r>
              <a:rPr lang="en-US" dirty="0"/>
              <a:t>“</a:t>
            </a:r>
            <a:r>
              <a:rPr lang="en-US" dirty="0" err="1"/>
              <a:t>Hvězdy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objekty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en-US" dirty="0" err="1"/>
              <a:t>září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tmě</a:t>
            </a:r>
            <a:r>
              <a:rPr lang="en-US" dirty="0"/>
              <a:t>.” (Richard Dyer)</a:t>
            </a:r>
          </a:p>
          <a:p>
            <a:r>
              <a:rPr lang="en-US" dirty="0"/>
              <a:t>“</a:t>
            </a:r>
            <a:r>
              <a:rPr lang="en-US" dirty="0" err="1"/>
              <a:t>Hvězdná</a:t>
            </a:r>
            <a:r>
              <a:rPr lang="en-US" dirty="0"/>
              <a:t> </a:t>
            </a:r>
            <a:r>
              <a:rPr lang="en-US" dirty="0" err="1"/>
              <a:t>osobnost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amalgám</a:t>
            </a:r>
            <a:r>
              <a:rPr lang="en-US" dirty="0"/>
              <a:t> </a:t>
            </a:r>
            <a:r>
              <a:rPr lang="en-US" dirty="0" err="1"/>
              <a:t>sestává</a:t>
            </a:r>
            <a:r>
              <a:rPr lang="en-US" dirty="0"/>
              <a:t> z </a:t>
            </a:r>
            <a:r>
              <a:rPr lang="en-US" dirty="0" err="1"/>
              <a:t>obrazu</a:t>
            </a:r>
            <a:r>
              <a:rPr lang="en-US" dirty="0"/>
              <a:t> </a:t>
            </a:r>
            <a:r>
              <a:rPr lang="en-US" dirty="0" err="1"/>
              <a:t>hvězdy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plátně</a:t>
            </a:r>
            <a:r>
              <a:rPr lang="en-US" dirty="0"/>
              <a:t> v </a:t>
            </a:r>
            <a:r>
              <a:rPr lang="en-US" dirty="0" err="1"/>
              <a:t>kombinaci</a:t>
            </a:r>
            <a:r>
              <a:rPr lang="en-US" dirty="0"/>
              <a:t> se </a:t>
            </a:r>
            <a:r>
              <a:rPr lang="en-US" dirty="0" err="1"/>
              <a:t>soukromou</a:t>
            </a:r>
            <a:r>
              <a:rPr lang="en-US" dirty="0"/>
              <a:t> </a:t>
            </a:r>
            <a:r>
              <a:rPr lang="en-US" dirty="0" err="1"/>
              <a:t>identitou</a:t>
            </a:r>
            <a:r>
              <a:rPr lang="en-US" dirty="0"/>
              <a:t>; </a:t>
            </a:r>
            <a:r>
              <a:rPr lang="en-US" dirty="0" err="1"/>
              <a:t>tuto</a:t>
            </a:r>
            <a:r>
              <a:rPr lang="en-US" dirty="0"/>
              <a:t> </a:t>
            </a:r>
            <a:r>
              <a:rPr lang="en-US" dirty="0" err="1"/>
              <a:t>osobnost</a:t>
            </a:r>
            <a:r>
              <a:rPr lang="en-US" dirty="0"/>
              <a:t> </a:t>
            </a:r>
            <a:r>
              <a:rPr lang="en-US" dirty="0" err="1"/>
              <a:t>publikum</a:t>
            </a:r>
            <a:r>
              <a:rPr lang="en-US" dirty="0"/>
              <a:t> </a:t>
            </a:r>
            <a:r>
              <a:rPr lang="en-US" dirty="0" err="1"/>
              <a:t>jasně</a:t>
            </a:r>
            <a:r>
              <a:rPr lang="en-US" dirty="0"/>
              <a:t> </a:t>
            </a:r>
            <a:r>
              <a:rPr lang="en-US" dirty="0" err="1"/>
              <a:t>rozeznává</a:t>
            </a:r>
            <a:r>
              <a:rPr lang="en-US" dirty="0"/>
              <a:t> a </a:t>
            </a:r>
            <a:r>
              <a:rPr lang="en-US" dirty="0" err="1"/>
              <a:t>očekává</a:t>
            </a:r>
            <a:r>
              <a:rPr lang="en-US" dirty="0"/>
              <a:t> v </a:t>
            </a:r>
            <a:r>
              <a:rPr lang="en-US" dirty="0" err="1"/>
              <a:t>každém</a:t>
            </a:r>
            <a:r>
              <a:rPr lang="en-US" dirty="0"/>
              <a:t> </a:t>
            </a:r>
            <a:r>
              <a:rPr lang="en-US" dirty="0" err="1"/>
              <a:t>dalším</a:t>
            </a:r>
            <a:r>
              <a:rPr lang="en-US" dirty="0"/>
              <a:t> </a:t>
            </a:r>
            <a:r>
              <a:rPr lang="en-US" dirty="0" err="1"/>
              <a:t>filmu</a:t>
            </a:r>
            <a:r>
              <a:rPr lang="en-US" dirty="0"/>
              <a:t>” (</a:t>
            </a:r>
            <a:r>
              <a:rPr lang="en-US" dirty="0" err="1"/>
              <a:t>Ginette</a:t>
            </a:r>
            <a:r>
              <a:rPr lang="en-US" dirty="0"/>
              <a:t> </a:t>
            </a:r>
            <a:r>
              <a:rPr lang="en-US" dirty="0" err="1"/>
              <a:t>Vincendeau</a:t>
            </a:r>
            <a:r>
              <a:rPr lang="en-US" dirty="0"/>
              <a:t>)   </a:t>
            </a:r>
          </a:p>
          <a:p>
            <a:r>
              <a:rPr lang="en-US" dirty="0"/>
              <a:t>“</a:t>
            </a:r>
            <a:r>
              <a:rPr lang="en-US" dirty="0" err="1"/>
              <a:t>Filmové</a:t>
            </a:r>
            <a:r>
              <a:rPr lang="en-US" dirty="0"/>
              <a:t> </a:t>
            </a:r>
            <a:r>
              <a:rPr lang="en-US" dirty="0" err="1"/>
              <a:t>hvězdy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jedinečné</a:t>
            </a:r>
            <a:r>
              <a:rPr lang="en-US" dirty="0"/>
              <a:t> </a:t>
            </a:r>
            <a:r>
              <a:rPr lang="en-US" dirty="0" err="1"/>
              <a:t>osobnosti</a:t>
            </a:r>
            <a:r>
              <a:rPr lang="en-US" dirty="0"/>
              <a:t>,</a:t>
            </a:r>
            <a:r>
              <a:rPr lang="cs-CZ" dirty="0"/>
              <a:t> </a:t>
            </a:r>
            <a:r>
              <a:rPr lang="en-US" dirty="0" err="1"/>
              <a:t>které</a:t>
            </a:r>
            <a:r>
              <a:rPr lang="cs-CZ" dirty="0"/>
              <a:t> </a:t>
            </a:r>
            <a:r>
              <a:rPr lang="en-US" dirty="0" err="1"/>
              <a:t>vzbuzují</a:t>
            </a:r>
            <a:r>
              <a:rPr lang="en-US" dirty="0"/>
              <a:t> u </a:t>
            </a:r>
            <a:r>
              <a:rPr lang="en-US" dirty="0" err="1"/>
              <a:t>svého</a:t>
            </a:r>
            <a:r>
              <a:rPr lang="en-US" dirty="0"/>
              <a:t> </a:t>
            </a:r>
            <a:r>
              <a:rPr lang="en-US" dirty="0" err="1"/>
              <a:t>publika</a:t>
            </a:r>
            <a:r>
              <a:rPr lang="en-US" dirty="0"/>
              <a:t> </a:t>
            </a:r>
            <a:r>
              <a:rPr lang="en-US" dirty="0" err="1"/>
              <a:t>zvláštní</a:t>
            </a:r>
            <a:r>
              <a:rPr lang="en-US" dirty="0"/>
              <a:t> </a:t>
            </a:r>
            <a:r>
              <a:rPr lang="en-US" dirty="0" err="1"/>
              <a:t>zájem</a:t>
            </a:r>
            <a:r>
              <a:rPr lang="en-US" dirty="0"/>
              <a:t>.” (Joseph </a:t>
            </a:r>
            <a:r>
              <a:rPr lang="en-US" dirty="0" err="1"/>
              <a:t>Garncarz</a:t>
            </a:r>
            <a:r>
              <a:rPr lang="en-US" dirty="0"/>
              <a:t>)</a:t>
            </a:r>
          </a:p>
          <a:p>
            <a:r>
              <a:rPr lang="en-US" dirty="0"/>
              <a:t>“</a:t>
            </a:r>
            <a:r>
              <a:rPr lang="en-US" dirty="0" err="1"/>
              <a:t>Hvězdy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herci</a:t>
            </a:r>
            <a:r>
              <a:rPr lang="en-US" dirty="0"/>
              <a:t> s </a:t>
            </a:r>
            <a:r>
              <a:rPr lang="en-US" dirty="0" err="1"/>
              <a:t>biografií</a:t>
            </a:r>
            <a:r>
              <a:rPr lang="en-US" dirty="0"/>
              <a:t>.” (Edgar Morin)</a:t>
            </a:r>
          </a:p>
          <a:p>
            <a:r>
              <a:rPr lang="en-US" dirty="0"/>
              <a:t>“</a:t>
            </a:r>
            <a:r>
              <a:rPr lang="en-US" dirty="0" err="1"/>
              <a:t>Hvězdy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komplexní</a:t>
            </a:r>
            <a:r>
              <a:rPr lang="en-US" dirty="0"/>
              <a:t> </a:t>
            </a:r>
            <a:r>
              <a:rPr lang="en-US" dirty="0" err="1"/>
              <a:t>osobnosti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en-US" dirty="0" err="1"/>
              <a:t>utváří</a:t>
            </a:r>
            <a:r>
              <a:rPr lang="en-US" dirty="0"/>
              <a:t> </a:t>
            </a:r>
            <a:r>
              <a:rPr lang="en-US" dirty="0" err="1"/>
              <a:t>mnohem</a:t>
            </a:r>
            <a:r>
              <a:rPr lang="en-US" dirty="0"/>
              <a:t> </a:t>
            </a:r>
            <a:r>
              <a:rPr lang="en-US" dirty="0" err="1"/>
              <a:t>víc</a:t>
            </a:r>
            <a:r>
              <a:rPr lang="en-US" dirty="0"/>
              <a:t> </a:t>
            </a:r>
            <a:r>
              <a:rPr lang="en-US" dirty="0" err="1"/>
              <a:t>než</a:t>
            </a:r>
            <a:r>
              <a:rPr lang="en-US" dirty="0"/>
              <a:t> </a:t>
            </a:r>
            <a:r>
              <a:rPr lang="en-US" dirty="0" err="1"/>
              <a:t>pouhá</a:t>
            </a:r>
            <a:r>
              <a:rPr lang="en-US" dirty="0"/>
              <a:t> </a:t>
            </a:r>
            <a:r>
              <a:rPr lang="en-US" dirty="0" err="1"/>
              <a:t>suma</a:t>
            </a:r>
            <a:r>
              <a:rPr lang="en-US" dirty="0"/>
              <a:t> </a:t>
            </a:r>
            <a:r>
              <a:rPr lang="en-US" dirty="0" err="1"/>
              <a:t>filmů</a:t>
            </a:r>
            <a:r>
              <a:rPr lang="en-US" dirty="0"/>
              <a:t>, v </a:t>
            </a:r>
            <a:r>
              <a:rPr lang="en-US" dirty="0" err="1"/>
              <a:t>nichž</a:t>
            </a:r>
            <a:r>
              <a:rPr lang="en-US" dirty="0"/>
              <a:t> se </a:t>
            </a:r>
            <a:r>
              <a:rPr lang="en-US" dirty="0" err="1"/>
              <a:t>objevily</a:t>
            </a:r>
            <a:r>
              <a:rPr lang="en-US" dirty="0"/>
              <a:t>.” (Yvonne </a:t>
            </a:r>
            <a:r>
              <a:rPr lang="en-US" dirty="0" err="1"/>
              <a:t>Tasker</a:t>
            </a:r>
            <a:r>
              <a:rPr lang="en-US" dirty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69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26779"/>
            <a:ext cx="8229600" cy="4715124"/>
          </a:xfrm>
        </p:spPr>
        <p:txBody>
          <a:bodyPr>
            <a:normAutofit fontScale="92500"/>
          </a:bodyPr>
          <a:lstStyle/>
          <a:p>
            <a:pPr algn="just"/>
            <a:r>
              <a:rPr lang="en-US" dirty="0"/>
              <a:t>“</a:t>
            </a:r>
            <a:r>
              <a:rPr lang="en-US" dirty="0" err="1"/>
              <a:t>Filmové</a:t>
            </a:r>
            <a:r>
              <a:rPr lang="en-US" dirty="0"/>
              <a:t> </a:t>
            </a:r>
            <a:r>
              <a:rPr lang="en-US" dirty="0" err="1"/>
              <a:t>hvězdy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výzvou</a:t>
            </a:r>
            <a:r>
              <a:rPr lang="en-US" dirty="0"/>
              <a:t> pro </a:t>
            </a:r>
            <a:r>
              <a:rPr lang="en-US" dirty="0" err="1"/>
              <a:t>analýzu</a:t>
            </a:r>
            <a:r>
              <a:rPr lang="en-US" dirty="0"/>
              <a:t>, </a:t>
            </a:r>
            <a:r>
              <a:rPr lang="en-US" dirty="0" err="1"/>
              <a:t>neboť</a:t>
            </a:r>
            <a:r>
              <a:rPr lang="en-US" dirty="0"/>
              <a:t> </a:t>
            </a:r>
            <a:r>
              <a:rPr lang="en-US" dirty="0" err="1"/>
              <a:t>překračují</a:t>
            </a:r>
            <a:r>
              <a:rPr lang="en-US" dirty="0"/>
              <a:t> </a:t>
            </a:r>
            <a:r>
              <a:rPr lang="en-US" dirty="0" err="1"/>
              <a:t>hranice</a:t>
            </a:r>
            <a:r>
              <a:rPr lang="en-US" dirty="0"/>
              <a:t> </a:t>
            </a:r>
            <a:r>
              <a:rPr lang="en-US" dirty="0" err="1"/>
              <a:t>nejrůznějších</a:t>
            </a:r>
            <a:r>
              <a:rPr lang="en-US" dirty="0"/>
              <a:t> </a:t>
            </a:r>
            <a:r>
              <a:rPr lang="en-US" dirty="0" err="1"/>
              <a:t>disciplin</a:t>
            </a:r>
            <a:r>
              <a:rPr lang="en-US" dirty="0"/>
              <a:t>: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produktem</a:t>
            </a:r>
            <a:r>
              <a:rPr lang="en-US" dirty="0"/>
              <a:t> </a:t>
            </a:r>
            <a:r>
              <a:rPr lang="en-US" dirty="0" err="1"/>
              <a:t>masové</a:t>
            </a:r>
            <a:r>
              <a:rPr lang="en-US" dirty="0"/>
              <a:t> </a:t>
            </a:r>
            <a:r>
              <a:rPr lang="en-US" dirty="0" err="1"/>
              <a:t>kultury</a:t>
            </a:r>
            <a:r>
              <a:rPr lang="en-US" dirty="0"/>
              <a:t>, ale </a:t>
            </a:r>
            <a:r>
              <a:rPr lang="en-US" dirty="0" err="1"/>
              <a:t>zárověň</a:t>
            </a:r>
            <a:r>
              <a:rPr lang="en-US" dirty="0"/>
              <a:t> </a:t>
            </a:r>
            <a:r>
              <a:rPr lang="en-US" dirty="0" err="1"/>
              <a:t>zahrnují</a:t>
            </a:r>
            <a:r>
              <a:rPr lang="en-US" dirty="0"/>
              <a:t> </a:t>
            </a:r>
            <a:r>
              <a:rPr lang="en-US" dirty="0" err="1"/>
              <a:t>divadelní</a:t>
            </a:r>
            <a:r>
              <a:rPr lang="en-US" dirty="0"/>
              <a:t> </a:t>
            </a:r>
            <a:r>
              <a:rPr lang="en-US" dirty="0" err="1"/>
              <a:t>hledisko</a:t>
            </a:r>
            <a:r>
              <a:rPr lang="en-US" dirty="0"/>
              <a:t> </a:t>
            </a:r>
            <a:r>
              <a:rPr lang="en-US" dirty="0" err="1"/>
              <a:t>díky</a:t>
            </a:r>
            <a:r>
              <a:rPr lang="en-US" dirty="0"/>
              <a:t> </a:t>
            </a:r>
            <a:r>
              <a:rPr lang="en-US" dirty="0" err="1"/>
              <a:t>vazbám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kategorie</a:t>
            </a:r>
            <a:r>
              <a:rPr lang="en-US" dirty="0"/>
              <a:t> </a:t>
            </a:r>
            <a:r>
              <a:rPr lang="en-US" dirty="0" err="1"/>
              <a:t>herectví</a:t>
            </a:r>
            <a:r>
              <a:rPr lang="en-US" dirty="0"/>
              <a:t>, </a:t>
            </a:r>
            <a:r>
              <a:rPr lang="en-US" dirty="0" err="1"/>
              <a:t>vystupování</a:t>
            </a:r>
            <a:r>
              <a:rPr lang="en-US" dirty="0"/>
              <a:t> a </a:t>
            </a:r>
            <a:r>
              <a:rPr lang="en-US" dirty="0" err="1"/>
              <a:t>umění</a:t>
            </a:r>
            <a:r>
              <a:rPr lang="en-US" dirty="0"/>
              <a:t>;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marketingovým</a:t>
            </a:r>
            <a:r>
              <a:rPr lang="en-US" dirty="0"/>
              <a:t> </a:t>
            </a:r>
            <a:r>
              <a:rPr lang="en-US" dirty="0" err="1"/>
              <a:t>nástrojem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nositeli</a:t>
            </a:r>
            <a:r>
              <a:rPr lang="en-US" dirty="0"/>
              <a:t> </a:t>
            </a:r>
            <a:r>
              <a:rPr lang="en-US" dirty="0" err="1"/>
              <a:t>významů</a:t>
            </a:r>
            <a:r>
              <a:rPr lang="en-US" dirty="0"/>
              <a:t> v </a:t>
            </a:r>
            <a:r>
              <a:rPr lang="en-US" dirty="0" err="1"/>
              <a:t>kinematografii</a:t>
            </a:r>
            <a:r>
              <a:rPr lang="en-US" dirty="0"/>
              <a:t>;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sociálním</a:t>
            </a:r>
            <a:r>
              <a:rPr lang="en-US" dirty="0"/>
              <a:t> </a:t>
            </a:r>
            <a:r>
              <a:rPr lang="en-US" dirty="0" err="1"/>
              <a:t>znakem</a:t>
            </a:r>
            <a:r>
              <a:rPr lang="en-US" dirty="0"/>
              <a:t>, </a:t>
            </a:r>
            <a:r>
              <a:rPr lang="en-US" dirty="0" err="1"/>
              <a:t>nesoucím</a:t>
            </a:r>
            <a:r>
              <a:rPr lang="en-US" dirty="0"/>
              <a:t> </a:t>
            </a:r>
            <a:r>
              <a:rPr lang="en-US" dirty="0" err="1"/>
              <a:t>kulturní</a:t>
            </a:r>
            <a:r>
              <a:rPr lang="en-US" dirty="0"/>
              <a:t> </a:t>
            </a:r>
            <a:r>
              <a:rPr lang="en-US" dirty="0" err="1"/>
              <a:t>významy</a:t>
            </a:r>
            <a:r>
              <a:rPr lang="en-US" dirty="0"/>
              <a:t> a </a:t>
            </a:r>
            <a:r>
              <a:rPr lang="en-US" dirty="0" err="1"/>
              <a:t>ideologicky</a:t>
            </a:r>
            <a:r>
              <a:rPr lang="en-US" dirty="0"/>
              <a:t> </a:t>
            </a:r>
            <a:r>
              <a:rPr lang="en-US" dirty="0" err="1"/>
              <a:t>motivované</a:t>
            </a:r>
            <a:r>
              <a:rPr lang="en-US" dirty="0"/>
              <a:t> </a:t>
            </a:r>
            <a:r>
              <a:rPr lang="en-US" dirty="0" err="1"/>
              <a:t>hodnoty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se </a:t>
            </a:r>
            <a:r>
              <a:rPr lang="en-US" dirty="0" err="1"/>
              <a:t>dotýkají</a:t>
            </a:r>
            <a:r>
              <a:rPr lang="en-US" dirty="0"/>
              <a:t> </a:t>
            </a:r>
            <a:r>
              <a:rPr lang="en-US" dirty="0" err="1"/>
              <a:t>nejskrytejších</a:t>
            </a:r>
            <a:r>
              <a:rPr lang="en-US" dirty="0"/>
              <a:t> </a:t>
            </a:r>
            <a:r>
              <a:rPr lang="en-US" dirty="0" err="1"/>
              <a:t>osobních</a:t>
            </a:r>
            <a:r>
              <a:rPr lang="en-US" dirty="0"/>
              <a:t> </a:t>
            </a:r>
            <a:r>
              <a:rPr lang="en-US" dirty="0" err="1"/>
              <a:t>zákoutí</a:t>
            </a:r>
            <a:r>
              <a:rPr lang="en-US" dirty="0"/>
              <a:t> </a:t>
            </a:r>
            <a:r>
              <a:rPr lang="en-US" dirty="0" err="1"/>
              <a:t>prostřednictvím</a:t>
            </a:r>
            <a:r>
              <a:rPr lang="en-US" dirty="0"/>
              <a:t> </a:t>
            </a:r>
            <a:r>
              <a:rPr lang="en-US" dirty="0" err="1"/>
              <a:t>touhy</a:t>
            </a:r>
            <a:r>
              <a:rPr lang="en-US" dirty="0"/>
              <a:t> a </a:t>
            </a:r>
            <a:r>
              <a:rPr lang="en-US" dirty="0" err="1"/>
              <a:t>identifikace</a:t>
            </a:r>
            <a:r>
              <a:rPr lang="en-US" dirty="0"/>
              <a:t>; </a:t>
            </a:r>
            <a:r>
              <a:rPr lang="en-US" dirty="0" err="1"/>
              <a:t>jsou</a:t>
            </a:r>
            <a:r>
              <a:rPr lang="en-US" dirty="0"/>
              <a:t> to </a:t>
            </a:r>
            <a:r>
              <a:rPr lang="en-US" dirty="0" err="1"/>
              <a:t>emblémy</a:t>
            </a:r>
            <a:r>
              <a:rPr lang="en-US" dirty="0"/>
              <a:t> </a:t>
            </a:r>
            <a:r>
              <a:rPr lang="en-US" dirty="0" err="1"/>
              <a:t>národní</a:t>
            </a:r>
            <a:r>
              <a:rPr lang="en-US" dirty="0"/>
              <a:t> </a:t>
            </a:r>
            <a:r>
              <a:rPr lang="en-US" dirty="0" err="1"/>
              <a:t>pýchy</a:t>
            </a:r>
            <a:r>
              <a:rPr lang="en-US" dirty="0"/>
              <a:t> </a:t>
            </a:r>
            <a:r>
              <a:rPr lang="en-US" dirty="0" err="1"/>
              <a:t>artikulované</a:t>
            </a:r>
            <a:r>
              <a:rPr lang="en-US" dirty="0"/>
              <a:t> </a:t>
            </a:r>
            <a:r>
              <a:rPr lang="en-US" dirty="0" err="1"/>
              <a:t>skrz</a:t>
            </a:r>
            <a:r>
              <a:rPr lang="en-US" dirty="0"/>
              <a:t> </a:t>
            </a:r>
            <a:r>
              <a:rPr lang="en-US" dirty="0" err="1"/>
              <a:t>tělo</a:t>
            </a:r>
            <a:r>
              <a:rPr lang="en-US" dirty="0"/>
              <a:t>, </a:t>
            </a:r>
            <a:r>
              <a:rPr lang="en-US" dirty="0" err="1"/>
              <a:t>módu</a:t>
            </a:r>
            <a:r>
              <a:rPr lang="en-US" dirty="0"/>
              <a:t> a </a:t>
            </a:r>
            <a:r>
              <a:rPr lang="en-US" dirty="0" err="1"/>
              <a:t>osobní</a:t>
            </a:r>
            <a:r>
              <a:rPr lang="en-US" dirty="0"/>
              <a:t> </a:t>
            </a:r>
            <a:r>
              <a:rPr lang="en-US" dirty="0" err="1"/>
              <a:t>styl</a:t>
            </a:r>
            <a:r>
              <a:rPr lang="en-US" dirty="0"/>
              <a:t>; </a:t>
            </a:r>
            <a:r>
              <a:rPr lang="en-US" dirty="0" err="1"/>
              <a:t>produkty</a:t>
            </a:r>
            <a:r>
              <a:rPr lang="en-US" dirty="0"/>
              <a:t> </a:t>
            </a:r>
            <a:r>
              <a:rPr lang="en-US" dirty="0" err="1"/>
              <a:t>kapitalismu</a:t>
            </a:r>
            <a:r>
              <a:rPr lang="en-US" dirty="0"/>
              <a:t> a </a:t>
            </a:r>
            <a:r>
              <a:rPr lang="en-US" dirty="0" err="1"/>
              <a:t>ideologie</a:t>
            </a:r>
            <a:r>
              <a:rPr lang="en-US" dirty="0"/>
              <a:t> </a:t>
            </a:r>
            <a:r>
              <a:rPr lang="en-US" dirty="0" err="1"/>
              <a:t>individualismu</a:t>
            </a:r>
            <a:r>
              <a:rPr lang="en-US" dirty="0"/>
              <a:t> a </a:t>
            </a:r>
            <a:r>
              <a:rPr lang="en-US" dirty="0" err="1"/>
              <a:t>přece</a:t>
            </a:r>
            <a:r>
              <a:rPr lang="en-US" dirty="0"/>
              <a:t> </a:t>
            </a:r>
            <a:r>
              <a:rPr lang="en-US" dirty="0" err="1"/>
              <a:t>nabízejí</a:t>
            </a:r>
            <a:r>
              <a:rPr lang="en-US" dirty="0"/>
              <a:t> </a:t>
            </a:r>
            <a:r>
              <a:rPr lang="en-US" dirty="0" err="1"/>
              <a:t>útočiště</a:t>
            </a:r>
            <a:r>
              <a:rPr lang="en-US" dirty="0"/>
              <a:t> </a:t>
            </a:r>
            <a:r>
              <a:rPr lang="en-US" dirty="0" err="1"/>
              <a:t>marginalizovaným</a:t>
            </a:r>
            <a:r>
              <a:rPr lang="en-US" dirty="0"/>
              <a:t> </a:t>
            </a:r>
            <a:r>
              <a:rPr lang="en-US" dirty="0" err="1"/>
              <a:t>skupinám</a:t>
            </a:r>
            <a:r>
              <a:rPr lang="en-US" dirty="0"/>
              <a:t>.” </a:t>
            </a:r>
          </a:p>
          <a:p>
            <a:pPr marL="0" indent="0" algn="just">
              <a:buNone/>
            </a:pPr>
            <a:r>
              <a:rPr lang="en-US" dirty="0"/>
              <a:t>			Christine </a:t>
            </a:r>
            <a:r>
              <a:rPr lang="en-US" dirty="0" err="1"/>
              <a:t>Geraghty</a:t>
            </a:r>
            <a:r>
              <a:rPr lang="en-US" dirty="0"/>
              <a:t> </a:t>
            </a:r>
          </a:p>
          <a:p>
            <a:pPr marL="0" indent="0" algn="just">
              <a:buNone/>
            </a:pPr>
            <a:r>
              <a:rPr lang="en-US" dirty="0"/>
              <a:t>	</a:t>
            </a:r>
            <a:r>
              <a:rPr lang="en-US" sz="2300" dirty="0" err="1"/>
              <a:t>úvod</a:t>
            </a:r>
            <a:r>
              <a:rPr lang="en-US" sz="2300" dirty="0"/>
              <a:t> </a:t>
            </a:r>
            <a:r>
              <a:rPr lang="en-US" sz="2300" dirty="0" err="1"/>
              <a:t>ke</a:t>
            </a:r>
            <a:r>
              <a:rPr lang="en-US" sz="2300" dirty="0"/>
              <a:t> </a:t>
            </a:r>
            <a:r>
              <a:rPr lang="en-US" sz="2300" dirty="0" err="1"/>
              <a:t>sborníku</a:t>
            </a:r>
            <a:r>
              <a:rPr lang="en-US" sz="2300" dirty="0"/>
              <a:t> </a:t>
            </a:r>
            <a:r>
              <a:rPr lang="en-US" sz="2300" i="1" dirty="0"/>
              <a:t>Stardom, Industry of Desire </a:t>
            </a:r>
            <a:r>
              <a:rPr lang="en-US" sz="2300" dirty="0"/>
              <a:t>(s. xiii)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641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Hvězdy</a:t>
            </a:r>
            <a:r>
              <a:rPr lang="en-US" dirty="0"/>
              <a:t> </a:t>
            </a:r>
            <a:r>
              <a:rPr lang="en-US" dirty="0" err="1"/>
              <a:t>podle</a:t>
            </a:r>
            <a:r>
              <a:rPr lang="en-US" dirty="0"/>
              <a:t> </a:t>
            </a:r>
            <a:r>
              <a:rPr lang="en-US" dirty="0" err="1"/>
              <a:t>Richarda</a:t>
            </a:r>
            <a:r>
              <a:rPr lang="en-US" dirty="0"/>
              <a:t> </a:t>
            </a:r>
            <a:r>
              <a:rPr lang="en-US" dirty="0" err="1"/>
              <a:t>Dyera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US" sz="3200" dirty="0" err="1"/>
              <a:t>Hvězda</a:t>
            </a:r>
            <a:r>
              <a:rPr lang="en-US" sz="3200" dirty="0"/>
              <a:t> </a:t>
            </a:r>
            <a:r>
              <a:rPr lang="en-US" sz="3200" dirty="0" err="1"/>
              <a:t>jako</a:t>
            </a:r>
            <a:r>
              <a:rPr lang="en-US" sz="3200" dirty="0"/>
              <a:t> </a:t>
            </a:r>
          </a:p>
          <a:p>
            <a:pPr marL="0" indent="0" algn="ctr">
              <a:buNone/>
            </a:pPr>
            <a:r>
              <a:rPr lang="en-US" sz="3200" b="1" dirty="0" err="1">
                <a:solidFill>
                  <a:srgbClr val="FF6600"/>
                </a:solidFill>
              </a:rPr>
              <a:t>hvězdný</a:t>
            </a:r>
            <a:r>
              <a:rPr lang="en-US" sz="3200" b="1" dirty="0">
                <a:solidFill>
                  <a:srgbClr val="FF6600"/>
                </a:solidFill>
              </a:rPr>
              <a:t> </a:t>
            </a:r>
            <a:r>
              <a:rPr lang="en-US" sz="3200" b="1" dirty="0" err="1">
                <a:solidFill>
                  <a:srgbClr val="FF6600"/>
                </a:solidFill>
              </a:rPr>
              <a:t>obraz</a:t>
            </a:r>
            <a:endParaRPr lang="en-US" sz="3200" b="1" dirty="0">
              <a:solidFill>
                <a:srgbClr val="FF6600"/>
              </a:solidFill>
            </a:endParaRPr>
          </a:p>
          <a:p>
            <a:pPr marL="0" indent="0" algn="ctr">
              <a:buNone/>
            </a:pPr>
            <a:endParaRPr lang="en-US" sz="3200" b="1" dirty="0">
              <a:solidFill>
                <a:srgbClr val="FF6600"/>
              </a:solidFill>
            </a:endParaRPr>
          </a:p>
          <a:p>
            <a:pPr algn="ctr"/>
            <a:r>
              <a:rPr lang="en-US" sz="3200" dirty="0" err="1"/>
              <a:t>Hvězdný</a:t>
            </a:r>
            <a:r>
              <a:rPr lang="en-US" sz="3200" dirty="0"/>
              <a:t> </a:t>
            </a:r>
            <a:r>
              <a:rPr lang="en-US" sz="3200" dirty="0" err="1"/>
              <a:t>obraz</a:t>
            </a:r>
            <a:r>
              <a:rPr lang="en-US" sz="3200" dirty="0"/>
              <a:t> </a:t>
            </a:r>
            <a:r>
              <a:rPr lang="en-US" sz="3200" dirty="0" err="1"/>
              <a:t>jako</a:t>
            </a:r>
            <a:r>
              <a:rPr lang="en-US" sz="3200" dirty="0"/>
              <a:t> </a:t>
            </a:r>
          </a:p>
          <a:p>
            <a:pPr marL="0" indent="0" algn="ctr">
              <a:buNone/>
            </a:pPr>
            <a:r>
              <a:rPr lang="en-US" sz="3200" b="1" dirty="0" err="1">
                <a:solidFill>
                  <a:srgbClr val="FF6600"/>
                </a:solidFill>
              </a:rPr>
              <a:t>strukturovaná</a:t>
            </a:r>
            <a:r>
              <a:rPr lang="en-US" sz="3200" b="1" dirty="0">
                <a:solidFill>
                  <a:srgbClr val="FF6600"/>
                </a:solidFill>
              </a:rPr>
              <a:t> </a:t>
            </a:r>
            <a:r>
              <a:rPr lang="en-US" sz="3200" b="1" dirty="0" err="1">
                <a:solidFill>
                  <a:srgbClr val="FF6600"/>
                </a:solidFill>
              </a:rPr>
              <a:t>polysémie</a:t>
            </a:r>
            <a:endParaRPr lang="en-US" sz="3200" b="1" dirty="0">
              <a:solidFill>
                <a:srgbClr val="FF6600"/>
              </a:solidFill>
            </a:endParaRPr>
          </a:p>
          <a:p>
            <a:pPr marL="0" indent="0" algn="ctr">
              <a:buNone/>
            </a:pPr>
            <a:endParaRPr lang="en-US" sz="3200" b="1" dirty="0">
              <a:solidFill>
                <a:srgbClr val="FF6600"/>
              </a:solidFill>
            </a:endParaRPr>
          </a:p>
          <a:p>
            <a:pPr marL="342900" indent="-342900" algn="ctr">
              <a:buFont typeface="Arial"/>
              <a:buChar char="•"/>
            </a:pPr>
            <a:r>
              <a:rPr lang="en-US" sz="2600" dirty="0" err="1"/>
              <a:t>Hvězdný</a:t>
            </a:r>
            <a:r>
              <a:rPr lang="en-US" sz="2600" dirty="0"/>
              <a:t> </a:t>
            </a:r>
            <a:r>
              <a:rPr lang="en-US" sz="2600" dirty="0" err="1"/>
              <a:t>obraz</a:t>
            </a:r>
            <a:r>
              <a:rPr lang="en-US" sz="2600" dirty="0"/>
              <a:t> </a:t>
            </a:r>
            <a:r>
              <a:rPr lang="en-US" sz="2600" dirty="0" err="1"/>
              <a:t>díky</a:t>
            </a:r>
            <a:r>
              <a:rPr lang="en-US" sz="2600" dirty="0"/>
              <a:t> </a:t>
            </a:r>
            <a:r>
              <a:rPr lang="en-US" sz="2600" dirty="0" err="1"/>
              <a:t>strukturované</a:t>
            </a:r>
            <a:r>
              <a:rPr lang="en-US" sz="2600" dirty="0"/>
              <a:t> </a:t>
            </a:r>
            <a:r>
              <a:rPr lang="en-US" sz="2600" dirty="0" err="1"/>
              <a:t>polysémii</a:t>
            </a:r>
            <a:r>
              <a:rPr lang="en-US" sz="2600" dirty="0"/>
              <a:t> </a:t>
            </a:r>
            <a:r>
              <a:rPr lang="en-US" sz="2600" dirty="0" err="1"/>
              <a:t>vyjadřuje</a:t>
            </a:r>
            <a:r>
              <a:rPr lang="en-US" sz="2600" dirty="0"/>
              <a:t> </a:t>
            </a:r>
            <a:r>
              <a:rPr lang="en-US" sz="2600" dirty="0" err="1"/>
              <a:t>různé</a:t>
            </a:r>
            <a:r>
              <a:rPr lang="en-US" sz="2600" dirty="0"/>
              <a:t> </a:t>
            </a:r>
            <a:r>
              <a:rPr lang="en-US" sz="2600" dirty="0" err="1"/>
              <a:t>dobové</a:t>
            </a:r>
            <a:r>
              <a:rPr lang="en-US" sz="2600" dirty="0"/>
              <a:t> </a:t>
            </a:r>
            <a:r>
              <a:rPr lang="en-US" sz="2600" dirty="0" err="1"/>
              <a:t>ideologické</a:t>
            </a:r>
            <a:r>
              <a:rPr lang="en-US" sz="2600" dirty="0"/>
              <a:t> </a:t>
            </a:r>
            <a:r>
              <a:rPr lang="en-US" sz="2600" dirty="0" err="1"/>
              <a:t>kontradikce</a:t>
            </a:r>
            <a:r>
              <a:rPr lang="en-US" sz="2600" dirty="0"/>
              <a:t>, </a:t>
            </a:r>
            <a:r>
              <a:rPr lang="en-US" sz="2600" dirty="0" err="1"/>
              <a:t>které</a:t>
            </a:r>
            <a:r>
              <a:rPr lang="en-US" sz="2600" dirty="0"/>
              <a:t> </a:t>
            </a:r>
            <a:r>
              <a:rPr lang="en-US" sz="2600" dirty="0" err="1"/>
              <a:t>jsou</a:t>
            </a:r>
            <a:r>
              <a:rPr lang="en-US" sz="2600" dirty="0"/>
              <a:t> </a:t>
            </a:r>
            <a:r>
              <a:rPr lang="en-US" sz="2600" dirty="0" err="1"/>
              <a:t>na</a:t>
            </a:r>
            <a:r>
              <a:rPr lang="en-US" sz="2600" dirty="0"/>
              <a:t> </a:t>
            </a:r>
            <a:r>
              <a:rPr lang="en-US" sz="2600" dirty="0" err="1"/>
              <a:t>této</a:t>
            </a:r>
            <a:r>
              <a:rPr lang="en-US" sz="2600" dirty="0"/>
              <a:t> </a:t>
            </a:r>
            <a:r>
              <a:rPr lang="en-US" sz="2600" dirty="0" err="1"/>
              <a:t>symbolické</a:t>
            </a:r>
            <a:r>
              <a:rPr lang="en-US" sz="2600" dirty="0"/>
              <a:t> </a:t>
            </a:r>
            <a:r>
              <a:rPr lang="en-US" sz="2600" dirty="0" err="1"/>
              <a:t>rovině</a:t>
            </a:r>
            <a:r>
              <a:rPr lang="en-US" sz="2600" dirty="0"/>
              <a:t> </a:t>
            </a:r>
            <a:r>
              <a:rPr lang="en-US" sz="2600" dirty="0" err="1"/>
              <a:t>maskovány</a:t>
            </a:r>
            <a:r>
              <a:rPr lang="en-US" sz="2600" dirty="0"/>
              <a:t> </a:t>
            </a:r>
            <a:r>
              <a:rPr lang="en-US" sz="2600" dirty="0" err="1"/>
              <a:t>nebo</a:t>
            </a:r>
            <a:r>
              <a:rPr lang="en-US" sz="2600" dirty="0"/>
              <a:t> </a:t>
            </a:r>
            <a:r>
              <a:rPr lang="en-US" sz="2600" dirty="0" err="1"/>
              <a:t>naopak</a:t>
            </a:r>
            <a:r>
              <a:rPr lang="en-US" sz="2600" dirty="0"/>
              <a:t> </a:t>
            </a:r>
            <a:r>
              <a:rPr lang="en-US" sz="2600" dirty="0" err="1"/>
              <a:t>odhalovány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983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31775"/>
            <a:ext cx="8229600" cy="990600"/>
          </a:xfrm>
        </p:spPr>
        <p:txBody>
          <a:bodyPr>
            <a:normAutofit/>
          </a:bodyPr>
          <a:lstStyle/>
          <a:p>
            <a:r>
              <a:rPr lang="en-US" sz="3200" dirty="0" err="1"/>
              <a:t>Strukturovaně</a:t>
            </a:r>
            <a:r>
              <a:rPr lang="en-US" sz="3200" dirty="0"/>
              <a:t> </a:t>
            </a:r>
            <a:r>
              <a:rPr lang="en-US" sz="3200" dirty="0" err="1"/>
              <a:t>polysémantický</a:t>
            </a:r>
            <a:r>
              <a:rPr lang="en-US" sz="3200" dirty="0"/>
              <a:t> </a:t>
            </a:r>
            <a:r>
              <a:rPr lang="en-US" sz="3200" dirty="0" err="1"/>
              <a:t>hvězdný</a:t>
            </a:r>
            <a:r>
              <a:rPr lang="en-US" sz="3200" dirty="0"/>
              <a:t> </a:t>
            </a:r>
            <a:r>
              <a:rPr lang="en-US" sz="3200" dirty="0" err="1"/>
              <a:t>obraz</a:t>
            </a:r>
            <a:endParaRPr lang="en-US" sz="32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23825" y="1600200"/>
            <a:ext cx="7988300" cy="48768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Dyer, Richard (1998): Stars. London: BFI, s. 63 </a:t>
            </a:r>
            <a:r>
              <a:rPr lang="mr-IN" dirty="0"/>
              <a:t>–</a:t>
            </a:r>
            <a:r>
              <a:rPr lang="en-US" dirty="0"/>
              <a:t> 85.</a:t>
            </a:r>
          </a:p>
          <a:p>
            <a:pPr lvl="1"/>
            <a:r>
              <a:rPr lang="en-US" dirty="0"/>
              <a:t>A specific image: Jane Fonda.</a:t>
            </a:r>
          </a:p>
          <a:p>
            <a:r>
              <a:rPr lang="en-US" dirty="0"/>
              <a:t>Jane Fonda </a:t>
            </a:r>
            <a:r>
              <a:rPr lang="en-US" dirty="0" err="1"/>
              <a:t>jako</a:t>
            </a:r>
            <a:r>
              <a:rPr lang="en-US" dirty="0"/>
              <a:t>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Dcera</a:t>
            </a:r>
            <a:r>
              <a:rPr lang="en-US" dirty="0"/>
              <a:t>. </a:t>
            </a:r>
            <a:r>
              <a:rPr lang="en-US" dirty="0" err="1"/>
              <a:t>Zdůrazňován</a:t>
            </a:r>
            <a:r>
              <a:rPr lang="en-US" dirty="0"/>
              <a:t> </a:t>
            </a:r>
            <a:r>
              <a:rPr lang="en-US" dirty="0" err="1"/>
              <a:t>vztah</a:t>
            </a:r>
            <a:r>
              <a:rPr lang="en-US" dirty="0"/>
              <a:t> k </a:t>
            </a:r>
            <a:r>
              <a:rPr lang="en-US" dirty="0" err="1"/>
              <a:t>otci</a:t>
            </a:r>
            <a:r>
              <a:rPr lang="en-US" dirty="0"/>
              <a:t> </a:t>
            </a:r>
            <a:r>
              <a:rPr lang="en-US" dirty="0" err="1"/>
              <a:t>Henrymu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fyzická</a:t>
            </a:r>
            <a:r>
              <a:rPr lang="en-US" dirty="0"/>
              <a:t> </a:t>
            </a:r>
            <a:r>
              <a:rPr lang="en-US" dirty="0" err="1"/>
              <a:t>podoba</a:t>
            </a:r>
            <a:r>
              <a:rPr lang="en-US" dirty="0"/>
              <a:t> a </a:t>
            </a:r>
            <a:r>
              <a:rPr lang="en-US" dirty="0" err="1"/>
              <a:t>pozdější</a:t>
            </a:r>
            <a:r>
              <a:rPr lang="en-US" dirty="0"/>
              <a:t> </a:t>
            </a:r>
            <a:r>
              <a:rPr lang="en-US" dirty="0" err="1"/>
              <a:t>rebelie</a:t>
            </a:r>
            <a:r>
              <a:rPr lang="en-US" dirty="0"/>
              <a:t> </a:t>
            </a:r>
            <a:r>
              <a:rPr lang="en-US" dirty="0" err="1"/>
              <a:t>vůči</a:t>
            </a:r>
            <a:r>
              <a:rPr lang="en-US" dirty="0"/>
              <a:t> </a:t>
            </a:r>
            <a:r>
              <a:rPr lang="en-US" dirty="0" err="1"/>
              <a:t>otcově</a:t>
            </a:r>
            <a:r>
              <a:rPr lang="en-US" dirty="0"/>
              <a:t> </a:t>
            </a:r>
            <a:r>
              <a:rPr lang="en-US" dirty="0" err="1"/>
              <a:t>autoritě</a:t>
            </a:r>
            <a:r>
              <a:rPr lang="en-US" dirty="0"/>
              <a:t> a </a:t>
            </a:r>
            <a:r>
              <a:rPr lang="en-US" dirty="0" err="1"/>
              <a:t>hodnotám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en-US" dirty="0" err="1"/>
              <a:t>ztělesňoval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Sexuálně</a:t>
            </a:r>
            <a:r>
              <a:rPr lang="en-US" dirty="0"/>
              <a:t> </a:t>
            </a:r>
            <a:r>
              <a:rPr lang="en-US" dirty="0" err="1"/>
              <a:t>atraktivní</a:t>
            </a:r>
            <a:r>
              <a:rPr lang="en-US" dirty="0"/>
              <a:t> a </a:t>
            </a:r>
            <a:r>
              <a:rPr lang="en-US" dirty="0" err="1"/>
              <a:t>aktivní</a:t>
            </a:r>
            <a:r>
              <a:rPr lang="en-US" dirty="0"/>
              <a:t> </a:t>
            </a:r>
            <a:r>
              <a:rPr lang="en-US" dirty="0" err="1"/>
              <a:t>žena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spíš</a:t>
            </a:r>
            <a:r>
              <a:rPr lang="en-US" dirty="0"/>
              <a:t> </a:t>
            </a:r>
            <a:r>
              <a:rPr lang="en-US" dirty="0" err="1"/>
              <a:t>než</a:t>
            </a:r>
            <a:r>
              <a:rPr lang="en-US" dirty="0"/>
              <a:t> </a:t>
            </a:r>
            <a:r>
              <a:rPr lang="en-US" dirty="0" err="1"/>
              <a:t>zdůrazňování</a:t>
            </a:r>
            <a:r>
              <a:rPr lang="en-US" dirty="0"/>
              <a:t> </a:t>
            </a:r>
            <a:r>
              <a:rPr lang="en-US" dirty="0" err="1"/>
              <a:t>fyzické</a:t>
            </a:r>
            <a:r>
              <a:rPr lang="en-US" dirty="0"/>
              <a:t> </a:t>
            </a:r>
            <a:r>
              <a:rPr lang="en-US" dirty="0" err="1"/>
              <a:t>krásy</a:t>
            </a:r>
            <a:r>
              <a:rPr lang="en-US" dirty="0"/>
              <a:t> </a:t>
            </a:r>
            <a:r>
              <a:rPr lang="en-US" dirty="0" err="1"/>
              <a:t>jde</a:t>
            </a:r>
            <a:r>
              <a:rPr lang="en-US" dirty="0"/>
              <a:t> o </a:t>
            </a:r>
            <a:r>
              <a:rPr lang="en-US" dirty="0" err="1"/>
              <a:t>přímou</a:t>
            </a:r>
            <a:r>
              <a:rPr lang="en-US" dirty="0"/>
              <a:t> </a:t>
            </a:r>
            <a:r>
              <a:rPr lang="en-US" dirty="0" err="1"/>
              <a:t>fetišizaci</a:t>
            </a:r>
            <a:r>
              <a:rPr lang="en-US" dirty="0"/>
              <a:t> </a:t>
            </a:r>
            <a:r>
              <a:rPr lang="en-US" dirty="0" err="1"/>
              <a:t>některých</a:t>
            </a:r>
            <a:r>
              <a:rPr lang="en-US" dirty="0"/>
              <a:t> </a:t>
            </a:r>
            <a:r>
              <a:rPr lang="en-US" dirty="0" err="1"/>
              <a:t>částí</a:t>
            </a:r>
            <a:r>
              <a:rPr lang="en-US" dirty="0"/>
              <a:t> </a:t>
            </a:r>
            <a:r>
              <a:rPr lang="en-US" dirty="0" err="1"/>
              <a:t>jejího</a:t>
            </a:r>
            <a:r>
              <a:rPr lang="en-US" dirty="0"/>
              <a:t> </a:t>
            </a:r>
            <a:r>
              <a:rPr lang="en-US" dirty="0" err="1"/>
              <a:t>těla</a:t>
            </a:r>
            <a:r>
              <a:rPr lang="en-US" dirty="0"/>
              <a:t>, </a:t>
            </a:r>
            <a:r>
              <a:rPr lang="en-US" dirty="0" err="1"/>
              <a:t>manželství</a:t>
            </a:r>
            <a:r>
              <a:rPr lang="en-US" dirty="0"/>
              <a:t> a </a:t>
            </a:r>
            <a:r>
              <a:rPr lang="en-US" dirty="0" err="1"/>
              <a:t>spolupráce</a:t>
            </a:r>
            <a:r>
              <a:rPr lang="en-US" dirty="0"/>
              <a:t> s </a:t>
            </a:r>
            <a:r>
              <a:rPr lang="en-US" dirty="0" err="1"/>
              <a:t>Rogerem</a:t>
            </a:r>
            <a:r>
              <a:rPr lang="en-US" dirty="0"/>
              <a:t> </a:t>
            </a:r>
            <a:r>
              <a:rPr lang="en-US" dirty="0" err="1"/>
              <a:t>Vadimem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Herečka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žánrová</a:t>
            </a:r>
            <a:r>
              <a:rPr lang="en-US" dirty="0"/>
              <a:t> </a:t>
            </a:r>
            <a:r>
              <a:rPr lang="en-US" dirty="0" err="1"/>
              <a:t>pestrost</a:t>
            </a:r>
            <a:r>
              <a:rPr lang="en-US" dirty="0"/>
              <a:t>, </a:t>
            </a:r>
            <a:r>
              <a:rPr lang="en-US" dirty="0" err="1"/>
              <a:t>divadelní</a:t>
            </a:r>
            <a:r>
              <a:rPr lang="en-US" dirty="0"/>
              <a:t> </a:t>
            </a:r>
            <a:r>
              <a:rPr lang="en-US" dirty="0" err="1"/>
              <a:t>praxe</a:t>
            </a:r>
            <a:r>
              <a:rPr lang="en-US" dirty="0"/>
              <a:t>, </a:t>
            </a:r>
            <a:r>
              <a:rPr lang="en-US" dirty="0" err="1"/>
              <a:t>ocenění</a:t>
            </a:r>
            <a:r>
              <a:rPr lang="en-US" dirty="0"/>
              <a:t>, </a:t>
            </a:r>
            <a:r>
              <a:rPr lang="en-US" dirty="0" err="1"/>
              <a:t>aktivní</a:t>
            </a:r>
            <a:r>
              <a:rPr lang="en-US" dirty="0"/>
              <a:t> </a:t>
            </a:r>
            <a:r>
              <a:rPr lang="en-US" dirty="0" err="1"/>
              <a:t>kariéra</a:t>
            </a:r>
            <a:r>
              <a:rPr lang="en-US" dirty="0"/>
              <a:t> </a:t>
            </a:r>
            <a:r>
              <a:rPr lang="en-US" dirty="0" err="1"/>
              <a:t>spojená</a:t>
            </a:r>
            <a:r>
              <a:rPr lang="en-US" dirty="0"/>
              <a:t> s </a:t>
            </a:r>
            <a:r>
              <a:rPr lang="en-US" dirty="0" err="1"/>
              <a:t>naturalistickým</a:t>
            </a:r>
            <a:r>
              <a:rPr lang="en-US" dirty="0"/>
              <a:t> </a:t>
            </a:r>
            <a:r>
              <a:rPr lang="en-US" dirty="0" err="1"/>
              <a:t>herectvím</a:t>
            </a:r>
            <a:r>
              <a:rPr lang="en-US" dirty="0"/>
              <a:t> (</a:t>
            </a:r>
            <a:r>
              <a:rPr lang="en-US" i="1" dirty="0" err="1"/>
              <a:t>Klute</a:t>
            </a:r>
            <a:r>
              <a:rPr lang="en-US" dirty="0"/>
              <a:t>) a </a:t>
            </a:r>
            <a:r>
              <a:rPr lang="en-US" dirty="0" err="1"/>
              <a:t>autorskými</a:t>
            </a:r>
            <a:r>
              <a:rPr lang="en-US" dirty="0"/>
              <a:t> filmy </a:t>
            </a:r>
            <a:r>
              <a:rPr lang="en-US" dirty="0" err="1"/>
              <a:t>Nového</a:t>
            </a:r>
            <a:r>
              <a:rPr lang="en-US" dirty="0"/>
              <a:t> </a:t>
            </a:r>
            <a:r>
              <a:rPr lang="en-US" dirty="0" err="1"/>
              <a:t>Hollywoodu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Politická</a:t>
            </a:r>
            <a:r>
              <a:rPr lang="en-US" dirty="0"/>
              <a:t> </a:t>
            </a:r>
            <a:r>
              <a:rPr lang="en-US" dirty="0" err="1"/>
              <a:t>radikálka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vyhrocené</a:t>
            </a:r>
            <a:r>
              <a:rPr lang="en-US" dirty="0"/>
              <a:t> </a:t>
            </a:r>
            <a:r>
              <a:rPr lang="en-US" dirty="0" err="1"/>
              <a:t>postoje</a:t>
            </a:r>
            <a:r>
              <a:rPr lang="en-US" dirty="0"/>
              <a:t> </a:t>
            </a:r>
            <a:r>
              <a:rPr lang="en-US" dirty="0" err="1"/>
              <a:t>proti</a:t>
            </a:r>
            <a:r>
              <a:rPr lang="en-US" dirty="0"/>
              <a:t> </a:t>
            </a:r>
            <a:r>
              <a:rPr lang="en-US" dirty="0" err="1"/>
              <a:t>válce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Vietnamu</a:t>
            </a:r>
            <a:r>
              <a:rPr lang="en-US" dirty="0"/>
              <a:t>, </a:t>
            </a:r>
            <a:r>
              <a:rPr lang="en-US" dirty="0" err="1"/>
              <a:t>zastánkyně</a:t>
            </a:r>
            <a:r>
              <a:rPr lang="en-US" dirty="0"/>
              <a:t> </a:t>
            </a:r>
            <a:r>
              <a:rPr lang="en-US" dirty="0" err="1"/>
              <a:t>Černých</a:t>
            </a:r>
            <a:r>
              <a:rPr lang="en-US" dirty="0"/>
              <a:t> </a:t>
            </a:r>
            <a:r>
              <a:rPr lang="en-US" dirty="0" err="1"/>
              <a:t>Panterů</a:t>
            </a:r>
            <a:r>
              <a:rPr lang="en-US" dirty="0"/>
              <a:t>, </a:t>
            </a:r>
            <a:r>
              <a:rPr lang="en-US" dirty="0" err="1"/>
              <a:t>feministka</a:t>
            </a:r>
            <a:r>
              <a:rPr lang="en-US" dirty="0"/>
              <a:t> </a:t>
            </a:r>
          </a:p>
        </p:txBody>
      </p:sp>
      <p:pic>
        <p:nvPicPr>
          <p:cNvPr id="11" name="Picture 10" descr="shutterstock_7319065a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2"/>
          <a:stretch/>
        </p:blipFill>
        <p:spPr>
          <a:xfrm>
            <a:off x="7472363" y="5348605"/>
            <a:ext cx="1666874" cy="1493519"/>
          </a:xfrm>
          <a:prstGeom prst="rect">
            <a:avLst/>
          </a:prstGeom>
        </p:spPr>
      </p:pic>
      <p:pic>
        <p:nvPicPr>
          <p:cNvPr id="12" name="Picture 11" descr="1937-jane_fonda_2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987" y="1047750"/>
            <a:ext cx="1537376" cy="194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382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Domácí</a:t>
            </a:r>
            <a:r>
              <a:rPr lang="en-US" dirty="0"/>
              <a:t> </a:t>
            </a:r>
            <a:r>
              <a:rPr lang="en-US" dirty="0" err="1"/>
              <a:t>příklad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Jiřina</a:t>
            </a:r>
            <a:r>
              <a:rPr lang="en-US" dirty="0"/>
              <a:t> </a:t>
            </a:r>
            <a:r>
              <a:rPr lang="en-US" dirty="0" err="1"/>
              <a:t>Štěpničková</a:t>
            </a:r>
            <a:r>
              <a:rPr lang="en-US" dirty="0"/>
              <a:t>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err="1"/>
              <a:t>Jiřina</a:t>
            </a:r>
            <a:r>
              <a:rPr lang="en-US" dirty="0"/>
              <a:t> </a:t>
            </a:r>
            <a:r>
              <a:rPr lang="en-US" dirty="0" err="1"/>
              <a:t>Štěpničková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ideální</a:t>
            </a:r>
            <a:r>
              <a:rPr lang="en-US" dirty="0"/>
              <a:t> </a:t>
            </a:r>
            <a:r>
              <a:rPr lang="en-US" dirty="0" err="1"/>
              <a:t>žena</a:t>
            </a:r>
            <a:endParaRPr lang="en-US" dirty="0"/>
          </a:p>
          <a:p>
            <a:pPr lvl="1"/>
            <a:r>
              <a:rPr lang="en-US" dirty="0" err="1"/>
              <a:t>Cíleně</a:t>
            </a:r>
            <a:r>
              <a:rPr lang="en-US" dirty="0"/>
              <a:t> </a:t>
            </a:r>
            <a:r>
              <a:rPr lang="en-US" dirty="0" err="1"/>
              <a:t>obsazovaná</a:t>
            </a:r>
            <a:r>
              <a:rPr lang="en-US" dirty="0"/>
              <a:t> do </a:t>
            </a:r>
            <a:r>
              <a:rPr lang="en-US" dirty="0" err="1"/>
              <a:t>rolí</a:t>
            </a:r>
            <a:r>
              <a:rPr lang="en-US" dirty="0"/>
              <a:t> </a:t>
            </a:r>
            <a:r>
              <a:rPr lang="en-US" dirty="0" err="1"/>
              <a:t>vesnických</a:t>
            </a:r>
            <a:r>
              <a:rPr lang="en-US" dirty="0"/>
              <a:t> </a:t>
            </a:r>
            <a:r>
              <a:rPr lang="en-US" dirty="0" err="1"/>
              <a:t>mladých</a:t>
            </a:r>
            <a:r>
              <a:rPr lang="en-US" dirty="0"/>
              <a:t> </a:t>
            </a:r>
            <a:r>
              <a:rPr lang="en-US" dirty="0" err="1"/>
              <a:t>žen</a:t>
            </a:r>
            <a:r>
              <a:rPr lang="en-US" dirty="0"/>
              <a:t>, </a:t>
            </a:r>
            <a:r>
              <a:rPr lang="en-US" dirty="0" err="1"/>
              <a:t>tvořících</a:t>
            </a:r>
            <a:r>
              <a:rPr lang="en-US" dirty="0"/>
              <a:t> </a:t>
            </a:r>
            <a:r>
              <a:rPr lang="en-US" dirty="0" err="1"/>
              <a:t>morální</a:t>
            </a:r>
            <a:r>
              <a:rPr lang="en-US" dirty="0"/>
              <a:t> </a:t>
            </a:r>
            <a:r>
              <a:rPr lang="en-US" dirty="0" err="1"/>
              <a:t>autoritu</a:t>
            </a:r>
            <a:r>
              <a:rPr lang="en-US" dirty="0"/>
              <a:t> </a:t>
            </a:r>
            <a:r>
              <a:rPr lang="en-US" dirty="0" err="1"/>
              <a:t>příběhu</a:t>
            </a:r>
            <a:r>
              <a:rPr lang="en-US" dirty="0"/>
              <a:t>. </a:t>
            </a:r>
            <a:r>
              <a:rPr lang="en-US" dirty="0" err="1"/>
              <a:t>Schopnost</a:t>
            </a:r>
            <a:r>
              <a:rPr lang="en-US" dirty="0"/>
              <a:t> </a:t>
            </a:r>
            <a:r>
              <a:rPr lang="en-US" dirty="0" err="1"/>
              <a:t>revolty</a:t>
            </a:r>
            <a:r>
              <a:rPr lang="en-US" dirty="0"/>
              <a:t> a </a:t>
            </a:r>
            <a:r>
              <a:rPr lang="en-US" dirty="0" err="1"/>
              <a:t>sebeobětování</a:t>
            </a:r>
            <a:r>
              <a:rPr lang="en-US" dirty="0"/>
              <a:t>, </a:t>
            </a:r>
            <a:r>
              <a:rPr lang="en-US" dirty="0" err="1"/>
              <a:t>sakrální</a:t>
            </a:r>
            <a:r>
              <a:rPr lang="en-US" dirty="0"/>
              <a:t> aura </a:t>
            </a:r>
            <a:r>
              <a:rPr lang="en-US" dirty="0" err="1"/>
              <a:t>namísto</a:t>
            </a:r>
            <a:r>
              <a:rPr lang="en-US" dirty="0"/>
              <a:t> </a:t>
            </a:r>
            <a:r>
              <a:rPr lang="en-US" dirty="0" err="1"/>
              <a:t>sexuální</a:t>
            </a:r>
            <a:r>
              <a:rPr lang="en-US" dirty="0"/>
              <a:t> </a:t>
            </a:r>
            <a:r>
              <a:rPr lang="en-US" dirty="0" err="1"/>
              <a:t>přitažlivosti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Jiřina</a:t>
            </a:r>
            <a:r>
              <a:rPr lang="en-US" dirty="0"/>
              <a:t> </a:t>
            </a:r>
            <a:r>
              <a:rPr lang="en-US" dirty="0" err="1"/>
              <a:t>Štěpničková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národní</a:t>
            </a:r>
            <a:r>
              <a:rPr lang="en-US" dirty="0"/>
              <a:t> </a:t>
            </a:r>
            <a:r>
              <a:rPr lang="en-US" dirty="0" err="1"/>
              <a:t>ikona</a:t>
            </a:r>
            <a:endParaRPr lang="en-US" dirty="0"/>
          </a:p>
          <a:p>
            <a:pPr lvl="1"/>
            <a:r>
              <a:rPr lang="en-US" dirty="0"/>
              <a:t> </a:t>
            </a:r>
            <a:r>
              <a:rPr lang="en-US" dirty="0" err="1"/>
              <a:t>Oceňovaná</a:t>
            </a:r>
            <a:r>
              <a:rPr lang="en-US" dirty="0"/>
              <a:t> </a:t>
            </a:r>
            <a:r>
              <a:rPr lang="en-US" dirty="0" err="1"/>
              <a:t>divadelní</a:t>
            </a:r>
            <a:r>
              <a:rPr lang="en-US" dirty="0"/>
              <a:t> </a:t>
            </a:r>
            <a:r>
              <a:rPr lang="en-US" dirty="0" err="1"/>
              <a:t>herečka</a:t>
            </a:r>
            <a:r>
              <a:rPr lang="en-US" dirty="0"/>
              <a:t> s </a:t>
            </a:r>
            <a:r>
              <a:rPr lang="en-US" dirty="0" err="1"/>
              <a:t>čistým</a:t>
            </a:r>
            <a:r>
              <a:rPr lang="en-US" dirty="0"/>
              <a:t> </a:t>
            </a:r>
            <a:r>
              <a:rPr lang="en-US" dirty="0" err="1"/>
              <a:t>hlasem</a:t>
            </a:r>
            <a:r>
              <a:rPr lang="en-US" dirty="0"/>
              <a:t> a </a:t>
            </a:r>
            <a:r>
              <a:rPr lang="en-US" dirty="0" err="1"/>
              <a:t>artikulací</a:t>
            </a:r>
            <a:r>
              <a:rPr lang="en-US" dirty="0"/>
              <a:t>. Role v </a:t>
            </a:r>
            <a:r>
              <a:rPr lang="en-US" dirty="0" err="1"/>
              <a:t>adaptacích</a:t>
            </a:r>
            <a:r>
              <a:rPr lang="en-US" dirty="0"/>
              <a:t> </a:t>
            </a:r>
            <a:r>
              <a:rPr lang="en-US" dirty="0" err="1"/>
              <a:t>české</a:t>
            </a:r>
            <a:r>
              <a:rPr lang="en-US" dirty="0"/>
              <a:t> </a:t>
            </a:r>
            <a:r>
              <a:rPr lang="en-US" dirty="0" err="1"/>
              <a:t>klasické</a:t>
            </a:r>
            <a:r>
              <a:rPr lang="en-US" dirty="0"/>
              <a:t> </a:t>
            </a:r>
            <a:r>
              <a:rPr lang="en-US" dirty="0" err="1"/>
              <a:t>literatury</a:t>
            </a:r>
            <a:r>
              <a:rPr lang="en-US" dirty="0"/>
              <a:t>, blond </a:t>
            </a:r>
            <a:r>
              <a:rPr lang="en-US" dirty="0" err="1"/>
              <a:t>vlasy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klíčový</a:t>
            </a:r>
            <a:r>
              <a:rPr lang="en-US" dirty="0"/>
              <a:t> </a:t>
            </a:r>
            <a:r>
              <a:rPr lang="en-US" dirty="0" err="1"/>
              <a:t>fyzický</a:t>
            </a:r>
            <a:r>
              <a:rPr lang="en-US" dirty="0"/>
              <a:t> </a:t>
            </a:r>
            <a:r>
              <a:rPr lang="en-US" dirty="0" err="1"/>
              <a:t>atribut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Jiřina</a:t>
            </a:r>
            <a:r>
              <a:rPr lang="en-US" dirty="0"/>
              <a:t> </a:t>
            </a:r>
            <a:r>
              <a:rPr lang="en-US" dirty="0" err="1"/>
              <a:t>Štěpničková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neautentická</a:t>
            </a:r>
            <a:r>
              <a:rPr lang="en-US" dirty="0"/>
              <a:t> star</a:t>
            </a:r>
          </a:p>
          <a:p>
            <a:pPr lvl="1"/>
            <a:r>
              <a:rPr lang="en-US" dirty="0"/>
              <a:t> </a:t>
            </a:r>
            <a:r>
              <a:rPr lang="en-US" dirty="0" err="1"/>
              <a:t>Namísto</a:t>
            </a:r>
            <a:r>
              <a:rPr lang="en-US" dirty="0"/>
              <a:t> </a:t>
            </a:r>
            <a:r>
              <a:rPr lang="en-US" dirty="0" err="1"/>
              <a:t>přirozenosti</a:t>
            </a:r>
            <a:r>
              <a:rPr lang="en-US" dirty="0"/>
              <a:t> a </a:t>
            </a:r>
            <a:r>
              <a:rPr lang="en-US" dirty="0" err="1"/>
              <a:t>autenticity</a:t>
            </a:r>
            <a:r>
              <a:rPr lang="en-US" dirty="0"/>
              <a:t> se v </a:t>
            </a:r>
            <a:r>
              <a:rPr lang="en-US" dirty="0" err="1"/>
              <a:t>období</a:t>
            </a:r>
            <a:r>
              <a:rPr lang="en-US" dirty="0"/>
              <a:t> </a:t>
            </a:r>
            <a:r>
              <a:rPr lang="en-US" dirty="0" err="1"/>
              <a:t>protektorátu</a:t>
            </a:r>
            <a:r>
              <a:rPr lang="en-US" dirty="0"/>
              <a:t> </a:t>
            </a:r>
            <a:r>
              <a:rPr lang="en-US" dirty="0" err="1"/>
              <a:t>zdůrazňuje</a:t>
            </a:r>
            <a:r>
              <a:rPr lang="en-US" dirty="0"/>
              <a:t> </a:t>
            </a:r>
            <a:r>
              <a:rPr lang="en-US" dirty="0" err="1"/>
              <a:t>umělost</a:t>
            </a:r>
            <a:r>
              <a:rPr lang="en-US" dirty="0"/>
              <a:t> a </a:t>
            </a:r>
            <a:r>
              <a:rPr lang="en-US" dirty="0" err="1"/>
              <a:t>přílišná</a:t>
            </a:r>
            <a:r>
              <a:rPr lang="en-US" dirty="0"/>
              <a:t> </a:t>
            </a:r>
            <a:r>
              <a:rPr lang="en-US" dirty="0" err="1"/>
              <a:t>stylizace</a:t>
            </a:r>
            <a:r>
              <a:rPr lang="en-US" dirty="0"/>
              <a:t> </a:t>
            </a:r>
            <a:r>
              <a:rPr lang="en-US" dirty="0" err="1"/>
              <a:t>herečky</a:t>
            </a:r>
            <a:r>
              <a:rPr lang="en-US" dirty="0"/>
              <a:t> v </a:t>
            </a:r>
            <a:r>
              <a:rPr lang="en-US" dirty="0" err="1"/>
              <a:t>rolích</a:t>
            </a:r>
            <a:r>
              <a:rPr lang="en-US" dirty="0"/>
              <a:t> </a:t>
            </a:r>
            <a:r>
              <a:rPr lang="en-US" dirty="0" err="1"/>
              <a:t>prostých</a:t>
            </a:r>
            <a:r>
              <a:rPr lang="en-US" dirty="0"/>
              <a:t> </a:t>
            </a:r>
            <a:r>
              <a:rPr lang="en-US" dirty="0" err="1"/>
              <a:t>žen</a:t>
            </a:r>
            <a:r>
              <a:rPr lang="en-US" dirty="0"/>
              <a:t> (</a:t>
            </a:r>
            <a:r>
              <a:rPr lang="en-US" dirty="0" err="1"/>
              <a:t>příklon</a:t>
            </a:r>
            <a:r>
              <a:rPr lang="en-US" dirty="0"/>
              <a:t> k </a:t>
            </a:r>
            <a:r>
              <a:rPr lang="en-US" dirty="0" err="1"/>
              <a:t>realismu</a:t>
            </a:r>
            <a:r>
              <a:rPr lang="en-US" dirty="0"/>
              <a:t>, </a:t>
            </a:r>
            <a:r>
              <a:rPr lang="en-US" dirty="0" err="1"/>
              <a:t>tmavší</a:t>
            </a:r>
            <a:r>
              <a:rPr lang="en-US" dirty="0"/>
              <a:t> </a:t>
            </a:r>
            <a:r>
              <a:rPr lang="en-US" dirty="0" err="1"/>
              <a:t>vlasy</a:t>
            </a:r>
            <a:r>
              <a:rPr lang="en-US" dirty="0"/>
              <a:t>, </a:t>
            </a:r>
            <a:r>
              <a:rPr lang="en-US" dirty="0" err="1"/>
              <a:t>negativní</a:t>
            </a:r>
            <a:r>
              <a:rPr lang="en-US" dirty="0"/>
              <a:t> role) &gt;&gt; </a:t>
            </a:r>
            <a:r>
              <a:rPr lang="en-US" dirty="0" err="1"/>
              <a:t>vývoj</a:t>
            </a:r>
            <a:r>
              <a:rPr lang="en-US" dirty="0"/>
              <a:t> v </a:t>
            </a:r>
            <a:r>
              <a:rPr lang="en-US" dirty="0" err="1"/>
              <a:t>čase</a:t>
            </a:r>
            <a:r>
              <a:rPr lang="en-US" dirty="0"/>
              <a:t> </a:t>
            </a:r>
          </a:p>
          <a:p>
            <a:pPr marL="274320" lvl="1" indent="0">
              <a:buNone/>
            </a:pPr>
            <a:r>
              <a:rPr lang="en-US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262434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Jiřina</a:t>
            </a:r>
            <a:r>
              <a:rPr lang="en-US" dirty="0"/>
              <a:t> </a:t>
            </a:r>
            <a:r>
              <a:rPr lang="en-US" dirty="0" err="1"/>
              <a:t>Štěpničková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“</a:t>
            </a:r>
            <a:r>
              <a:rPr lang="en-US" dirty="0" err="1"/>
              <a:t>Česká</a:t>
            </a:r>
            <a:r>
              <a:rPr lang="en-US" dirty="0"/>
              <a:t> </a:t>
            </a:r>
            <a:r>
              <a:rPr lang="en-US" dirty="0" err="1"/>
              <a:t>Madona</a:t>
            </a:r>
            <a:r>
              <a:rPr lang="en-US" dirty="0"/>
              <a:t>”</a:t>
            </a:r>
          </a:p>
        </p:txBody>
      </p:sp>
      <p:pic>
        <p:nvPicPr>
          <p:cNvPr id="7" name="Content Placeholder 6" descr="Jířa Madona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3" b="8433"/>
          <a:stretch>
            <a:fillRect/>
          </a:stretch>
        </p:blipFill>
        <p:spPr/>
      </p:pic>
      <p:pic>
        <p:nvPicPr>
          <p:cNvPr id="8" name="Content Placeholder 7" descr="Jířa profil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1" b="92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7683857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12148</TotalTime>
  <Words>1936</Words>
  <Application>Microsoft Macintosh PowerPoint</Application>
  <PresentationFormat>Předvádění na obrazovce (4:3)</PresentationFormat>
  <Paragraphs>155</Paragraphs>
  <Slides>27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1" baseType="lpstr">
      <vt:lpstr>Arial</vt:lpstr>
      <vt:lpstr>Mangal</vt:lpstr>
      <vt:lpstr>Times</vt:lpstr>
      <vt:lpstr>Clarity</vt:lpstr>
      <vt:lpstr>Star studies Metoda, pojmy a praxe</vt:lpstr>
      <vt:lpstr>Prezentace aplikace PowerPoint</vt:lpstr>
      <vt:lpstr>Proč hvězdy?</vt:lpstr>
      <vt:lpstr>Jak definujeme hvězdu?</vt:lpstr>
      <vt:lpstr>Prezentace aplikace PowerPoint</vt:lpstr>
      <vt:lpstr>Hvězdy podle Richarda Dyera</vt:lpstr>
      <vt:lpstr>Strukturovaně polysémantický hvězdný obraz</vt:lpstr>
      <vt:lpstr>Domácí příklad – Jiřina Štěpničková  </vt:lpstr>
      <vt:lpstr>Jiřina Štěpničková jako “Česká Madona”</vt:lpstr>
      <vt:lpstr>Počestné paní pardubické (1944, r. Martin Frič)</vt:lpstr>
      <vt:lpstr>Představují filmy jako takové jediný vhodný materiál pro výzkum hvězdných obrazů?</vt:lpstr>
      <vt:lpstr>Prezentace aplikace PowerPoint</vt:lpstr>
      <vt:lpstr>Hlavní oblasti výzkumu star studies</vt:lpstr>
      <vt:lpstr>Lokální (evropské) hvězdné systémy</vt:lpstr>
      <vt:lpstr>Možnosti výzkumu českého hvězdného systému</vt:lpstr>
      <vt:lpstr>“Herecká otázka” </vt:lpstr>
      <vt:lpstr>České “starlets” na stránkách Kinorevue</vt:lpstr>
      <vt:lpstr>Herecká otázka po válce</vt:lpstr>
      <vt:lpstr>Disertační projekt o Oldřichu Novém jako metodologická výzva</vt:lpstr>
      <vt:lpstr>Oldřich Nový</vt:lpstr>
      <vt:lpstr>1936 - 1945</vt:lpstr>
      <vt:lpstr>1945 - 1955</vt:lpstr>
      <vt:lpstr>Nad muže není Slovo dělá ženu (1952, r. Jaroslav Mach)</vt:lpstr>
      <vt:lpstr>1955 - 1969</vt:lpstr>
      <vt:lpstr>Star studies na FAV</vt:lpstr>
      <vt:lpstr>Star studies – BDP témata</vt:lpstr>
      <vt:lpstr>Závěrem…</vt:lpstr>
    </vt:vector>
  </TitlesOfParts>
  <Company>sagm@seznam.cz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 studies Metoda, pojm a prae</dc:title>
  <dc:creator>Šárka Gmiterková</dc:creator>
  <cp:lastModifiedBy>Šárka Gmiterková</cp:lastModifiedBy>
  <cp:revision>36</cp:revision>
  <dcterms:created xsi:type="dcterms:W3CDTF">2017-11-23T15:36:51Z</dcterms:created>
  <dcterms:modified xsi:type="dcterms:W3CDTF">2018-10-02T04:52:59Z</dcterms:modified>
</cp:coreProperties>
</file>