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Pavlík" initials="OP" lastIdx="0" clrIdx="0">
    <p:extLst>
      <p:ext uri="{19B8F6BF-5375-455C-9EA6-DF929625EA0E}">
        <p15:presenceInfo xmlns:p15="http://schemas.microsoft.com/office/powerpoint/2012/main" userId="Ondřej Pavl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1C3D6-2A76-4098-9875-713F6D459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7DBA0C-DC95-4E7E-B52F-60695AC29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4D9C3A-CC4D-4023-819F-C66423BF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AEB97B-5602-4558-A1AF-251705D3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A96D00-4AFF-4F8A-A973-AB7F460D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0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1B33C-3221-4130-9722-C9000126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3A45E1-B02F-4420-A0F0-3C8A762FB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FD1557-B89A-4751-BE03-D830359E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CDA430-0990-4CA1-9229-69F32601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98031C-EA3B-4FFD-9D75-F6BBD5A8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EC979B6-A3AC-4B3B-ABA0-677B2809D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65B407-AB92-4CCB-B787-690C660B9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1B2130-968B-40B2-8B27-3DC531AA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9D2DD0-11B2-4D52-9CB1-36008C27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9DE928-3DA9-4594-95C0-9DFA8B64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2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59E9A-B724-41F9-9D40-120A47EB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449DA5-75F8-4DB1-B914-DD1F2D157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9214A9-1E77-4A43-B15E-9493B4C3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2FC3B4-79B3-487D-9E09-1D34C5B2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82F79E-2FB1-44C4-9C95-41482E40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58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7ED34-8C4C-4A91-ACE9-66CC5A94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2461790-B87E-42CB-8435-C5B74C20A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C6891F-B475-4526-8417-A676EC00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C7C363-878E-4A35-98A3-4B6A6833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5C6A2D-69C8-4C5D-86CD-5A110D04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32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E6B14-4D5D-402F-AE64-9C054B87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9C8911-93D9-48EC-A972-BAB162A19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4D4244B-8EAA-4807-A939-B3929085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BA60DF-0A2F-4ADA-AD70-0B0D5D75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86DD9B-7052-4FC5-9974-C30A00FA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30C506-A035-4679-99B4-9485D8CD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0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C8F38-7A94-4081-8853-E4A43A00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30BFC4-C0F3-4BFA-8CEA-8352D43D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009A94E-B9D0-49D1-891B-71FD81245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191E3A9-A682-459E-93E0-6A274A074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4F7A4B0-860B-4B7A-8F69-CEBA39AE7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6C57295-E8ED-4FFC-A8BB-D6BAF79C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D9F5FCD-1B39-4BAD-9A7C-BC0C0021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3C4E97-7320-4641-96BA-EF76A7A8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04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41C72-2A39-4264-A192-D1205EAB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CF0E58-91D1-471B-B5B8-AE750F26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22513A-784D-4DC4-BA48-64928CB8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0F332B-278B-4BA9-96C5-7F47B8AD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16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2464403-E97D-4BA9-A1AE-9631EBB3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592078-F61B-46FD-8E6C-32E905D0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9F1CE2-7B22-490C-821F-1ED663FB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5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24080-C96C-4BC8-ABD7-F709777A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0D2769-99DA-4496-B4DB-5C971D3E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214837E-D395-4B3C-8F94-EB5AD4479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EF481D-100B-4FB5-89CC-159D10A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684522-22CA-41F2-959A-D91EC1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200DDD-D59C-4564-8E1A-142A30C9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25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4A550-B319-43C3-BE4A-0A7933F6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4233134-1689-4685-9DE5-51DFDEB61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2BDCA3-E2EC-4B2B-934C-AC909270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550085-454D-455C-8558-D9392FAE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9189C6-5530-4A67-9E0A-F4399622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8FC909-AE96-4D56-B10D-909ED5B9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3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F20FAD-3D98-4BC4-B852-35249D73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8A7E7B-3A75-4CF3-AFB6-991A5C908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1E3919-7E82-4D8C-B05A-1F170DE67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2EB9-FE46-4BEB-95EA-0E349D88C991}" type="datetimeFigureOut">
              <a:rPr lang="cs-CZ" smtClean="0"/>
              <a:t>09.10.2018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F803C4-AEB4-44C8-8D45-0B4458A3D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88D562-22DA-4DCD-9571-4D4A62457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F82B-2DE8-488B-B2AC-402236B09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40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CA420-5E0C-4907-9FB4-F11A118B0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Pomalá kinematografie III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267E1D-1FC9-4949-A8F5-ED9E689D7A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Neorealismus &amp;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Michelangelo Antonioni</a:t>
            </a:r>
          </a:p>
        </p:txBody>
      </p:sp>
    </p:spTree>
    <p:extLst>
      <p:ext uri="{BB962C8B-B14F-4D97-AF65-F5344CB8AC3E}">
        <p14:creationId xmlns:p14="http://schemas.microsoft.com/office/powerpoint/2010/main" val="343428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A5ABC-9D47-447A-8F34-555FD1F7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 sz="3700">
                <a:latin typeface="Times New Roman" panose="02020603050405020304" pitchFamily="18" charset="0"/>
                <a:cs typeface="Times New Roman" panose="02020603050405020304" pitchFamily="18" charset="0"/>
              </a:rPr>
              <a:t>Zatmění – mezi dramatem a dokumentem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EF0007-DCDD-49CE-9CA2-8CACCE68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filmu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Zatmění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(1962) Antonioni posouvá dál svoji práci s tzv. mrtvým časem (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mort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Snímek sleduje romanci překladatelky Vittorie a burzovního makléře Piera, kteří si v závěru domluví rande, ale ani jeden na něj nedorazí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končí sedmiminutovou sekvencí zachycující architekturu / všední provoz prázdných ulic římské rezidenční čtvrti EUR 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Stírá se hranice mezi narativní (dramatickou) a nenarativní (dokumentární) funkcí záběrů 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3EE4137-9240-45C4-BE93-45EF3BEE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2" r="10030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9806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1948C1-2420-41C1-8647-73D92A0CF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0" b="90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13FEDD-B4EB-43F5-98EE-13F5B694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Červená pustina – splývání subjektivního a objektivního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817BEF-A4E4-4003-BF3D-5261B9B1D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Antonioniho tetralogie citů se završuje Červenou pustinou (1964) o ženě potýkající se s neurotickým prostředím industriální Itálie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Režisér zde poprvé pracuje s barvami, a to výrazně expresivním způsobem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Nelze rozlišit, do jaké míry je stylizované prostředí odrazem vnitřních stavů hrdinky, nebo zda prostředí způsobuje hrdinčinu neurózu</a:t>
            </a:r>
          </a:p>
        </p:txBody>
      </p:sp>
    </p:spTree>
    <p:extLst>
      <p:ext uri="{BB962C8B-B14F-4D97-AF65-F5344CB8AC3E}">
        <p14:creationId xmlns:p14="http://schemas.microsoft.com/office/powerpoint/2010/main" val="320328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7B3EB1-3585-417E-9669-6184968C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0F526A-EC5C-40A8-8C7B-95BBC27A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Poválečná italská kinematografie zásadně ovlivnila umělecký film s ohledem na jeho další tíhnutí k realistické a modernistické estetice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Neorealistické snímky ustanovily některé z definujících konvencí filmového realismu (rozvolněná dějová struktura, důraz na všední momenty, práce s neherci…), později využívané a dále rozvíjené pomalými filmy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Modernističtí auteuři jako Antonioni představili komplikovanější náhled na realitu a její ztvárnění – do popředí se dostává nejistota mezi objektivitou a subjektivitou, banálními a extrémními situacemi…</a:t>
            </a:r>
          </a:p>
        </p:txBody>
      </p:sp>
    </p:spTree>
    <p:extLst>
      <p:ext uri="{BB962C8B-B14F-4D97-AF65-F5344CB8AC3E}">
        <p14:creationId xmlns:p14="http://schemas.microsoft.com/office/powerpoint/2010/main" val="384559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1E0E1-4490-4D21-9041-202E2579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Povolání: Reportér (1975)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77B329-6C18-4D9A-8482-72DA4CF92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Vedle Zvětšeniny (1966) a Zabriskie Point (1970) poslední z trojice filmů, které Antonioni natočil v zahraničí v angličtině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Příběh televizního novináře, který se rozhodne žít pod novou identitou a opustit svůj dosavadní život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Film-reportáž nabízí dialog mezi pomalým stylem a eliptickou montáží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D98675-C794-49CB-955B-A04E33CED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45496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474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C12C61A-9558-4DE5-AFDB-898358AFB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4A215B-A978-4248-B64C-19288ADA0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kontinuálních záběrů dělá snímek nečekané temporální skoky, z přítomnosti přechází do minulosti atd.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Okázale eliptická střihová skladba v kombinaci s pohybem kamery záměrně vytváří dezorientující prostor, v němž mizí hranice mezi rozdílnými státy a kontinenty (Evropa, Afrika), ale i záznamem a realitou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AEB905-F330-4CEF-8F96-3812664C7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4"/>
          <a:stretch/>
        </p:blipFill>
        <p:spPr>
          <a:xfrm>
            <a:off x="7829551" y="306910"/>
            <a:ext cx="4042409" cy="186309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467B419-1684-493F-8C42-16AFFA3F53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b="5453"/>
          <a:stretch/>
        </p:blipFill>
        <p:spPr>
          <a:xfrm>
            <a:off x="7829551" y="2330867"/>
            <a:ext cx="4042410" cy="186309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24B50BB-CA29-4BA1-8928-847F39CEC4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" b="10232"/>
          <a:stretch/>
        </p:blipFill>
        <p:spPr>
          <a:xfrm>
            <a:off x="7829551" y="4354824"/>
            <a:ext cx="4042409" cy="18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4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8CD8D9C-4253-4322-86F3-CEF850624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 r="12323" b="29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7152A4-AE11-409F-AFC1-926F9488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Snímek obsahuje slavný, zhruba sedmiminutový kontinuální záběr, který nejvýrazněji upomíná na soudobé konvence pomalé kinematografie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Jde o další Antonioniho působivé ztvárnění </a:t>
            </a:r>
            <a:r>
              <a:rPr lang="cs-CZ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mrtvého času</a:t>
            </a:r>
          </a:p>
        </p:txBody>
      </p:sp>
    </p:spTree>
    <p:extLst>
      <p:ext uri="{BB962C8B-B14F-4D97-AF65-F5344CB8AC3E}">
        <p14:creationId xmlns:p14="http://schemas.microsoft.com/office/powerpoint/2010/main" val="405569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19B00-3BBB-4F50-9932-7AD9D399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Italský neorealismus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CA2A48-47FB-42D7-A9B6-BEE633FAB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Volné hnutí italských filmařů se formuje na sklonku druhé světové války a vrcholí v druhé polovině 1940s / začátkem 50s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Italské ateliéry Cinecittà jsou po válce v troskách – neorealisté natáčejí v ulicích, exteriérech, často pracují s neherci, zachycují živoření obyčejných lidí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Vymezují se vůči tzv. „filmům bílých telefonů“, salonním konverzačním komediím, které v té době dominovaly italské produkci</a:t>
            </a:r>
          </a:p>
          <a:p>
            <a:r>
              <a:rPr lang="cs-CZ" sz="17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Tvůrci: Roberto Rossellini, Vittorio de Sica, Luchino Visconti, ale částečně i Michelangelo Antonioni nebo Federico Fellini (později auteuři, kteří se osamostatňují)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A2A2AE-CC13-42C5-A47D-24F7B55A9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r="20588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840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3C03C49-E73E-451B-87A1-12F35A335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A290F5-BB3F-470D-99AA-BD85F7A7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Neorealistická estetika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D60E0-87B0-4FFC-B504-A5059EF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 oponují klasické dramaturgii, čímž navozují dojem, že reflektují „skutečný život“ 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Události jsou volněji propojené, častěji hraje roli náhoda, koncentrovanost dramatu rozmělňují všední epizody, příběh končí nejednoznačně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 neorealistických filmů zachycuje autentické lokace, upozorňuje na svoje dokumentární kvality (přirozené světlo)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09F65-A101-421F-AC3E-96C89407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André Bazin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462676-937F-483E-8AC4-4110D637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Souběžně s nástupem neorealismu publikuje svoje texty o filmu vlivný francouzský kritik a teoretik André Bazin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Bazin věří, že film je v návaznosti na fotografii bytostně realistickým médiem – jeho úlohou by mělo být co nejvěrněji zprostředkovávat skutečnost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Zastává názor, že režisér je hlavním tvůrcem filmu (tzv.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personalismus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který do svého díla promítá i svoji osobnost a světonázor (odtud později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 auteurů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2C1163-02E1-4BAD-A01C-5B71EB713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8263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0167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E4CB7-17B7-40BC-92F9-8E12A671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André Bazin a neorealismus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6B69F4-73C9-498D-8868-7884C91B5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Bazin ve svých textech vyzdvihuje neorealistické filmy ne pro jejich sociální/politickou tematiku, ale pro jejich realistický styl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jiné oceňuje, že filmy obsahují „nedějové“ pasáže věnované všedním činnostem (tzv.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obraz-fakt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Vrcholnou ukázku těchto nedramatických pasáží najdeme ve filmu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Umberto 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(r. </a:t>
            </a:r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Vittorio de Sica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1952), považovaném za labutí píseň neorealismu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2EAE36-B69F-4056-9235-208C79141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18425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4257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99772-D2E4-4C04-B7ED-D41F435E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Gilles Deleuze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A7D7A4-F7C7-43BE-8C77-DFB53741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Uvažování o neorealismu (a o filmu obecně) později (1983-85) významně ovlivnil francouzský filosof Gilles Deleuze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Kinematografii dělí na dvě kategorie: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obraz-pohyb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obraz-čas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Obraz-pohyb: dominuje od počátku kinematografie, čas se podřizuje pohybu, figury se pohybují dle aristotelovských pravidel kontinuity (klasický film)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Obraz-čas: vynořuje se po druhé světové válce (zejména v Evropě), pohyb se častěji podřizuje času, filmy zprostředkovávají „čistý čas“ (modernistický film)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C2BE61-ED8D-4DA4-A0AA-C46D9C3C3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3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214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680A8-56DB-47F1-8AC3-C1963A28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Obraz-čas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5B0792-2630-4DCB-83B6-F8B09B101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r="2552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FFD3D9-3E79-47AE-A816-CEB7E313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druhé světové války způsobuje krizi obrazu-pohybu,</a:t>
            </a:r>
            <a:b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poválečné kinematografii se objevuje nový typ obraz-čas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Senzomotorická akce selhává a ustupuje – místo ní nastávají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„čisté optické a zvukové situace, v nichž postava neví, jak odpovědět, prostory zbavené původního smyslu, v nichž přestává zakoušet a jednat, takže se dává na útěk, na projížďku, přechází sem a tam, mlhavě lhostejná k tomu, co se stane, nerozhodná v tom, co má dělat.“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Vzniká mj.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kinematografie vidoucího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(cinéma de voyant) – z postav se stávají svého druhu „diváci“, kteří „zaznamenávají, spíše než reagují“ (např.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Evropa´51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 po Itálii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Roberta Rosselliniho)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58643-A925-4607-8477-FE8B7E7D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Michelangelo Antonioni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CC5F62-BB74-4D1D-84FF-919D7660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(*1912 – †2007)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Italský filmař, zásadní persona poválečné umělecké kinematografie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krátkometrážní filmy vznikají pod vlivem neorealismu (často jde o dokumenty), později kultivuje vlastní osobitý styl na hraně modernismu a realismu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Spíše než život nižších vrstev sleduje svět vyšší střední třídy (buržoazie), často umělců a intelektuálů -&gt; směřuje k obecnějšímu tématu odcizení a existenciální tísně v moderním světě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1D7B9D-91A7-4510-9407-2E26D7CAD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r="19940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5076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B99850B-75B3-4AF3-B459-B3EFA2DCB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t="9091" r="74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039D8A-D5EE-4ABC-A9D1-AAD67728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Dobrodružství – banalita mezních situací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2E2F9B-96BE-4F02-BC60-36FFA38F4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Autofit/>
          </a:bodyPr>
          <a:lstStyle/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1960 Antonioni natáčí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Dobrodružství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první díl své slavné tetralogie citů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 o záhadném zmizení mladé ženy provokuje svou formální troufalostí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Thrillerovou zápletku poznamenává zásadní mezery a ambivalence – zmizelou Annu nikdo nenajde a její zmizení ostatní postavy (i film) přestává postupně zajímat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Nevyřčené, nedořešené drama se přesouvá do členité krajiny ostrova + chaotického pohybu postav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Deleuze zde splývají banální a mezní situace, nelze odlišit jedno od druhého</a:t>
            </a:r>
          </a:p>
        </p:txBody>
      </p:sp>
    </p:spTree>
    <p:extLst>
      <p:ext uri="{BB962C8B-B14F-4D97-AF65-F5344CB8AC3E}">
        <p14:creationId xmlns:p14="http://schemas.microsoft.com/office/powerpoint/2010/main" val="37697174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Širokoúhlá obrazovka</PresentationFormat>
  <Paragraphs>60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Pomalá kinematografie III</vt:lpstr>
      <vt:lpstr>Italský neorealismus</vt:lpstr>
      <vt:lpstr>Neorealistická estetika</vt:lpstr>
      <vt:lpstr>André Bazin</vt:lpstr>
      <vt:lpstr>André Bazin a neorealismus</vt:lpstr>
      <vt:lpstr>Gilles Deleuze</vt:lpstr>
      <vt:lpstr>Obraz-čas</vt:lpstr>
      <vt:lpstr>Michelangelo Antonioni</vt:lpstr>
      <vt:lpstr>Dobrodružství – banalita mezních situací</vt:lpstr>
      <vt:lpstr>Zatmění – mezi dramatem a dokumentem</vt:lpstr>
      <vt:lpstr>Červená pustina – splývání subjektivního a objektivního </vt:lpstr>
      <vt:lpstr>Shrnutí</vt:lpstr>
      <vt:lpstr>Povolání: Reportér (1975)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Pomalá kinematografie III</dc:title>
  <dc:creator>Ondřej Pavlík</dc:creator>
  <cp:lastModifiedBy>Ondřej Pavlík</cp:lastModifiedBy>
  <cp:revision>1</cp:revision>
  <dcterms:created xsi:type="dcterms:W3CDTF">2018-10-11T09:43:55Z</dcterms:created>
  <dcterms:modified xsi:type="dcterms:W3CDTF">2018-10-11T09:44:26Z</dcterms:modified>
</cp:coreProperties>
</file>