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60"/>
  </p:normalViewPr>
  <p:slideViewPr>
    <p:cSldViewPr snapToGrid="0">
      <p:cViewPr varScale="1">
        <p:scale>
          <a:sx n="86" d="100"/>
          <a:sy n="86" d="100"/>
        </p:scale>
        <p:origin x="71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9B90AC-0D1C-4F37-810F-BA805436F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258EA2D-080B-48BE-91DF-33F98F93F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C882A7-CC04-4333-AFD2-AF6E340A9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21A84-E49B-4A8C-A6C8-787A602ED09C}" type="datetimeFigureOut">
              <a:rPr lang="cs-CZ" smtClean="0"/>
              <a:t>05.11.2018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2AE5B8-071F-4661-B077-F3BA14550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DBCE71-5802-4E3E-A958-0CF1B43AF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36FF-9596-4326-8828-76DBA65A1D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634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82B918-EC3E-4B66-907D-FDE63C040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C9191F3-A2CA-4781-8010-89F103971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FB5250-1BFB-45C1-A767-CEB2F40B4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21A84-E49B-4A8C-A6C8-787A602ED09C}" type="datetimeFigureOut">
              <a:rPr lang="cs-CZ" smtClean="0"/>
              <a:t>05.11.2018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504B46-FB60-4117-AB20-B732CF0BB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5A367B-D54B-4056-9F6F-424183DC7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36FF-9596-4326-8828-76DBA65A1D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906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38DF51F-E609-4753-A154-B1521F0385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0828987-63A6-42F6-9CA0-13CF88360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692BBE-80C2-4520-A416-EC09AAA65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21A84-E49B-4A8C-A6C8-787A602ED09C}" type="datetimeFigureOut">
              <a:rPr lang="cs-CZ" smtClean="0"/>
              <a:t>05.11.2018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833FC4-ADCA-4AE5-9EE4-4B87E104F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A8AF87-D89B-4DE2-AFFE-4CE9981F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36FF-9596-4326-8828-76DBA65A1D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9733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A4195C-22B1-4015-BA7E-DA029A1CE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D588F0-84DE-4094-92E4-956CBC258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F9F4B9-5649-4A3F-B28D-967B5C924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21A84-E49B-4A8C-A6C8-787A602ED09C}" type="datetimeFigureOut">
              <a:rPr lang="cs-CZ" smtClean="0"/>
              <a:t>05.11.2018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F4098A-866F-43CD-94FB-248DB47A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27BC3F-7695-4A7E-AC9D-97212937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36FF-9596-4326-8828-76DBA65A1D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307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4DE560-BB09-4647-89AE-839E2E6A8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30F2E49-CE0D-49E1-B3EE-D9664B59B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3FEC5E-916E-47FA-A7DB-6A26F95A7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21A84-E49B-4A8C-A6C8-787A602ED09C}" type="datetimeFigureOut">
              <a:rPr lang="cs-CZ" smtClean="0"/>
              <a:t>05.11.2018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49BD9D-705E-49B5-AA41-BC3D5A56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D8EDF6-066B-41B4-A4BE-52E37BAA1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36FF-9596-4326-8828-76DBA65A1D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9293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8F0161-241D-4480-A0A8-C9715E215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0D83766-06EF-4A65-9735-95F5BEAC53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62321A0-6F85-423E-804E-1E483BB41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A89CFA-A4D6-467B-B352-4CD6F9B8D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21A84-E49B-4A8C-A6C8-787A602ED09C}" type="datetimeFigureOut">
              <a:rPr lang="cs-CZ" smtClean="0"/>
              <a:t>05.11.2018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8C9FC5E-11CB-4146-A6D3-950E7E84D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9E1AA37-77E6-4F9A-B423-FEC44DABE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36FF-9596-4326-8828-76DBA65A1D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99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4E64CB-B6F3-459A-9B78-1ECD07A54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39FE8CF-742F-4762-876A-AACD5FD4D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4117CFD-7F36-4D01-9C07-6600093C4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3DA79C40-C4A9-4DD2-A536-B3F84A90E5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FB997285-873A-4257-8038-28EC6B70D6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8EB3E4A-DF8D-4B76-857B-33E456032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21A84-E49B-4A8C-A6C8-787A602ED09C}" type="datetimeFigureOut">
              <a:rPr lang="cs-CZ" smtClean="0"/>
              <a:t>05.11.2018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25946A5-7933-43B2-ACE0-F5069493A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CD58FE4-EC26-4A3B-B5E3-C2A61C2A8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36FF-9596-4326-8828-76DBA65A1D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298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E489C0-A627-4494-9891-9CF344E6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A65A67F-0DA5-4C51-940B-111870EC7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21A84-E49B-4A8C-A6C8-787A602ED09C}" type="datetimeFigureOut">
              <a:rPr lang="cs-CZ" smtClean="0"/>
              <a:t>05.11.2018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356878C-7FC9-4F7C-9ACF-4A2ABCF8D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2BC672B-CC8E-4405-A24D-14777574E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36FF-9596-4326-8828-76DBA65A1D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884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9588FDB-F872-4AB4-9A0C-E5657F698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21A84-E49B-4A8C-A6C8-787A602ED09C}" type="datetimeFigureOut">
              <a:rPr lang="cs-CZ" smtClean="0"/>
              <a:t>05.11.2018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11B03DF-0483-4910-AEAE-63757D75D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74E14D3-59D0-47B7-BC8D-692C38149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36FF-9596-4326-8828-76DBA65A1D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8436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47B410-A1DB-47AE-BEB5-4712EFA7E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ACED3B1-8CFD-46C1-88D0-BA6CA7AD9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7D336B0-0DB1-46AA-875E-1F29476A9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748E18A-CA42-465F-88F1-5A4C7D735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21A84-E49B-4A8C-A6C8-787A602ED09C}" type="datetimeFigureOut">
              <a:rPr lang="cs-CZ" smtClean="0"/>
              <a:t>05.11.2018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85B87A-F0F6-47B5-8D94-36EFDB016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70DA592-AFD6-4E7C-8F1B-1A1E73C7C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36FF-9596-4326-8828-76DBA65A1D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2246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C97F3B-B87E-4612-BAFD-79BC66E6D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2EBD8B7-49FC-4448-97BC-3790948BF0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B678542-5CD1-42DC-99F8-61DD1A7F9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2AA4B2D-F70A-4CA8-9DE0-B71F198EE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21A84-E49B-4A8C-A6C8-787A602ED09C}" type="datetimeFigureOut">
              <a:rPr lang="cs-CZ" smtClean="0"/>
              <a:t>05.11.2018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E1731D1-B685-4E13-BA76-29185E396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6FD3FB7-A6DC-4DA0-8F81-6596D41FA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936FF-9596-4326-8828-76DBA65A1D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513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A3DB21D-8680-4BE9-BDE1-D76A7CCCF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A2B980C-E3AB-44F8-97C1-AAB6FE835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CA078F-EC82-4BB4-AE60-0E60FBDC8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21A84-E49B-4A8C-A6C8-787A602ED09C}" type="datetimeFigureOut">
              <a:rPr lang="cs-CZ" smtClean="0"/>
              <a:t>05.11.2018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098FF47-4439-4E36-8AD3-F0211F64E4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054DD8-ED53-49E7-97ED-A88FFCE773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936FF-9596-4326-8828-76DBA65A1D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58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E1ABFA-D669-435E-92B4-D0DF7ABEDE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Pomalá kinematografie VII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C64CD6-D2A5-4020-926B-037063B111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Angela Schanelec</a:t>
            </a:r>
          </a:p>
        </p:txBody>
      </p:sp>
    </p:spTree>
    <p:extLst>
      <p:ext uri="{BB962C8B-B14F-4D97-AF65-F5344CB8AC3E}">
        <p14:creationId xmlns:p14="http://schemas.microsoft.com/office/powerpoint/2010/main" val="2615372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D4DCC171-513B-4E4C-A4F5-68D014D1CD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5" b="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B102D26-8C63-43E6-89E0-A5B697645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cs-CZ" sz="3600">
                <a:latin typeface="Times New Roman" panose="02020603050405020304" pitchFamily="18" charset="0"/>
                <a:cs typeface="Times New Roman" panose="02020603050405020304" pitchFamily="18" charset="0"/>
              </a:rPr>
              <a:t>Můj pomalý život (2001) </a:t>
            </a:r>
          </a:p>
        </p:txBody>
      </p:sp>
      <p:cxnSp>
        <p:nvCxnSpPr>
          <p:cNvPr id="16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1B434E2-8EDE-482A-B74E-2DD4F8857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 o mladé Valerii, která se rozhodne zůstat o letních prázdninách v Berlíně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Obsahuje množství postav, dialogů i událostí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Pokud film obsahuje tolik různých podnětů, jakým způsobem navzdory tomu zprostředkovává dojem nudy a pomalého plynutí času?</a:t>
            </a:r>
          </a:p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66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72ECEF-E137-456F-BEFA-0555C2BE2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Nudné události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3D9D37-AC31-4F40-B30B-BA8D97F50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Postavy spolu hovoří o řadě událostí, ale mnoho z nich ve filmu nevidíme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Nenaplněné očekávání postav (z dovolené u moře, z několikaměsíční stáže v Římě…) se propisuje do nenaplněného příslibu vyprávění, které tyto události elipticky přeskočí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D62FCC-F5F2-46D5-A91E-79CD1C10CA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r="37851" b="-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35280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334ED71-2943-428B-B8D7-2D9C0DE85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Zahlazování časových a prostorových mezer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812E48-9E10-4F05-A9F6-381F90BF5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chvílích, kdy se postavy „dávají do pohybu“ (např. cestují) snímek svým stylem zahlazuje skoky v čase a prostoru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Může se tak zdát, že ve skutečnosti k žádnému zásadnějšímu skoku nedošlo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Vzniká tak dojem zbrzděného plynutí času</a:t>
            </a:r>
          </a:p>
        </p:txBody>
      </p:sp>
    </p:spTree>
    <p:extLst>
      <p:ext uri="{BB962C8B-B14F-4D97-AF65-F5344CB8AC3E}">
        <p14:creationId xmlns:p14="http://schemas.microsoft.com/office/powerpoint/2010/main" val="3794579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CF0479A-B992-4C4C-AC55-F469433A8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25" y="1948168"/>
            <a:ext cx="5641255" cy="2961659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B769FC6-629E-430F-8F35-C11FB2066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620" y="1948167"/>
            <a:ext cx="5641255" cy="296165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07335E5-FEC5-4FD1-A7BC-043BEEFD0F2B}"/>
              </a:ext>
            </a:extLst>
          </p:cNvPr>
          <p:cNvSpPr txBox="1"/>
          <p:nvPr/>
        </p:nvSpPr>
        <p:spPr>
          <a:xfrm>
            <a:off x="3115752" y="630315"/>
            <a:ext cx="9046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Zahlazování mezer: Svícení</a:t>
            </a:r>
          </a:p>
        </p:txBody>
      </p:sp>
    </p:spTree>
    <p:extLst>
      <p:ext uri="{BB962C8B-B14F-4D97-AF65-F5344CB8AC3E}">
        <p14:creationId xmlns:p14="http://schemas.microsoft.com/office/powerpoint/2010/main" val="4286698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9512C8AB-296F-422B-B542-4C43A9A3F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57" y="1931683"/>
            <a:ext cx="5704064" cy="2994634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6BFFD72-66C3-4E31-B80B-A8625EAA5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581" y="1931683"/>
            <a:ext cx="5704065" cy="299463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458A4DC-8B7D-47BB-99A3-B6C3F4B8F63D}"/>
              </a:ext>
            </a:extLst>
          </p:cNvPr>
          <p:cNvSpPr txBox="1"/>
          <p:nvPr/>
        </p:nvSpPr>
        <p:spPr>
          <a:xfrm>
            <a:off x="2778400" y="648071"/>
            <a:ext cx="9046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Zahlazování mezer: Kompozice</a:t>
            </a:r>
          </a:p>
        </p:txBody>
      </p:sp>
    </p:spTree>
    <p:extLst>
      <p:ext uri="{BB962C8B-B14F-4D97-AF65-F5344CB8AC3E}">
        <p14:creationId xmlns:p14="http://schemas.microsoft.com/office/powerpoint/2010/main" val="1138387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89E47929-8643-4193-818F-7CBC51DEF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46" y="1927244"/>
            <a:ext cx="5720975" cy="3003512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91E0BDA-E598-4EFE-93D3-D48E82141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144" y="1927241"/>
            <a:ext cx="5720978" cy="300351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AA218D6-D34B-424D-8F7B-2D3F40E232EB}"/>
              </a:ext>
            </a:extLst>
          </p:cNvPr>
          <p:cNvSpPr txBox="1"/>
          <p:nvPr/>
        </p:nvSpPr>
        <p:spPr>
          <a:xfrm>
            <a:off x="1997166" y="692459"/>
            <a:ext cx="9046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Zahlazování mezer: Návaznost pohybu</a:t>
            </a:r>
          </a:p>
        </p:txBody>
      </p:sp>
    </p:spTree>
    <p:extLst>
      <p:ext uri="{BB962C8B-B14F-4D97-AF65-F5344CB8AC3E}">
        <p14:creationId xmlns:p14="http://schemas.microsoft.com/office/powerpoint/2010/main" val="34171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95A47F-EF3C-433A-9CB9-A4964ED17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Dynamický herecký projev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C69C373-A7BE-406B-9482-3392E981D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kontrastu ke zbrzděnému vyprávění na rovině nudných událostí a zahlazených časoprostorových mezer stojí dynamický fyzický projev Valerie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Zakřiknutá introvertní, často fyzicky strnulá dívka se na poloprázdném parketu vesnické diskotéky zběsile roztančí 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Nečekaný excesivní pohyb tvoří emocionální vrchol snímku, který jinak systematicky brzdí jakékoli zásadnější dramatické posuny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65DE126-679A-45FA-BF86-185D1288D8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0" r="1195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1480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F548C8-DF15-4FF5-96AE-60D410D48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Odpoledne (2007)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BE104-5401-4B21-BD98-3BF80F4E4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cs-CZ" sz="1800">
                <a:latin typeface="Times New Roman" panose="02020603050405020304" pitchFamily="18" charset="0"/>
                <a:cs typeface="Times New Roman" panose="02020603050405020304" pitchFamily="18" charset="0"/>
              </a:rPr>
              <a:t>Snímek Odpoledne oproti předchozím režisérčiným filmům neobsahuje žádný z typických skoků v čase nebo prostoru</a:t>
            </a:r>
          </a:p>
          <a:p>
            <a:r>
              <a:rPr lang="cs-CZ" sz="1800">
                <a:latin typeface="Times New Roman" panose="02020603050405020304" pitchFamily="18" charset="0"/>
                <a:cs typeface="Times New Roman" panose="02020603050405020304" pitchFamily="18" charset="0"/>
              </a:rPr>
              <a:t>Děj volně inspirovaný divadelní hrou Racek A.P. Čechova se odehrává v rozmezí několika letních dnů, převážně v prostředí dvojdomku u jezera na tiché periferii</a:t>
            </a:r>
          </a:p>
          <a:p>
            <a:r>
              <a:rPr lang="cs-CZ" sz="1800">
                <a:latin typeface="Times New Roman" panose="02020603050405020304" pitchFamily="18" charset="0"/>
                <a:cs typeface="Times New Roman" panose="02020603050405020304" pitchFamily="18" charset="0"/>
              </a:rPr>
              <a:t>Práce se zpomalováním a zrychlováním pohybu se tak více přesouvá do roviny stylu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93E5AD3-AEF6-470E-9047-CA0CE04541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5" r="29894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90895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501FAD18-DEE1-414F-9C3A-E86F90C78C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" r="1296" b="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95DC072-F38B-40A0-B632-568EDF2C9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cs-CZ" sz="3600">
                <a:latin typeface="Times New Roman" panose="02020603050405020304" pitchFamily="18" charset="0"/>
                <a:cs typeface="Times New Roman" panose="02020603050405020304" pitchFamily="18" charset="0"/>
              </a:rPr>
              <a:t>Pozvolné pohyby kamery</a:t>
            </a:r>
          </a:p>
        </p:txBody>
      </p:sp>
      <p:cxnSp>
        <p:nvCxnSpPr>
          <p:cNvPr id="16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0E88E3-38FC-4A5C-BCAA-20F5C2821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Oproti ostatním filmům režisérka v Odpoledni výrazně častěji pracuje s bližším (detailním/polodetailním) rámováním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Během dialogových scén se obvykle kamera pozvolna přesouvá z jedné postavy na druhou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Pohyb kamery se přitom nutně neřídí tím, kdo zrovna hovoří</a:t>
            </a:r>
          </a:p>
        </p:txBody>
      </p:sp>
    </p:spTree>
    <p:extLst>
      <p:ext uri="{BB962C8B-B14F-4D97-AF65-F5344CB8AC3E}">
        <p14:creationId xmlns:p14="http://schemas.microsoft.com/office/powerpoint/2010/main" val="3933640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BC029B6-39DA-4C44-B237-B77E7E5A2C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r="-1" b="-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F6E1B8-1318-438D-AC62-3640FE6AE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cs-CZ" sz="3600">
                <a:latin typeface="Times New Roman" panose="02020603050405020304" pitchFamily="18" charset="0"/>
                <a:cs typeface="Times New Roman" panose="02020603050405020304" pitchFamily="18" charset="0"/>
              </a:rPr>
              <a:t>Dynamický pohyb kamery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0EF0A-CBE2-4530-8416-4C441514D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dramaticky vyhrocené scéně výjimečně dochází k dynamickému zesílení pohybu kamery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Kamera rychlým přerámováním následuje svižný pohyb postavy a podtrhuje emocionální náboj celé situace</a:t>
            </a:r>
          </a:p>
        </p:txBody>
      </p:sp>
    </p:spTree>
    <p:extLst>
      <p:ext uri="{BB962C8B-B14F-4D97-AF65-F5344CB8AC3E}">
        <p14:creationId xmlns:p14="http://schemas.microsoft.com/office/powerpoint/2010/main" val="1040736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654F36-E41D-46BC-BA40-6672FF3C4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Angela Schanelec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7557A1-69ED-43ED-800F-B4A6AEE86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cs-CZ" sz="18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(*1962)</a:t>
            </a:r>
          </a:p>
          <a:p>
            <a:r>
              <a:rPr lang="cs-CZ" sz="18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německá režisérka a scénáristka, divadelní herečka</a:t>
            </a:r>
          </a:p>
          <a:p>
            <a:r>
              <a:rPr lang="cs-CZ" sz="18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jedna z ústředních osobností takzvané </a:t>
            </a:r>
            <a:r>
              <a:rPr lang="cs-CZ" sz="1800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berlínské školy </a:t>
            </a:r>
            <a:r>
              <a:rPr lang="cs-CZ" sz="18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– volného uskupení filmařů kolem filmové akademie DFFB v Berlíně</a:t>
            </a:r>
          </a:p>
          <a:p>
            <a:r>
              <a:rPr lang="cs-CZ" sz="18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současná autorka, která nebývá obvykle zmiňovaná v souvislosti s pomalou kinematografií</a:t>
            </a:r>
          </a:p>
          <a:p>
            <a:r>
              <a:rPr lang="cs-CZ" sz="18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na jejích filmech a její autorské poetice lze nicméně dobře ilustrovat potenciál analytického/poetologického přístupu k pomalé kinematografii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844744C-A1AE-4272-B02A-5087D849A1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7" r="20509" b="2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05563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5219A3-DF59-4314-81AA-9F6635938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Orly (2010)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3AAB21D-1EE9-4E51-8EAA-B6B7321BD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cs-CZ" sz="1800">
                <a:latin typeface="Times New Roman" panose="02020603050405020304" pitchFamily="18" charset="0"/>
                <a:cs typeface="Times New Roman" panose="02020603050405020304" pitchFamily="18" charset="0"/>
              </a:rPr>
              <a:t>Snímek z prostředí titulního pařížského letiště sleduje několik postav, které tráví čas čekáním na odlet</a:t>
            </a:r>
          </a:p>
          <a:p>
            <a:r>
              <a:rPr lang="cs-CZ" sz="1800">
                <a:latin typeface="Times New Roman" panose="02020603050405020304" pitchFamily="18" charset="0"/>
                <a:cs typeface="Times New Roman" panose="02020603050405020304" pitchFamily="18" charset="0"/>
              </a:rPr>
              <a:t>Film tentokrát vcelku rovnoměrně zapojuje pohybovou dynamiku na rovině vyprávění i stylu</a:t>
            </a:r>
          </a:p>
          <a:p>
            <a:r>
              <a:rPr lang="cs-CZ" sz="1800">
                <a:latin typeface="Times New Roman" panose="02020603050405020304" pitchFamily="18" charset="0"/>
                <a:cs typeface="Times New Roman" panose="02020603050405020304" pitchFamily="18" charset="0"/>
              </a:rPr>
              <a:t>Postavy se nepředvídatelně pohybují napříč syžetem i prostorovými plány</a:t>
            </a:r>
          </a:p>
        </p:txBody>
      </p:sp>
      <p:sp>
        <p:nvSpPr>
          <p:cNvPr id="16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43405A0-0551-4017-B846-EE7B1DA712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4" r="19075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67296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D427A5C-C834-4726-A011-B8E45CB848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33"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6BB64DA-C5D0-4CEC-AF61-6D8EC613B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4551037"/>
            <a:ext cx="5021782" cy="1509931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Postavy jako autentická součást letiště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A3A0D7-3472-4384-AB5D-5FCFF9AAF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247" y="4551037"/>
            <a:ext cx="4926411" cy="1509935"/>
          </a:xfrm>
        </p:spPr>
        <p:txBody>
          <a:bodyPr anchor="ctr">
            <a:normAutofit/>
          </a:bodyPr>
          <a:lstStyle/>
          <a:p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Některé postavy zprvu splývají s ostatními pasažéry v autenticky zachyceném běžném provozu letiště</a:t>
            </a:r>
          </a:p>
          <a:p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Až později se nám tyto postavy představují jako plnohodnotní aktéři hraného dramatu</a:t>
            </a:r>
          </a:p>
        </p:txBody>
      </p:sp>
    </p:spTree>
    <p:extLst>
      <p:ext uri="{BB962C8B-B14F-4D97-AF65-F5344CB8AC3E}">
        <p14:creationId xmlns:p14="http://schemas.microsoft.com/office/powerpoint/2010/main" val="3748767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247AEF4-7F11-4A91-8E9D-8735A008A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67"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3D60450-7759-4D93-AF4C-72992D378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rmAutofit/>
          </a:bodyPr>
          <a:lstStyle/>
          <a:p>
            <a:r>
              <a:rPr lang="cs-CZ" sz="3600">
                <a:latin typeface="Times New Roman" panose="02020603050405020304" pitchFamily="18" charset="0"/>
                <a:cs typeface="Times New Roman" panose="02020603050405020304" pitchFamily="18" charset="0"/>
              </a:rPr>
              <a:t>Marseille (2004)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0C2DC1-431C-4C40-9800-09E7EF0C1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42" y="1774372"/>
            <a:ext cx="4062642" cy="2754086"/>
          </a:xfrm>
        </p:spPr>
        <p:txBody>
          <a:bodyPr anchor="t">
            <a:normAutofit/>
          </a:bodyPr>
          <a:lstStyle/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Zřejmě nejradikálnější režisérčin film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Marseille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opět využívá velmi okázalých časoprostorových mezer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Náhlé skoky v čase a prostoru ale mají oproti jiným filmům Angely Schanelec další rovinu – upozorňují na nejistotu mezi autentickou realitou a teatrální performancí</a:t>
            </a:r>
          </a:p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64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3A2FCB-EFB7-4903-BED9-8E8063246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Berlínská škola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8EA27F-27B1-48B4-A678-9785E0291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1900">
                <a:latin typeface="Times New Roman" panose="02020603050405020304" pitchFamily="18" charset="0"/>
                <a:cs typeface="Times New Roman" panose="02020603050405020304" pitchFamily="18" charset="0"/>
              </a:rPr>
              <a:t>Pojmenování pro současnou „vlnu“ německých uměleckých filmařů volně sdružených kolem berlínské akademie DFFB</a:t>
            </a:r>
          </a:p>
          <a:p>
            <a:r>
              <a:rPr lang="cs-CZ" sz="1900">
                <a:latin typeface="Times New Roman" panose="02020603050405020304" pitchFamily="18" charset="0"/>
                <a:cs typeface="Times New Roman" panose="02020603050405020304" pitchFamily="18" charset="0"/>
              </a:rPr>
              <a:t>První generace berlínské školy na DFFB nastupuje koncem 80. let</a:t>
            </a:r>
          </a:p>
          <a:p>
            <a:r>
              <a:rPr lang="cs-CZ" sz="1900">
                <a:latin typeface="Times New Roman" panose="02020603050405020304" pitchFamily="18" charset="0"/>
                <a:cs typeface="Times New Roman" panose="02020603050405020304" pitchFamily="18" charset="0"/>
              </a:rPr>
              <a:t>Trojice předních filmařů: Christian Petzold, Thomas Arslan, Angela Schanelec</a:t>
            </a:r>
          </a:p>
          <a:p>
            <a:r>
              <a:rPr lang="cs-CZ" sz="1900">
                <a:latin typeface="Times New Roman" panose="02020603050405020304" pitchFamily="18" charset="0"/>
                <a:cs typeface="Times New Roman" panose="02020603050405020304" pitchFamily="18" charset="0"/>
              </a:rPr>
              <a:t>Později se o berlínské škole hovoří i v souvislosti s dalšími generacemi německých autorských tvůrců, sdílejících podobný přístup k filmu: Christoph Hochhäusler, Ulrich Köhler, Valeska Grisebach, Maren Ade…</a:t>
            </a:r>
          </a:p>
          <a:p>
            <a:r>
              <a:rPr lang="cs-CZ" sz="1900">
                <a:latin typeface="Times New Roman" panose="02020603050405020304" pitchFamily="18" charset="0"/>
                <a:cs typeface="Times New Roman" panose="02020603050405020304" pitchFamily="18" charset="0"/>
              </a:rPr>
              <a:t>Sdružující institucí je i magazín Revolver, částečně inspirovaný francouzským Cahiers du Cinema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72C02CE-CBA3-4106-9931-CD461A0A68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84956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78CCFB-CDFE-42BB-8A53-4C09C47AC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Berlínská škola jako kontrakinematografie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A53F0F6-D53C-4AB9-953C-E8774E4643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5D6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13748A-FA02-4085-8491-8F17AF337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Marco Abel navrhuje hovořit o berlínské škole jako o </a:t>
            </a:r>
            <a:r>
              <a:rPr lang="cs-CZ" sz="2000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kontrakinematografii</a:t>
            </a:r>
          </a:p>
          <a:p>
            <a:r>
              <a:rPr lang="cs-CZ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Kontrakinematografie (counter-cinema): termín poprvé vzniká počátkem 70s v souvislosti s maoistickými filmy J-L Godarda a označuje tvorbu, která se radikálně vzpírá postupům „ortodoxní kinematografie“</a:t>
            </a:r>
          </a:p>
          <a:p>
            <a:r>
              <a:rPr lang="cs-CZ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Berlínská škola má podle Abela představovat moderní formu současné kontrakinematografie, esteticky i politicky vyhraněného hnutí, které se na několika rovinách staví do opozice k mainstreamové (německé) kinematografii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31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845D170-EC96-4F47-BE4A-F0CEB36460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" r="9091" b="775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D86120B-E4DD-4F9E-921B-05BB1AB3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rmAutofit/>
          </a:bodyPr>
          <a:lstStyle/>
          <a:p>
            <a:r>
              <a:rPr lang="cs-CZ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Vzestup německého filmu?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6BDDD9-9843-44C6-ADA5-FAE6803E9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42" y="1774372"/>
            <a:ext cx="4062642" cy="2754086"/>
          </a:xfrm>
        </p:spPr>
        <p:txBody>
          <a:bodyPr anchor="t">
            <a:noAutofit/>
          </a:bodyPr>
          <a:lstStyle/>
          <a:p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období útlumu v 90. letech přichází po přelomu milénia „renesance“ německé kinematografie, která s filmy jako </a:t>
            </a:r>
            <a:r>
              <a:rPr lang="cs-CZ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Pád třetí říše 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(2004), </a:t>
            </a:r>
            <a:r>
              <a:rPr lang="cs-CZ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Životy těch druhých 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(2006) nebo </a:t>
            </a:r>
            <a:r>
              <a:rPr lang="cs-CZ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Baader Meinhof Komplex 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(2008) začíná bodovat v zahraničí (i na Oscarech) a pokouší se účtovat s německou minulostí</a:t>
            </a:r>
          </a:p>
          <a:p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Šlo převážně o establishmentovou tvorbu, vznikající často pod supervizí vlivného producenta Bernda Eichingera</a:t>
            </a:r>
          </a:p>
          <a:p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Vůči této produkci se kriticky vymezili jak někteří němečtí filmoví publicisté, tak sami představitelé berlínské školy</a:t>
            </a:r>
          </a:p>
        </p:txBody>
      </p:sp>
    </p:spTree>
    <p:extLst>
      <p:ext uri="{BB962C8B-B14F-4D97-AF65-F5344CB8AC3E}">
        <p14:creationId xmlns:p14="http://schemas.microsoft.com/office/powerpoint/2010/main" val="714986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2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FB4404A-28B1-4AA7-A502-9B93603DD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„Proč nenatáčíme ‚politické‘ filmy“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810AFB8-62C2-41E7-ABBA-A7A124204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r>
              <a:rPr lang="cs-CZ" sz="1900">
                <a:latin typeface="Times New Roman" panose="02020603050405020304" pitchFamily="18" charset="0"/>
                <a:cs typeface="Times New Roman" panose="02020603050405020304" pitchFamily="18" charset="0"/>
              </a:rPr>
              <a:t>V roce 2007 publikuje jeden z filmařů berlínské školy Ulrich Köhler polemickou/programovou stať </a:t>
            </a:r>
            <a:r>
              <a:rPr lang="cs-CZ" sz="1900" i="1">
                <a:latin typeface="Times New Roman" panose="02020603050405020304" pitchFamily="18" charset="0"/>
                <a:cs typeface="Times New Roman" panose="02020603050405020304" pitchFamily="18" charset="0"/>
              </a:rPr>
              <a:t>Proč nenatáčím „politické“ filmy</a:t>
            </a:r>
          </a:p>
          <a:p>
            <a:r>
              <a:rPr lang="cs-CZ" sz="1900">
                <a:latin typeface="Times New Roman" panose="02020603050405020304" pitchFamily="18" charset="0"/>
                <a:cs typeface="Times New Roman" panose="02020603050405020304" pitchFamily="18" charset="0"/>
              </a:rPr>
              <a:t>V ní se vymezuje vůči establishmentovým německým filmům, které jsou politicky explicitní a didaktické a přitom získávají nejrůznější ceny</a:t>
            </a:r>
          </a:p>
          <a:p>
            <a:r>
              <a:rPr lang="cs-CZ" sz="1900" i="1">
                <a:latin typeface="Times New Roman" panose="02020603050405020304" pitchFamily="18" charset="0"/>
                <a:cs typeface="Times New Roman" panose="02020603050405020304" pitchFamily="18" charset="0"/>
              </a:rPr>
              <a:t>„Jak ostře může kritizovat kapitalismus ‚politický feel-good film‘ Občanská výchova, když získá státní cenu Bavorska a k tomu přízeň celého politického spektra?“</a:t>
            </a:r>
          </a:p>
          <a:p>
            <a:r>
              <a:rPr lang="cs-CZ" sz="1900" i="1">
                <a:latin typeface="Times New Roman" panose="02020603050405020304" pitchFamily="18" charset="0"/>
                <a:cs typeface="Times New Roman" panose="02020603050405020304" pitchFamily="18" charset="0"/>
              </a:rPr>
              <a:t>„Současné německé filmy vykořisťují německé dějiny a dají se přitom označit přinejmenším za apolitické, ale mnohem častěji za reakcionářské. Jsme exportními šampiony díky Hitlerovi a Stasi! A zástupy východních Němců jsou rehabilitovány ziskem Oscara. Malý muž je očištěn veškeré viny. Sjednocené Německo nyní může vzlykat: Nebyli jsme to my, to Hitler a Mielke.“</a:t>
            </a:r>
          </a:p>
          <a:p>
            <a:r>
              <a:rPr lang="cs-CZ" sz="1900">
                <a:latin typeface="Times New Roman" panose="02020603050405020304" pitchFamily="18" charset="0"/>
                <a:cs typeface="Times New Roman" panose="02020603050405020304" pitchFamily="18" charset="0"/>
              </a:rPr>
              <a:t>Köhler současně představuje umělecký přístup, který se snaží zastávat: </a:t>
            </a:r>
            <a:r>
              <a:rPr lang="cs-CZ" sz="1900" i="1">
                <a:latin typeface="Times New Roman" panose="02020603050405020304" pitchFamily="18" charset="0"/>
                <a:cs typeface="Times New Roman" panose="02020603050405020304" pitchFamily="18" charset="0"/>
              </a:rPr>
              <a:t>„Umění, jehož jedinou ambicí je být uměním, je často mnohem subverzivnější.“</a:t>
            </a:r>
          </a:p>
        </p:txBody>
      </p:sp>
    </p:spTree>
    <p:extLst>
      <p:ext uri="{BB962C8B-B14F-4D97-AF65-F5344CB8AC3E}">
        <p14:creationId xmlns:p14="http://schemas.microsoft.com/office/powerpoint/2010/main" val="2356582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0F1E83B-7813-4D1D-9213-3FAF7E8A0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Estetika odmítání / Estetika redukce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B38DB79-6EB8-46C5-B0B7-80878E54E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 lnSpcReduction="10000"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Skrze opozici k mainstreamové kinematografii a její normy akademici a filmoví kritici definují také estetiku berlínské školy</a:t>
            </a:r>
          </a:p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Estetika odmítání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Filmy berlínské školy </a:t>
            </a: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„říkají ‚ne‘ křiklavě nevkusným konvencím akčních filmů, romantických komedií a kostýmních dramat […], vyhýbají se reprezentačním praktikám mainstreamových hraných filmů a nezastávají zjevná politická stanoviska.“</a:t>
            </a:r>
          </a:p>
          <a:p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„Svojí estetikou absolutně odmítají neoliberální imperativ neustálého pohybu a jako zástupci kontrakinematografie společně vystupují proti ‚historii Německa‘, kterou vykonstruoval mainstreamový průmysl.“ </a:t>
            </a:r>
          </a:p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Estetika redukce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„vizuální disciplína, střízlivost a chladná, ale extrémně pozorná observace“</a:t>
            </a:r>
          </a:p>
        </p:txBody>
      </p:sp>
    </p:spTree>
    <p:extLst>
      <p:ext uri="{BB962C8B-B14F-4D97-AF65-F5344CB8AC3E}">
        <p14:creationId xmlns:p14="http://schemas.microsoft.com/office/powerpoint/2010/main" val="3611635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1D1E71A-72D7-44C8-99A2-1711A7AE1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ale otázkou, do jaké míry je tato opoziční kontrakinematografická perspektiva užitečná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Než abychom se dozvídali, jaké tyto filmy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jsou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 často dozvídáme, jaké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nejsou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čemu vzdorují a vůči čemu se vymezují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Zároveň tak splývají dohromady mnohdy velmi rozdílné autorské přístupy jednotlivých tvůrců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716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FDCC09-8C6D-4ADE-A7EF-EB9A134C0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Autorská poetika Angely Schanelec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D0C08A0-39E0-4BCA-BA6D-05AA0953E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cs-CZ" sz="1800">
                <a:latin typeface="Times New Roman" panose="02020603050405020304" pitchFamily="18" charset="0"/>
                <a:cs typeface="Times New Roman" panose="02020603050405020304" pitchFamily="18" charset="0"/>
              </a:rPr>
              <a:t>Soustředěný pohled na autorskou poetiku konkrétního tvůrce pomůže lépe a v jistém ohledu komplexněji pochopit, jak tyto filmy navozují účinek pomalého plynutí času a nudy.</a:t>
            </a:r>
          </a:p>
          <a:p>
            <a:r>
              <a:rPr lang="cs-CZ" sz="1800">
                <a:latin typeface="Times New Roman" panose="02020603050405020304" pitchFamily="18" charset="0"/>
                <a:cs typeface="Times New Roman" panose="02020603050405020304" pitchFamily="18" charset="0"/>
              </a:rPr>
              <a:t>Ústředním principem filmů Angely Schanelec je </a:t>
            </a:r>
            <a:r>
              <a:rPr lang="cs-CZ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pohyb</a:t>
            </a:r>
            <a:r>
              <a:rPr lang="cs-CZ" sz="1800">
                <a:latin typeface="Times New Roman" panose="02020603050405020304" pitchFamily="18" charset="0"/>
                <a:cs typeface="Times New Roman" panose="02020603050405020304" pitchFamily="18" charset="0"/>
              </a:rPr>
              <a:t> – konkrétně odlišné typy různě dynamického pohybu a systematická práce s jeho zbrzďováním, vrstvením a uvolňováním</a:t>
            </a:r>
          </a:p>
          <a:p>
            <a:r>
              <a:rPr lang="cs-CZ" sz="1800">
                <a:latin typeface="Times New Roman" panose="02020603050405020304" pitchFamily="18" charset="0"/>
                <a:cs typeface="Times New Roman" panose="02020603050405020304" pitchFamily="18" charset="0"/>
              </a:rPr>
              <a:t>Tato pohybová dynamika se v každém z filmů projevuje na jiných rovinách a trochu jiným způsobem – vždy ale zasahuje do vyprávění, stylu a v některých případech i do významové úrovně filmu</a:t>
            </a:r>
          </a:p>
          <a:p>
            <a:endParaRPr lang="cs-CZ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1A436F9A-BF0E-4700-8431-D8D776F65B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" r="26288" b="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57667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1161</Words>
  <Application>Microsoft Office PowerPoint</Application>
  <PresentationFormat>Širokoúhlá obrazovka</PresentationFormat>
  <Paragraphs>79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Motiv Office</vt:lpstr>
      <vt:lpstr>Pomalá kinematografie VII</vt:lpstr>
      <vt:lpstr>Angela Schanelec</vt:lpstr>
      <vt:lpstr>Berlínská škola</vt:lpstr>
      <vt:lpstr>Berlínská škola jako kontrakinematografie</vt:lpstr>
      <vt:lpstr>Vzestup německého filmu?</vt:lpstr>
      <vt:lpstr>„Proč nenatáčíme ‚politické‘ filmy“</vt:lpstr>
      <vt:lpstr>Estetika odmítání / Estetika redukce</vt:lpstr>
      <vt:lpstr>Prezentace aplikace PowerPoint</vt:lpstr>
      <vt:lpstr>Autorská poetika Angely Schanelec</vt:lpstr>
      <vt:lpstr>Můj pomalý život (2001) </vt:lpstr>
      <vt:lpstr>Nudné události</vt:lpstr>
      <vt:lpstr>Zahlazování časových a prostorových mezer</vt:lpstr>
      <vt:lpstr>Prezentace aplikace PowerPoint</vt:lpstr>
      <vt:lpstr>Prezentace aplikace PowerPoint</vt:lpstr>
      <vt:lpstr>Prezentace aplikace PowerPoint</vt:lpstr>
      <vt:lpstr>Dynamický herecký projev</vt:lpstr>
      <vt:lpstr>Odpoledne (2007)</vt:lpstr>
      <vt:lpstr>Pozvolné pohyby kamery</vt:lpstr>
      <vt:lpstr>Dynamický pohyb kamery</vt:lpstr>
      <vt:lpstr>Orly (2010)</vt:lpstr>
      <vt:lpstr>Postavy jako autentická součást letiště</vt:lpstr>
      <vt:lpstr>Marseille (2004)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Pomalá kinematografie VII</dc:title>
  <dc:creator>Ondřej Pavlík</dc:creator>
  <cp:lastModifiedBy>Ondřej Pavlík</cp:lastModifiedBy>
  <cp:revision>2</cp:revision>
  <dcterms:created xsi:type="dcterms:W3CDTF">2018-11-08T13:39:21Z</dcterms:created>
  <dcterms:modified xsi:type="dcterms:W3CDTF">2018-11-09T13:14:07Z</dcterms:modified>
</cp:coreProperties>
</file>