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80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F5E87-E578-4C76-A240-D7EAEDC6B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F8FB60-6512-4B49-800E-DAB13750E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2FA7F4-C1BB-40F8-AB1F-211EABB8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B185-F5E6-41EA-8ADE-B9F411E62C95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9354F6-2214-422E-9ADE-E29BCBB1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F7835A-C469-4F6E-A795-AAF52760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5AE-AE3A-4EF6-A486-F61BC4B977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84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1DF1B-991E-4A9F-BD28-AD32499F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7F94BD-4B1D-4FAC-A353-DFA869416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3D4CBC-4FA2-43D5-93DD-8D231083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B185-F5E6-41EA-8ADE-B9F411E62C95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F75CB9-84D5-4348-8032-58838887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43373E-1BBF-4022-B318-C09509B0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5AE-AE3A-4EF6-A486-F61BC4B977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38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AFB654B-0B32-4306-831B-99DC3045B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3E3E14-9A88-4D2A-ABC8-149B854A6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15FF23-00C2-4757-9A62-32D12054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B185-F5E6-41EA-8ADE-B9F411E62C95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D7DBD5-5978-4ABD-A7D0-F38A92EB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EA6419-DE3C-4C86-A49B-8E70C9BC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5AE-AE3A-4EF6-A486-F61BC4B977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64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6DDFD-9256-4D79-A5D7-3F627D60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1F62BF-F207-417D-A474-DBBA93923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C37621-3333-4930-9B04-DCC0A8B6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B185-F5E6-41EA-8ADE-B9F411E62C95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36EE72-BDF7-46E1-B8DE-EB9C68B0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45BCE2-56AE-4FA1-8E09-9BAFEE26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5AE-AE3A-4EF6-A486-F61BC4B977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01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4D093-A986-416A-BAB4-FF9F4320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8E0ED04-47E7-4848-ABE4-3F4A65446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396A93-DE47-4609-A7A7-00FDB33B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B185-F5E6-41EA-8ADE-B9F411E62C95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B35FC7-8198-48D4-80CE-AC564D5E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3DDD9D-60C6-4B29-9B5E-3EED3A4A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5AE-AE3A-4EF6-A486-F61BC4B977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4A2C2-B747-4D35-9373-749D269E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CCE3D4-2D93-4187-A73E-07999AAFD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5E3B073-2206-4FE1-820A-2A29EED9D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EDB2AE-5878-45DF-8BA7-0628A97F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B185-F5E6-41EA-8ADE-B9F411E62C95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152FA4-FF2E-467A-9455-EADE5EBE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C46743-DC36-418A-B9AB-4163BCE0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5AE-AE3A-4EF6-A486-F61BC4B977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89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9560F-E801-4440-9B20-17DEDB65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9DBEA54-3117-4E6A-A127-9A2D58BE7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BE6D845-C5CC-4268-8184-856355933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BD7F13B-5FCC-4257-A451-CFB9A4339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06AF972-76D2-4989-AD37-F5842C3C9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C3B81A1-3FDB-469E-8971-2BB9E382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B185-F5E6-41EA-8ADE-B9F411E62C95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62BF200-308B-4327-840C-3C24FCD2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224A00E-BB23-4ED0-9E42-33688D30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5AE-AE3A-4EF6-A486-F61BC4B977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20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7EDC8-EB4B-4F22-AD6D-8959A4E8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42C496-0AC3-444B-A5E4-DF1B43EF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B185-F5E6-41EA-8ADE-B9F411E62C95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15D454-A201-4D9F-8526-EF32BDCB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B3B0A3-4811-40BC-9DD8-0C4D0C93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5AE-AE3A-4EF6-A486-F61BC4B977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7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7F17B38-DB70-4594-8A73-EE61A170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B185-F5E6-41EA-8ADE-B9F411E62C95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171877-FE51-4C4D-9C0E-76CFC6F2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E2C1FD-23AD-465E-AF6B-A8E9705D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5AE-AE3A-4EF6-A486-F61BC4B977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84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AA3D8-D6E5-4EEA-B342-24FA8AB7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AA2D85-E3FE-49A4-B28B-FBAAC4EFD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BE39191-A371-4AFF-ADD1-57874AE94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A69A83-B1D4-42CC-908B-642A0DE37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B185-F5E6-41EA-8ADE-B9F411E62C95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4E7819-B77C-454F-978E-3CE0D7B62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EB0CB7-7533-4293-B5C8-D5654615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5AE-AE3A-4EF6-A486-F61BC4B977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65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F5915-F5BF-4B35-A462-25A1A960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446FB0-33F2-4F22-8E11-AF8A50722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04916D3-B134-43D8-8E16-428E0C46D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0EDB36-7C6A-4675-9B4A-B6493A3D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B185-F5E6-41EA-8ADE-B9F411E62C95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F00E3A-91D9-4A8E-9AA3-4B8E0B84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3A885A-D34B-4C5F-826B-FCF1CD4A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5AE-AE3A-4EF6-A486-F61BC4B977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87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2F60F5-739C-45BE-9FBF-19C355E0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E6A671E-658B-4B99-9494-8F297EE1B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A01DFD-54A6-4BC2-A867-8B19B054E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B185-F5E6-41EA-8ADE-B9F411E62C95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BD5A6C-0349-4C7D-BA36-AB9282E84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451050-0069-4EBC-9513-02340D04C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55AE-AE3A-4EF6-A486-F61BC4B977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66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BB77C-3C95-487D-93AA-2E24A0184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Pomalá kinematografie VIII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D872CD-0EFF-4EF8-96AF-207A3686C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Carlos Reygadas, mexický film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principy inkluze ve festivalovém prostředí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globálního uměleckého filmu</a:t>
            </a:r>
          </a:p>
        </p:txBody>
      </p:sp>
    </p:spTree>
    <p:extLst>
      <p:ext uri="{BB962C8B-B14F-4D97-AF65-F5344CB8AC3E}">
        <p14:creationId xmlns:p14="http://schemas.microsoft.com/office/powerpoint/2010/main" val="44736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D6A7A-17F1-416A-875B-3FAE3586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Fernández vs. 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uel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A25DFD-00F5-4ADE-A1FB-829E160C3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Fernándezův mexický „národní“ styl se na mezinárodním festivalovém okruhu jevil jako příliš jednoduše interpretovatelný a nacionalistický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pozice mexického festivalového tvůrce č. 1 se tak poté dostal Luis Bu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uel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uel rovněž pracoval s kameramanem Figuerou, ale mexický národní styl ve svých filmech zkomplikoval o nejednoznačné kontrasty a snové surrealistické motivy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Díky své návaznosti na mezinárodní umělecká hnutí (surrealismus) a větší interpretační otevřenosti a se tak Bu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uelovy filmy dokázaly lépe prosadit na prestižních mezinárodních přehlídkách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03876D-F798-456F-ADA7-3AA2C003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r="3709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202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B837E-3935-4F12-822B-F797ECF4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Komplikované vizuální analogie (Zapomenutí, 1950)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CDBE092-DF90-4046-B84C-9092ACAB7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96" y="1690688"/>
            <a:ext cx="5762443" cy="4402883"/>
          </a:xfrm>
        </p:spPr>
      </p:pic>
    </p:spTree>
    <p:extLst>
      <p:ext uri="{BB962C8B-B14F-4D97-AF65-F5344CB8AC3E}">
        <p14:creationId xmlns:p14="http://schemas.microsoft.com/office/powerpoint/2010/main" val="229342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782CA-FC65-40F0-A302-DB3DA5D4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6021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Kontrasty v prostorových plánech (Zapomenutí, 1950)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4995646-A3B4-4C7C-BD64-624D91679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54" y="1731146"/>
            <a:ext cx="5579291" cy="4267704"/>
          </a:xfrm>
        </p:spPr>
      </p:pic>
    </p:spTree>
    <p:extLst>
      <p:ext uri="{BB962C8B-B14F-4D97-AF65-F5344CB8AC3E}">
        <p14:creationId xmlns:p14="http://schemas.microsoft.com/office/powerpoint/2010/main" val="311667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F3B77-A5E1-418B-9EBD-8254F99E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Carlos Reygadas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E9975C-7F0F-4D19-B646-AD011A29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(*1971)</a:t>
            </a:r>
          </a:p>
          <a:p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současný mexický filmař</a:t>
            </a:r>
          </a:p>
          <a:p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jeden z předních latinskoamerických auteurů, který pravidelně soutěží na prestižních filmových festivalech (Cannes, Benátky…)</a:t>
            </a:r>
          </a:p>
          <a:p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navazuje na mexickou estetiku, kterou ale současně kombinuje s řadou mezinárodních tendencí spojovaných s poválečnými artovými filmy</a:t>
            </a:r>
          </a:p>
          <a:p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na jeho tvorbě si můžeme dobře ukázat, jaké tvůrčí postupy a strategie jsou v současném festivalovém prostředím žádané a upřednostňované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6794DD-C623-4B2A-87B2-D431B4B15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r="1604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916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C7013-D546-49D7-9A52-4E50D06E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Carlos Reygadas – mexická národní estetika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771191-23D9-4ED0-A5B8-E4BB167BB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Reygadas natáčí na širokoúhlý formát cinemascope a speciálními objektivy vytváří efekt zakřivení krajiny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Navazuje tak na tradici mexické národní estetiky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D675C-EFE5-4891-BB64-601AAE7D7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25" y="3072923"/>
            <a:ext cx="8230749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11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ADC8827-DA43-481B-ADAF-F4D278A83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1106BD-ECF2-4A7E-A525-27BA73CA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cs-CZ" sz="3300">
                <a:latin typeface="Times New Roman" panose="02020603050405020304" pitchFamily="18" charset="0"/>
                <a:cs typeface="Times New Roman" panose="02020603050405020304" pitchFamily="18" charset="0"/>
              </a:rPr>
              <a:t>Carlos Reygadas – vliv neorealismu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7B68CF-89EE-4BCB-AB35-E13B1C4C2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Lokální rozměr dodává Reygadasovým filmům i fakt, že režisér často pracuje s místními neherci (často až dokumentární efekt)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Zároveň tak navazuje i na populární evropskou tradici filmového neorealismu, kterou přitom často hybridně mísí s dalšími uměleckými proudy</a:t>
            </a:r>
          </a:p>
        </p:txBody>
      </p:sp>
    </p:spTree>
    <p:extLst>
      <p:ext uri="{BB962C8B-B14F-4D97-AF65-F5344CB8AC3E}">
        <p14:creationId xmlns:p14="http://schemas.microsoft.com/office/powerpoint/2010/main" val="99625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B50D7-76EF-469A-A2C9-5C42C93B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Carlos Reygadas –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vliv modernismu</a:t>
            </a:r>
            <a:endParaRPr lang="cs-CZ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C13EF9-4954-4312-856A-94B60C4A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Reygadas zároveň tvoří pod (přiznaným) vlivem evropských modernistických filmařů, Andreje Tarkovského nebo Carla Dreyera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jejich snímků cituje, přejímá zájem o spiritualitu a využívá podobné, či přímo tytéž stylistické prostředky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Spoléhá přitom na výraznou interpretační otevřenost (zejména film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tenebras lux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8F5C6D-37EC-4B5C-ADF9-163D946F0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r="8077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9268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120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Tiché světlo (Reygadas) vs. Slovo (Dreyer)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1556793"/>
            <a:ext cx="2162175" cy="14954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556793"/>
            <a:ext cx="302895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74" y="3205366"/>
            <a:ext cx="2208184" cy="1527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88" y="3256524"/>
            <a:ext cx="3006130" cy="1483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29" y="4869160"/>
            <a:ext cx="2215936" cy="1525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912022"/>
            <a:ext cx="3006130" cy="14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40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6E33C-A267-40A1-B9BD-F84D3C4F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Japonsko (Reygadas) vs. Oběť (Tarkovskij)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72C7AE4-9CD2-436B-8E7E-F47884969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268628" cy="236640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C81D57-21B8-4BD2-93D4-26EFCB90A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17" y="3192045"/>
            <a:ext cx="6009720" cy="345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4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06A2B-C8C0-4555-866D-2F944F49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sz="3700">
                <a:latin typeface="Times New Roman" panose="02020603050405020304" pitchFamily="18" charset="0"/>
                <a:cs typeface="Times New Roman" panose="02020603050405020304" pitchFamily="18" charset="0"/>
              </a:rPr>
              <a:t>Carlos Reygadas - Extrémní kinematografie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0E985A-63BB-4F9F-BB46-16EF543C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700">
                <a:latin typeface="Times New Roman" panose="02020603050405020304" pitchFamily="18" charset="0"/>
                <a:cs typeface="Times New Roman" panose="02020603050405020304" pitchFamily="18" charset="0"/>
              </a:rPr>
              <a:t>Reygadas zároveň spadá do další oblíbené kategorie festivalových uměleckých filmů, tzv. extrémní kinematografie</a:t>
            </a:r>
          </a:p>
          <a:p>
            <a:r>
              <a:rPr lang="cs-CZ" sz="1700">
                <a:latin typeface="Times New Roman" panose="02020603050405020304" pitchFamily="18" charset="0"/>
                <a:cs typeface="Times New Roman" panose="02020603050405020304" pitchFamily="18" charset="0"/>
              </a:rPr>
              <a:t>Sem patří snímky, které spoléhají na explicitní, často šokující výjevy, typicky sexu a/nebo násilí</a:t>
            </a:r>
          </a:p>
          <a:p>
            <a:r>
              <a:rPr lang="cs-CZ" sz="1700">
                <a:latin typeface="Times New Roman" panose="02020603050405020304" pitchFamily="18" charset="0"/>
                <a:cs typeface="Times New Roman" panose="02020603050405020304" pitchFamily="18" charset="0"/>
              </a:rPr>
              <a:t>Explicitní výjevy jsou obvykle prezentované jako důležitá součást uměleckého vyjádření, opodstatněného zvolenými tématy (reflexe společnosti, sexuality…)</a:t>
            </a:r>
          </a:p>
          <a:p>
            <a:r>
              <a:rPr lang="cs-CZ" sz="1700">
                <a:latin typeface="Times New Roman" panose="02020603050405020304" pitchFamily="18" charset="0"/>
                <a:cs typeface="Times New Roman" panose="02020603050405020304" pitchFamily="18" charset="0"/>
              </a:rPr>
              <a:t>Často polarizují festivalové publikum -&gt; budí rozruch a senzaci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94DDFC-11A1-4EE2-80D9-30EC416E3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r="24101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760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E63D75-B2B3-4476-8EA1-07D74073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Filmové festivaly a globální umělecký film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CCD4DA-4ABA-4B3B-BF14-FDB41540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filmové festivaly jsou důležitou součástí globální kultury uměleckého filmu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MFF Benátky jako nejstarší filmový festival začínají fungovat již v roce 1932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Festivalová kultura se ale plně rozvíjí až po druhé světové válce, kdy se stává místem pro uvádění evropských modernistických filmů, ale i filmů z dalších koutů světa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Festivaly se od počátku profilují jako globální svátky filmu, jež jsou ze svojí podstaty dramaturgicky inkluzivní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Přesto ale vždy existují určitá (nepsaná) pravidla, na základě kterých festivaly upřednostňují určité typy filmů</a:t>
            </a:r>
          </a:p>
        </p:txBody>
      </p:sp>
    </p:spTree>
    <p:extLst>
      <p:ext uri="{BB962C8B-B14F-4D97-AF65-F5344CB8AC3E}">
        <p14:creationId xmlns:p14="http://schemas.microsoft.com/office/powerpoint/2010/main" val="59002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63555-8816-4971-8F1B-7CD7FA07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Carlos Reygadas jako transnárodní auteur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702ABD-72A4-48FE-842F-0867E728C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Reygadas představuje prototyp současného úspěšného transnárodního auteura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Nabízí jinakost a lokální specifičnost vycházející z mexických tradic a tamního prostředí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Současně ale tyto lokální vlivy velmi prozíravě kombinuje s tradicí evropského modernistického filmu a spojuje dohromady realismus, spiritualitu i extrémní polohy umělecké kinematografie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Rovinu osobní autorské výpovědi v posledním filmu Nuestro tiempo dokonce posílil tím, že do hlavních rolí obsadil sám sebe a svoji manželku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27FC6A-8DF7-42EB-A414-10C2E602D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0" r="19260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473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7DD42-A8E0-4AD0-B174-512EA09B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Mexický film na festivalech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F8E0CB-0AE5-498E-B5FD-CE814F78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Mexické filmy bodují již od 30. let na festivalu v Benátkách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V meziválečném i poválečném obdobím mexická kinematografie neprodukuje „umělecké“ filmy – jde převážně o dobrodružná romantická melodramata se známými hvězdami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Mexická vláda nicméně tyto filmy vysílá na festivaly s cílem posílit svoji mezinárodní reputaci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728D45-09E2-46FB-BF86-AE59E6BB0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r="1833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2975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C5AA3-A72C-4C05-9241-1B71FDCD0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Fernándeze k 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uelovi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273FA4-3902-4358-9650-A1742E57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5575" cy="435133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40. letech na festivalech nejlépe reprezentují Mexiko filmy tvůrčí dvojice režisér Emilio Fernández a kameraman Gabriel Figueroa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Jejich filmy usilují o artikulaci mexického národního stylu, úzce napojeného na domorodou indiánskou identitu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Fernándezův styl se ale na mezinárodní festivalové scéně posléze jeví jako příliš úzce nacionalistický a snadno čitelný -&gt; střídá jej Luis 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uel, jehož interpretačně otevřenější mexické filmy tehdy více odpovídají představám o kvalitní umělecké tvorbě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F3786-050E-45C4-9336-A5F927E4F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r="15663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75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91093-425D-417F-8B4E-E6A7FE5F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sz="4100">
                <a:latin typeface="Times New Roman" panose="02020603050405020304" pitchFamily="18" charset="0"/>
                <a:cs typeface="Times New Roman" panose="02020603050405020304" pitchFamily="18" charset="0"/>
              </a:rPr>
              <a:t>Mexická národní estetika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14AB86-0DE3-4896-96FC-AF4D5A20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Ústřední součástí mexické národní estetiky je v její moderní éře krajina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Vlivným umělcem je v tomto směru malíř, intelektuál a zastánce Mexické revoluce Dr. Atl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Jeho krajinomalba v zakřivené perspektivě inspirovala i mexické filmaře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137827-B688-449A-8F21-80D7EE3F4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r="1029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7417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799E8C4-BCEA-4A0B-865E-B949678578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4" r="9091" b="27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8E91F8-1D87-4727-854E-012BFFC2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Zahraniční estetické vlivy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43213B-24FB-459C-AA4E-F6DFBF45E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Kromě domácích uměleckých tradic formovaly mexickou filmovou estetiku také zahraniční vlivy</a:t>
            </a:r>
          </a:p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Inspirací je hollywoodský kameraman Gregg Toland, který proslul inovativní prací s hloubkou ostrosti a zaostřováním několika prostorových plánů (filmy Orsona Wellese…)</a:t>
            </a:r>
          </a:p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V Mexiku také počátkem 30. let působí sovětský filmař Sergej Ejzenštejn, který se zde pokouší natočit epický dokument </a:t>
            </a:r>
            <a:r>
              <a:rPr lang="cs-CZ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Ať žije Mexiko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– upouští přitom od svého sovětského montážnického stylu a rovněž pracuje s hloubkou ostrosti a zaostřenými prostorovými plány  -&gt; vytváří oslavný obraz Mexika</a:t>
            </a:r>
          </a:p>
        </p:txBody>
      </p:sp>
    </p:spTree>
    <p:extLst>
      <p:ext uri="{BB962C8B-B14F-4D97-AF65-F5344CB8AC3E}">
        <p14:creationId xmlns:p14="http://schemas.microsoft.com/office/powerpoint/2010/main" val="273689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97D772-476A-4DE4-A9FF-5E14C2D5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Mexický styl ve Fernándezových filmech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26B0E6-8695-4223-9199-9309D9A2D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Fernández spolu s kameramanem Figuerou oslavně portrétují mexickou krajinu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Současně s krajinou úzce provazují postavy indiánských Mexičanů = mexická národní identita je indiánská a doslova vychází z mexické země/krajiny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Využívají k tomu vizuálních analogií, motivu vertikality a kompozic zaostřených do hloubky několika prostorových plánů</a:t>
            </a:r>
          </a:p>
        </p:txBody>
      </p:sp>
    </p:spTree>
    <p:extLst>
      <p:ext uri="{BB962C8B-B14F-4D97-AF65-F5344CB8AC3E}">
        <p14:creationId xmlns:p14="http://schemas.microsoft.com/office/powerpoint/2010/main" val="68855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19091-5BDB-4567-964B-7B5F0E79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Vizuální analogie (La Perla, 1947)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82CD71D-A1C2-4851-A0FC-A433CABD9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67" y="1690688"/>
            <a:ext cx="5511066" cy="4264899"/>
          </a:xfrm>
        </p:spPr>
      </p:pic>
    </p:spTree>
    <p:extLst>
      <p:ext uri="{BB962C8B-B14F-4D97-AF65-F5344CB8AC3E}">
        <p14:creationId xmlns:p14="http://schemas.microsoft.com/office/powerpoint/2010/main" val="394341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8DBD5-8D7F-4148-B38B-B114AC02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 vertikality (Maria Candelaria, 1944)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6F6FB68-0EE0-4CC5-8AE9-12021D751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52" y="1690688"/>
            <a:ext cx="5766696" cy="4402651"/>
          </a:xfrm>
        </p:spPr>
      </p:pic>
    </p:spTree>
    <p:extLst>
      <p:ext uri="{BB962C8B-B14F-4D97-AF65-F5344CB8AC3E}">
        <p14:creationId xmlns:p14="http://schemas.microsoft.com/office/powerpoint/2010/main" val="39272231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886</Words>
  <Application>Microsoft Office PowerPoint</Application>
  <PresentationFormat>Širokoúhlá obrazovka</PresentationFormat>
  <Paragraphs>66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Motiv Office</vt:lpstr>
      <vt:lpstr>Pomalá kinematografie VIII</vt:lpstr>
      <vt:lpstr>Filmové festivaly a globální umělecký film</vt:lpstr>
      <vt:lpstr>Mexický film na festivalech</vt:lpstr>
      <vt:lpstr>Od Fernándeze k Buñuelovi</vt:lpstr>
      <vt:lpstr>Mexická národní estetika</vt:lpstr>
      <vt:lpstr>Zahraniční estetické vlivy</vt:lpstr>
      <vt:lpstr>Mexický styl ve Fernándezových filmech</vt:lpstr>
      <vt:lpstr>Vizuální analogie (La Perla, 1947)</vt:lpstr>
      <vt:lpstr>Motiv vertikality (Maria Candelaria, 1944) </vt:lpstr>
      <vt:lpstr>Fernández vs. Buñuel </vt:lpstr>
      <vt:lpstr>Komplikované vizuální analogie (Zapomenutí, 1950)</vt:lpstr>
      <vt:lpstr>Kontrasty v prostorových plánech (Zapomenutí, 1950)</vt:lpstr>
      <vt:lpstr>Carlos Reygadas</vt:lpstr>
      <vt:lpstr>Carlos Reygadas – mexická národní estetika</vt:lpstr>
      <vt:lpstr>Carlos Reygadas – vliv neorealismu</vt:lpstr>
      <vt:lpstr>Carlos Reygadas – vliv modernismu</vt:lpstr>
      <vt:lpstr>Tiché světlo (Reygadas) vs. Slovo (Dreyer)</vt:lpstr>
      <vt:lpstr>Japonsko (Reygadas) vs. Oběť (Tarkovskij)</vt:lpstr>
      <vt:lpstr>Carlos Reygadas - Extrémní kinematografie</vt:lpstr>
      <vt:lpstr>Carlos Reygadas jako transnárodní auteur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Pomalá kinematografie VIII</dc:title>
  <dc:creator>Ondřej Pavlík</dc:creator>
  <cp:lastModifiedBy>Ondřej Pavlík</cp:lastModifiedBy>
  <cp:revision>4</cp:revision>
  <dcterms:created xsi:type="dcterms:W3CDTF">2018-11-28T15:30:35Z</dcterms:created>
  <dcterms:modified xsi:type="dcterms:W3CDTF">2018-11-29T10:42:32Z</dcterms:modified>
</cp:coreProperties>
</file>