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2" r:id="rId10"/>
    <p:sldId id="263" r:id="rId11"/>
    <p:sldId id="264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EFB3D9-2E7B-4F1C-8D99-4F0FD1553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A75839B-B8AB-4CAE-A753-265328C18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AC97A2-D62B-4951-8551-5F9267669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D2B9-0AE2-4C54-B630-2BAB4AF287DA}" type="datetimeFigureOut">
              <a:rPr lang="cs-CZ" smtClean="0"/>
              <a:t>12.12.2018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8F3977-B36A-4F47-A48F-70B559588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FE3D00-2E10-4754-8112-77C9997D0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DAF9-7D5D-4D2A-ABFA-E070206BDE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678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0BBBCB-C654-407C-972B-AC13A18BA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DF0CBF2-F917-40C4-99E5-70F20B8D73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58FE35-2594-4FC7-A309-5555CF1C2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D2B9-0AE2-4C54-B630-2BAB4AF287DA}" type="datetimeFigureOut">
              <a:rPr lang="cs-CZ" smtClean="0"/>
              <a:t>12.12.2018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24D3A8-A08D-4AAC-9D12-3CFA83E2C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919254-C4DD-48B7-8D64-B47FEC549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DAF9-7D5D-4D2A-ABFA-E070206BDE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464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95ED9DC-B06E-43CA-A694-6973431500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2F2094-A067-491C-B847-FC2A9E9AA2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6CD43D-18F2-4C74-AD6B-2A803E1C8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D2B9-0AE2-4C54-B630-2BAB4AF287DA}" type="datetimeFigureOut">
              <a:rPr lang="cs-CZ" smtClean="0"/>
              <a:t>12.12.2018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D5FF13-9209-43D2-A9B8-943176AFE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D69B73-599D-42C7-825C-09E0054B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DAF9-7D5D-4D2A-ABFA-E070206BDE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910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145C7C-76AF-4394-937B-D9F17F737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83D8A5-6FE1-4262-8A3B-B6E28DF64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416855-AEC0-4A28-A536-5A52BFCFE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D2B9-0AE2-4C54-B630-2BAB4AF287DA}" type="datetimeFigureOut">
              <a:rPr lang="cs-CZ" smtClean="0"/>
              <a:t>12.12.2018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DC781C-22ED-4DDF-BEAB-22A2DC179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C3DC45-ABF7-4E10-80E4-4970C0327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DAF9-7D5D-4D2A-ABFA-E070206BDE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69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FB57A0-DF6A-46B5-8F77-29FAB458C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A374815-E8F2-48E6-AB81-DF3687AE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028E3B-67A4-4764-8CCF-B6ED5DE2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D2B9-0AE2-4C54-B630-2BAB4AF287DA}" type="datetimeFigureOut">
              <a:rPr lang="cs-CZ" smtClean="0"/>
              <a:t>12.12.2018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57BE5F-B29B-44EA-8FEB-7FE856F41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4990B5-9A63-4474-95A2-220F603AA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DAF9-7D5D-4D2A-ABFA-E070206BDE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7698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6C815B-355C-4895-B5F0-B0AD803EA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7E1F77-7BF7-4E52-BAAB-A864EBA758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AB9ABCF-7CCA-4C1E-8F7D-26A665DA9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2E8709D-BAA7-4F05-842A-FC53A52DD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D2B9-0AE2-4C54-B630-2BAB4AF287DA}" type="datetimeFigureOut">
              <a:rPr lang="cs-CZ" smtClean="0"/>
              <a:t>12.12.2018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AC73BF-B6F4-4B8A-85F6-E8A4E742D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EBFB6FB-1390-4CE2-826D-909398B5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DAF9-7D5D-4D2A-ABFA-E070206BDE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973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D05DB3-A21C-4E1C-9199-727CAA50E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B6F0DDD-10A4-4070-B76F-F7C83E1DA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67A38A5-2AB4-4E6B-B41A-E36F09239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8B5FA7E-7132-454E-AFE7-2883FAB57D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A1D58A9-1B67-4482-9AF3-F74BF2ABEA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F1DCAD7-115F-404A-B3B6-4B0B72A16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D2B9-0AE2-4C54-B630-2BAB4AF287DA}" type="datetimeFigureOut">
              <a:rPr lang="cs-CZ" smtClean="0"/>
              <a:t>12.12.2018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80D0C17-C813-4FB1-B88B-63E371F03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81BA331-9922-4E4B-9897-80C8A9C3F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DAF9-7D5D-4D2A-ABFA-E070206BDE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477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18B6D4-943D-494C-BB81-D0B37BF00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4E6BBD9-7C8E-49D7-9EC2-50E6F1953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D2B9-0AE2-4C54-B630-2BAB4AF287DA}" type="datetimeFigureOut">
              <a:rPr lang="cs-CZ" smtClean="0"/>
              <a:t>12.12.2018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267ABF0-90D9-4857-A25A-F3EF09A69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6FA5CAB-74A7-44B1-B38D-86965D250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DAF9-7D5D-4D2A-ABFA-E070206BDE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857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562679-1CD1-4186-A27D-28AF09CB3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D2B9-0AE2-4C54-B630-2BAB4AF287DA}" type="datetimeFigureOut">
              <a:rPr lang="cs-CZ" smtClean="0"/>
              <a:t>12.12.2018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5047725-E821-4E5A-9916-E0DB8F7B4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F813BC-2132-4F26-8482-97F2E331E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DAF9-7D5D-4D2A-ABFA-E070206BDE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9901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48A6C0-8B52-4053-B248-F26D8404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F6C784-5292-4D59-A69E-A8D5B4DD0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7EAEA51-04F9-4A9E-9A11-B0497EAB4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DE36CBB-271D-4BA6-BACB-6C2289E98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D2B9-0AE2-4C54-B630-2BAB4AF287DA}" type="datetimeFigureOut">
              <a:rPr lang="cs-CZ" smtClean="0"/>
              <a:t>12.12.2018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4991ED9-1D8B-4633-8659-B9A4A85E8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0778FE7-AC2C-4FA9-9EB4-48FAA01C4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DAF9-7D5D-4D2A-ABFA-E070206BDE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261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2493CD-A9AA-4CCB-84A9-3EED4F68B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82A64F0-E5CC-4AF4-B9A0-CD8639E47B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7981292-0B82-4B28-9346-500D58EAB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84A07C3-2A75-44EF-9A87-1A4F851B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D2B9-0AE2-4C54-B630-2BAB4AF287DA}" type="datetimeFigureOut">
              <a:rPr lang="cs-CZ" smtClean="0"/>
              <a:t>12.12.2018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3400B5A-7365-4650-8DA0-6636D93EB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07472EE-B137-4596-944B-781CB4C1E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DAF9-7D5D-4D2A-ABFA-E070206BDE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531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0D84F31-2025-4254-92CF-F586B27F7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42616B4-6069-42B9-929E-4EDE2EE6A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D710F6-E9DC-478E-B181-040A89E4B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FD2B9-0AE2-4C54-B630-2BAB4AF287DA}" type="datetimeFigureOut">
              <a:rPr lang="cs-CZ" smtClean="0"/>
              <a:t>12.12.2018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B035F2-B0BD-49CD-9C97-FB2B098D3B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47866F-6ACA-43A8-AC64-40542CC7F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0DAF9-7D5D-4D2A-ABFA-E070206BDE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56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E4C11D-6BE7-4C7A-BF43-2F89D06D1C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Pomalá kinematografie X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5B9877A-2B28-4AA1-979E-0430782D94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Humor a horor v pomalé kinematografii</a:t>
            </a:r>
          </a:p>
        </p:txBody>
      </p:sp>
    </p:spTree>
    <p:extLst>
      <p:ext uri="{BB962C8B-B14F-4D97-AF65-F5344CB8AC3E}">
        <p14:creationId xmlns:p14="http://schemas.microsoft.com/office/powerpoint/2010/main" val="1658016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E85664-B92E-4E16-8C6C-D8AC04A33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Dlouhé časové trvání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436BF80-2740-4A99-A68B-154DFF365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 fontScale="92500"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Zdrojem humoru může být také nadměrně dlouhé trvání scén či záběrů, v nichž se nic zásadního neděje (např. postavy na něco dlouze čekají)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 zároveň musí naznačit, že si tuto přílišnou délku uvědomuje – dává vodítka, že jde o vtipnou situaci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rumunském filmu Policejní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(r.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Corneliu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Porumboiu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jde zároveň o vtipnou parafrázi na dynamické západní kriminálky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A1EB51B-86B6-48FF-A60E-68B36B6EF0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1" r="13145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76781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8E0A3-5902-43E4-8062-8B7511CF0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Komplexní tragikomický styl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BF1806-3CFE-42BE-ACBE-74660CDF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Zřejmě nejkomplexnější práci s tragikomickým či absurdním humorem v pomalé/umělecké kinematografii najdeme ve filmech švédského filmaře Roye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Anderssona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(např. film Písně z druhého patra)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 komediálního účinku dosahuje souhrou řady stylistických prostředků – fixního distancovaného rámování, teatrální inscenace groteskních figur, prodlouženého trvání záběrů, do hloubky prokomponované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mizanscény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pozvolného pohybu postav, hudby a zvuků</a:t>
            </a:r>
          </a:p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3029BDE-0F74-49C6-9233-D4D424986F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0" r="2" b="2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30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12EF82-07ED-4A85-9FA7-23878A8DE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Pomalý horor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31E67CD-CAB9-4944-A39E-2C6C00B7A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Pomalé filmy s hororovými prvky málokdy vyvolávají strach, zděšení či hnus jako konvenčnější horory</a:t>
            </a:r>
          </a:p>
          <a:p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Nadpřirozené motivy náležející tradičně k hororu jsou pomalým stylem častěji ozvláštňovány tak, že naopak strašidelné nejsou </a:t>
            </a:r>
          </a:p>
          <a:p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Místo toho mohou vyvolávat jiné emoce (pobavení, soucit…)</a:t>
            </a:r>
          </a:p>
          <a:p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Slouží zároveň také k průzkumu duchovních otázek</a:t>
            </a:r>
          </a:p>
          <a:p>
            <a:pPr marL="0" indent="0">
              <a:buNone/>
            </a:pPr>
            <a:endParaRPr lang="cs-CZ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098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82C2CA-8A23-4201-A1DA-58CEAECAC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Duch jako protagonista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62F084C-023E-4E24-A7E1-624D80B202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6" r="27545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3E60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2010BFA-E2C7-4CA9-BEF4-EA1CA3626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Nezvyklý pohled na posmrtný život představuje americký nezávislý film Přízrak (r. David Lowery)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něm se duch stává protagonistou filmu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Dětinský motiv strašidla v prostěradle nabírá v kontextu pomalého dramatu o samotě a stesku zcela nový rozměr</a:t>
            </a:r>
          </a:p>
        </p:txBody>
      </p:sp>
    </p:spTree>
    <p:extLst>
      <p:ext uri="{BB962C8B-B14F-4D97-AF65-F5344CB8AC3E}">
        <p14:creationId xmlns:p14="http://schemas.microsoft.com/office/powerpoint/2010/main" val="3166913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BF7C39-31B8-4B6D-897C-23591C16B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Civilní nadpřirozeno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77E407-5556-44B0-8745-8CF9721DB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Hororové motivy tak v pomalé kinematografii mnohdy působí přirozeněji než obvykle</a:t>
            </a:r>
          </a:p>
          <a:p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S překvapivě civilními nadpřirozenými prvky ve svých filmech pracuje i thajský režisér Apichatpong Weerasethakul </a:t>
            </a:r>
          </a:p>
          <a:p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Ty navíc bývají propojené s lehce humornými situacemi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BAF483A-C9B1-47D1-95FD-A691618771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0" r="7402" b="2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90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F36E00-A356-4207-A1AC-B2B8B74AC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Strýček Búnmí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A626588-C6BE-4A4F-AA8C-FF40B21D4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Ve svém nejslavnějším filmu Strýček </a:t>
            </a:r>
            <a:r>
              <a:rPr lang="cs-CZ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Búnmí</a:t>
            </a:r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 čerpá </a:t>
            </a:r>
            <a:r>
              <a:rPr lang="cs-CZ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Weerasethakul</a:t>
            </a:r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 z thajské mytologie i thajských hororově-komediálních filmů ze 70. let</a:t>
            </a:r>
          </a:p>
          <a:p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Ozvláštňujícím způsobem tak v kontextu artového filmu zužitkovává i béčkové rekvizity a kostýmy</a:t>
            </a:r>
          </a:p>
          <a:p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Jako jeden z mála autorských tvůrců subtilně kombinuje hororové motivy a legrační momenty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300968-6787-4AA3-9E4D-293B2B667C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9" r="29298" b="1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17149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73EF82A-78FF-4FC0-9F54-0C92BF7E5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Artový film jako „nečistá“ kategorie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B86A95-9D80-446B-B161-C784F1B8D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Artový film představuje problematicky definovatelnou kategorii, kterou dlouhodobě vystihuje „nečisté“ (</a:t>
            </a:r>
            <a:r>
              <a:rPr lang="cs-CZ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impure</a:t>
            </a:r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směšování různých stylů, žánrů, typů diváctví…</a:t>
            </a:r>
          </a:p>
          <a:p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Pohybuje se mezi uměleckými/komerčními institucemi, národním/mezinárodním prostředím, ale i autorským/žánrovým filmem</a:t>
            </a:r>
          </a:p>
        </p:txBody>
      </p:sp>
    </p:spTree>
    <p:extLst>
      <p:ext uri="{BB962C8B-B14F-4D97-AF65-F5344CB8AC3E}">
        <p14:creationId xmlns:p14="http://schemas.microsoft.com/office/powerpoint/2010/main" val="2311807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4E50D9-EDFE-4577-B0D6-E785AE7CA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Paramodernistický film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6E15C56-A4BE-4F2C-8880-97B0A2001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souvislosti s „nečistotou“ artového filmu se také hovoří o paramodernistické kinematografii (para = vedle sebe, spolu…)</a:t>
            </a:r>
          </a:p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Narušuje lineární historické uvažování, podle kterého poválečný modernismus z filmu postupně vymizel a nahradila jej postmoderna</a:t>
            </a:r>
          </a:p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Paramodernistický film znamená, že modernistické tendence z kinematografie nevymizely, ale jsou často kontaminované dalšími estetickými tradicemi a vlivy - včetně např. žánrové kinematografie</a:t>
            </a:r>
          </a:p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Vznikají tak artové filmy, které propojují pomalý styl s komediálními, hororovými či muzikálovými konvencemi a prvky</a:t>
            </a:r>
          </a:p>
          <a:p>
            <a:endParaRPr lang="cs-CZ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B46D4C8-40AD-4989-8152-5ED0512C46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2" r="25397" b="-2"/>
          <a:stretch/>
        </p:blipFill>
        <p:spPr>
          <a:xfrm>
            <a:off x="6090612" y="10"/>
            <a:ext cx="6101387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88523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1880E4-01F5-4C4C-9485-41B99534F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Humor a horor v pomalé kinematografii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1B4BC6-AFCE-491A-9B06-1BD4FE105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Jakým způsobem pomalé/umělecké filmy pracují s komediálními prvky?</a:t>
            </a:r>
          </a:p>
          <a:p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Na jakém základě komického účinku docilují? Čím nás dokáží rozesmát?</a:t>
            </a:r>
          </a:p>
          <a:p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Jak do sebe pomalé filmy zapouští hororové konvence?</a:t>
            </a:r>
          </a:p>
          <a:p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Můžeme vypozorovat nějaké sdílené formální/stylistické rysy? </a:t>
            </a:r>
          </a:p>
        </p:txBody>
      </p:sp>
    </p:spTree>
    <p:extLst>
      <p:ext uri="{BB962C8B-B14F-4D97-AF65-F5344CB8AC3E}">
        <p14:creationId xmlns:p14="http://schemas.microsoft.com/office/powerpoint/2010/main" val="2282833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1970F8-362F-4BBF-9441-A928E7361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Teorie humoru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7BB113-629F-402F-ABE4-E1786EFA9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Výsměch – smějeme se 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někomu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shazujeme ostatní, smějeme se cizímu neštěstí</a:t>
            </a:r>
          </a:p>
          <a:p>
            <a:pPr marL="514350" indent="-514350">
              <a:buAutoNum type="arabicPeriod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Uvolnění – humor zprostředkovává osvobozující úlevu od tenzí a omezení způsobených např. společenskými tlaky – smích uvolňuje nashromážděnou energii</a:t>
            </a:r>
          </a:p>
          <a:p>
            <a:pPr marL="514350" indent="-514350">
              <a:buAutoNum type="arabicPeriod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Nesoulad – humor vzniká z nápadného nesouladu mezi rozdílnými věcmi – smích je vyvoláván kontrastem a překvapením</a:t>
            </a:r>
          </a:p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13B4A92-AFBF-4D87-9608-D3185B3142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9577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27144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E66677-1994-4C28-B47D-5C7994D32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Žánrový nesoulad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448D9FE-36EC-459C-885A-F071FFE63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nejobecnější úrovni nás může pobavit samotný fakt, že se artový film nečekaně překlopí do zdánlivě nekompatibilního žánru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 Janička (r. Bruno Dumont, 2017) takto kombinuje pomalé spirituální drama o dětství Jany z Arku a metalový crazy muzikál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EABFAC2-CB80-4280-84FD-A10B4D2F98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7" r="20556" b="-1"/>
          <a:stretch/>
        </p:blipFill>
        <p:spPr>
          <a:xfrm>
            <a:off x="6090612" y="10"/>
            <a:ext cx="6101387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67319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4F6814-96D5-4463-898E-405CC0C40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38DD99-5861-44DB-A9C5-58B2BA2F3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cs-CZ" sz="4000">
                <a:latin typeface="Times New Roman" panose="02020603050405020304" pitchFamily="18" charset="0"/>
                <a:cs typeface="Times New Roman" panose="02020603050405020304" pitchFamily="18" charset="0"/>
              </a:rPr>
              <a:t>Groteskní postavy/pohyb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2FDA740-C40F-41B7-A68D-498CA12CE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>
            <a:normAutofit/>
          </a:bodyPr>
          <a:lstStyle/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Zdrojem humoru mohou být také nejrůznější groteskní, občas i fyzicky zdeformované postavy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Samotná deformace přitom vtipná není – jde o celkový tón a to, jakým způsobem se s těmito motivy pracuje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artovém seriálu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Malej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Quinquin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(r. Bruno Dumont) je zdrojem humoru především bizarní mimika a pohyb těchto postav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91FC01F-AB6F-4D7F-B513-41B0C404C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"/>
          <a:stretch/>
        </p:blipFill>
        <p:spPr>
          <a:xfrm>
            <a:off x="7829551" y="306909"/>
            <a:ext cx="4042409" cy="2286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026A229-0202-4B7A-88B6-1EA286E9A7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3" r="20451" b="-1"/>
          <a:stretch/>
        </p:blipFill>
        <p:spPr>
          <a:xfrm>
            <a:off x="7829551" y="2828925"/>
            <a:ext cx="4042410" cy="33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92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856CD2EC-8A57-4498-83D4-F29E0F5DA8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971" y="47355"/>
            <a:ext cx="6756058" cy="3800283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C62B7B6-31DC-423C-A868-7F2C4EA4C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060702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86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82FEF4-5403-4292-9C1B-A969F5C00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Prostorová distance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ED6912-AC66-449B-BAC2-411802845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r>
              <a:rPr lang="cs-CZ" sz="1900">
                <a:latin typeface="Times New Roman" panose="02020603050405020304" pitchFamily="18" charset="0"/>
                <a:cs typeface="Times New Roman" panose="02020603050405020304" pitchFamily="18" charset="0"/>
              </a:rPr>
              <a:t>Humor v pomalé/umělecké kinematografii současně často doprovází prostorová distance od vizuálního gagu, a to i ve scénách, ve kterých by s ohledem na vyznění vtipu nebyla nutná</a:t>
            </a:r>
          </a:p>
          <a:p>
            <a:r>
              <a:rPr lang="cs-CZ" sz="1900">
                <a:latin typeface="Times New Roman" panose="02020603050405020304" pitchFamily="18" charset="0"/>
                <a:cs typeface="Times New Roman" panose="02020603050405020304" pitchFamily="18" charset="0"/>
              </a:rPr>
              <a:t>Filmy tak i v komických pasážích zachovávají svůj charakteristický styl (velké celky, statická kamera, delší záběry…)</a:t>
            </a:r>
          </a:p>
          <a:p>
            <a:r>
              <a:rPr lang="cs-CZ" sz="1900">
                <a:latin typeface="Times New Roman" panose="02020603050405020304" pitchFamily="18" charset="0"/>
                <a:cs typeface="Times New Roman" panose="02020603050405020304" pitchFamily="18" charset="0"/>
              </a:rPr>
              <a:t>Ve vztahu mezi gagem a zvoleným stylem vzniká nesoulad – podporuje absurdní vyznění vtipu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084EFD8-4B7D-4A3E-9ABA-416C1A78F9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5" r="10707" b="2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0394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728</Words>
  <Application>Microsoft Office PowerPoint</Application>
  <PresentationFormat>Širokoúhlá obrazovka</PresentationFormat>
  <Paragraphs>54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Motiv Office</vt:lpstr>
      <vt:lpstr>Pomalá kinematografie X</vt:lpstr>
      <vt:lpstr>Artový film jako „nečistá“ kategorie</vt:lpstr>
      <vt:lpstr>Paramodernistický film</vt:lpstr>
      <vt:lpstr>Humor a horor v pomalé kinematografii</vt:lpstr>
      <vt:lpstr>Teorie humoru</vt:lpstr>
      <vt:lpstr>Žánrový nesoulad</vt:lpstr>
      <vt:lpstr>Groteskní postavy/pohyb</vt:lpstr>
      <vt:lpstr>Prezentace aplikace PowerPoint</vt:lpstr>
      <vt:lpstr>Prostorová distance</vt:lpstr>
      <vt:lpstr>Dlouhé časové trvání</vt:lpstr>
      <vt:lpstr>Komplexní tragikomický styl</vt:lpstr>
      <vt:lpstr>Pomalý horor</vt:lpstr>
      <vt:lpstr>Duch jako protagonista</vt:lpstr>
      <vt:lpstr>Civilní nadpřirozeno</vt:lpstr>
      <vt:lpstr>Strýček Búnmí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Pomalá kinematografie X</dc:title>
  <dc:creator>Ondřej Pavlík</dc:creator>
  <cp:lastModifiedBy>Ondřej Pavlík</cp:lastModifiedBy>
  <cp:revision>1</cp:revision>
  <dcterms:created xsi:type="dcterms:W3CDTF">2018-12-13T14:46:43Z</dcterms:created>
  <dcterms:modified xsi:type="dcterms:W3CDTF">2018-12-13T14:47:45Z</dcterms:modified>
</cp:coreProperties>
</file>