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60" r:id="rId4"/>
    <p:sldId id="261" r:id="rId5"/>
    <p:sldId id="262" r:id="rId6"/>
    <p:sldId id="272" r:id="rId7"/>
    <p:sldId id="274" r:id="rId8"/>
    <p:sldId id="275" r:id="rId9"/>
    <p:sldId id="273" r:id="rId10"/>
    <p:sldId id="276" r:id="rId11"/>
    <p:sldId id="277" r:id="rId12"/>
    <p:sldId id="278" r:id="rId13"/>
    <p:sldId id="279" r:id="rId14"/>
    <p:sldId id="321" r:id="rId15"/>
    <p:sldId id="310" r:id="rId16"/>
    <p:sldId id="322" r:id="rId17"/>
    <p:sldId id="324" r:id="rId18"/>
    <p:sldId id="325" r:id="rId19"/>
    <p:sldId id="269" r:id="rId20"/>
    <p:sldId id="270" r:id="rId21"/>
    <p:sldId id="265" r:id="rId22"/>
    <p:sldId id="267" r:id="rId23"/>
    <p:sldId id="326" r:id="rId24"/>
    <p:sldId id="266" r:id="rId25"/>
    <p:sldId id="268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18" r:id="rId34"/>
    <p:sldId id="285" r:id="rId35"/>
    <p:sldId id="300" r:id="rId36"/>
    <p:sldId id="335" r:id="rId37"/>
    <p:sldId id="349" r:id="rId38"/>
    <p:sldId id="348" r:id="rId39"/>
    <p:sldId id="336" r:id="rId40"/>
    <p:sldId id="337" r:id="rId41"/>
    <p:sldId id="338" r:id="rId42"/>
    <p:sldId id="259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4"/>
    <p:restoredTop sz="76127"/>
  </p:normalViewPr>
  <p:slideViewPr>
    <p:cSldViewPr snapToGrid="0" snapToObjects="1">
      <p:cViewPr varScale="1">
        <p:scale>
          <a:sx n="45" d="100"/>
          <a:sy n="45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4BDA2-17A7-F44B-A10C-4A05E013E8AA}" type="datetimeFigureOut">
              <a:rPr lang="nl-BE" smtClean="0"/>
              <a:t>3/12/18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0581B-2CF8-8346-8F73-A75BB417F29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243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581B-2CF8-8346-8F73-A75BB417F29D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043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716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New queer cinema: re-adding homosexual elements where they were ereased through ”straightwashing”</a:t>
            </a:r>
          </a:p>
          <a:p>
            <a:r>
              <a:rPr lang="nl-BE" dirty="0"/>
              <a:t>Or exposing limitations of sexual pleasure, seuxal preference and sexuality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581B-2CF8-8346-8F73-A75BB417F29D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2601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581B-2CF8-8346-8F73-A75BB417F29D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898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581B-2CF8-8346-8F73-A75BB417F29D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937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7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137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48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01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9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075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2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0A24B-0E17-4A02-A96E-4AC1D0D34E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66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6180B-187B-D94F-8788-178AD95E3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CC56B41-B4E5-0A45-BBE4-08A6D7167D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F809D4-ABC5-7341-AD48-82038378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29B777-1223-404A-94BC-24F399CD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FC7F37-5F25-2946-97E5-0DA649BAA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324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542B2C-3A99-FB41-A61F-812A66A3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F09994-FFED-794E-8996-476699CBA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45EF99-9249-584D-A4B0-80FDC7C1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17663D-20E2-4C47-8AF7-E1FE6D7E5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A2554F-1D05-F042-BCC1-C543E211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997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6E13B0D-F163-0747-B31B-658BE4BEFC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3143ECB-BFEB-D14C-B0FE-71D15EAA6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042F60-F3FC-7A4C-94FC-DDA85B17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249640-9BA0-6A48-BC18-455536F7E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5625FC-A4F3-1F4E-9702-64CF9131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356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A9B34B-BA07-7240-B37A-DF8841E7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3B9F21-24AE-F443-8070-8B260874F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BE17BF-18BC-1F46-BF47-344EC0247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B18D5E-7163-9A49-B09A-17BDE3C2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DB8795-258F-D041-B818-608F82FC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02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5A67D-9E1E-7240-A3F1-A81BB02AF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BCB4D6-5F72-7E4B-8910-CDCD3C1E4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753334-69CB-E74F-86CC-13EA22B4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AE83D2-6C97-7C4E-A76E-CC8A8CAA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979FE8-D746-314C-B6C5-B1B3FBC7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735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B99C0E-9263-9247-8A08-109B3D9A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D9566C-D31A-A440-B3E1-CAACC65BD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3CD7D6-ACC8-394D-A366-A6AAFD911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F25CF8-EE9D-8640-A023-3E686CAF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902FAC-522B-B64C-BCD8-F74658B1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88C60E-F85F-D146-A32B-1435BD64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54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1DFA3-4F7D-C741-9A87-8DE5C56A1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A6D3E4-0A14-0A47-8E3C-BCC71CDC3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44BB99-5313-E64E-A1AA-4D3266D93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3E8CD04-F675-D349-A446-4CA34F818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DFF3B26-30B7-4B43-897E-1545CA2AB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8024483-CD9C-A14C-9E9D-269136EF1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FD54FC9-5711-4143-AA26-A42252C0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897DA64-42C7-B146-BB6A-A3A706F8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271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C3850F-2868-EF47-8719-CB36A1B67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0AEA122-F95B-404B-A335-CB59776A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2DE73C-17D6-284F-BFF9-DABF5FD1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6B96CE2-B3F8-254A-99D8-EB0B2659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2732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88EB8DA-D046-C545-AC31-342C5DB87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FDC1830-05D0-4045-A7D6-B1D11A0CE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6D9B64-E3BD-A149-BE3E-2A4B70F1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232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866C8-71E1-9D4F-B45C-1D13E8B89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F0880F6-6A0D-EC4D-9C23-4E2855362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BB0A8CC-D2E5-8845-A3E6-FEAA31436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4397A34-BFE2-7E4B-B4A2-A38A917A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7867C1-C4BE-E343-B862-02A41625E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9E73841-D757-F940-82AE-C78F2685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086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52F500-569F-C64C-AAD3-A6F7A243A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1E0A37E-CA9D-E040-8D95-71737420A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32009F-FE34-4D46-8273-AD2DE6E78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BA6F46-3B66-8046-B853-01BFE9636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CE180E-1473-2E4E-B5AA-056D6090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39A5C7-4094-B746-8BBA-B325F00F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921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B6297C6-EA5A-B442-869C-E31562C87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2B4682-F222-EB44-8347-6A4CDCFB6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73929F-0622-5C49-9E40-05C6B6936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B17E-E6BE-0345-9F2F-244C76EF0A1E}" type="datetimeFigureOut">
              <a:rPr lang="nl-BE" smtClean="0"/>
              <a:t>3/12/18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281275-9F8B-2E4F-B729-A95AD5B8D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DF35E5-A40C-2E45-A311-02A1960A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2E6DE-6625-8D47-A7EC-8237BAB3837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22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andfonline.com/doi/abs/10.1080/01292986.2015.1007334" TargetMode="External"/><Relationship Id="rId4" Type="http://schemas.openxmlformats.org/officeDocument/2006/relationships/image" Target="../media/image4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14153" y="1122363"/>
            <a:ext cx="10424160" cy="238760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Gender, </a:t>
            </a:r>
            <a:r>
              <a:rPr lang="nl-NL" sz="8000" b="1" dirty="0" err="1">
                <a:solidFill>
                  <a:schemeClr val="accent1">
                    <a:lumMod val="75000"/>
                  </a:schemeClr>
                </a:solidFill>
              </a:rPr>
              <a:t>sexuality</a:t>
            </a: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8000" b="1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  <a:t> film</a:t>
            </a:r>
            <a:br>
              <a:rPr lang="nl-NL" sz="8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nl-NL" dirty="0" err="1"/>
              <a:t>audience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critics</a:t>
            </a:r>
            <a:r>
              <a:rPr lang="nl-NL" dirty="0"/>
              <a:t> </a:t>
            </a:r>
            <a:r>
              <a:rPr lang="nl-NL" dirty="0" err="1"/>
              <a:t>perspectives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r>
              <a:rPr lang="nl-NL" dirty="0" err="1"/>
              <a:t>Guest</a:t>
            </a:r>
            <a:r>
              <a:rPr lang="nl-NL" dirty="0"/>
              <a:t> </a:t>
            </a:r>
            <a:r>
              <a:rPr lang="nl-NL" dirty="0" err="1"/>
              <a:t>lecture</a:t>
            </a:r>
            <a:r>
              <a:rPr lang="nl-NL" dirty="0"/>
              <a:t> </a:t>
            </a:r>
            <a:r>
              <a:rPr lang="nl-NL" dirty="0" err="1"/>
              <a:t>Masaryk</a:t>
            </a:r>
            <a:r>
              <a:rPr lang="nl-NL" dirty="0"/>
              <a:t> University Brno, November 2018</a:t>
            </a:r>
          </a:p>
          <a:p>
            <a:r>
              <a:rPr lang="nl-NL" dirty="0"/>
              <a:t>Prof. dr. Kevin Smets (Vrije Universiteit Brussel, Belgium)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2141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B4786-D2A2-B849-802C-2A752686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nl-BE" dirty="0"/>
              <a:t>Feminism and cultural studies (1): Angela McRobbie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2B12E9-1623-7B4E-A78C-E4341E9F4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C830B2-CFDE-C946-A238-15DD4F65C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14" y="1852077"/>
            <a:ext cx="3087607" cy="429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660BCC7-5B3C-D142-8737-6C95FDBD2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30" y="1825625"/>
            <a:ext cx="3478661" cy="445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79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D4989F-28DE-FC4F-BBE0-096C8E56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Angela McRobbie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2041DC-7EF1-BF4B-AA0A-19B9E4EB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Research on popular women’s magazines</a:t>
            </a:r>
          </a:p>
          <a:p>
            <a:r>
              <a:rPr lang="nl-BE" dirty="0"/>
              <a:t>--&gt; Can be inspiring for film studies!</a:t>
            </a:r>
          </a:p>
          <a:p>
            <a:endParaRPr lang="nl-BE" dirty="0"/>
          </a:p>
          <a:p>
            <a:r>
              <a:rPr lang="nl-BE" dirty="0"/>
              <a:t>Gender and youth culture through perspective of Althusser’s “ideological state apparatus” </a:t>
            </a:r>
          </a:p>
          <a:p>
            <a:r>
              <a:rPr lang="nl-BE" dirty="0"/>
              <a:t>Power of publishers and media industry</a:t>
            </a:r>
          </a:p>
          <a:p>
            <a:r>
              <a:rPr lang="nl-BE" dirty="0"/>
              <a:t>Dominant reading: women’s lives revolve around beauty and men ; Meaning of love, beauty, sex... are determined by this industry</a:t>
            </a:r>
          </a:p>
          <a:p>
            <a:r>
              <a:rPr lang="nl-BE" dirty="0"/>
              <a:t>But: Attention for resistance, pleasure, disruption</a:t>
            </a:r>
          </a:p>
        </p:txBody>
      </p:sp>
    </p:spTree>
    <p:extLst>
      <p:ext uri="{BB962C8B-B14F-4D97-AF65-F5344CB8AC3E}">
        <p14:creationId xmlns:p14="http://schemas.microsoft.com/office/powerpoint/2010/main" val="21777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0ACED-654C-7F45-BBCB-B2501547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65125"/>
            <a:ext cx="11155017" cy="1325563"/>
          </a:xfrm>
        </p:spPr>
        <p:txBody>
          <a:bodyPr/>
          <a:lstStyle/>
          <a:p>
            <a:r>
              <a:rPr lang="nl-BE" dirty="0"/>
              <a:t>Feminism and cultural studies (2): Janice Radway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677D91-0CE6-C648-84E1-E74E8D66D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97887" cy="4351338"/>
          </a:xfrm>
        </p:spPr>
        <p:txBody>
          <a:bodyPr/>
          <a:lstStyle/>
          <a:p>
            <a:r>
              <a:rPr lang="nl-BE" i="1" dirty="0"/>
              <a:t>Reading the Romance </a:t>
            </a:r>
            <a:r>
              <a:rPr lang="nl-BE" dirty="0"/>
              <a:t>(1987)</a:t>
            </a:r>
          </a:p>
          <a:p>
            <a:r>
              <a:rPr lang="nl-BE" dirty="0"/>
              <a:t>Interpretative community of female readers of romance (clustered around a book shop)</a:t>
            </a:r>
          </a:p>
          <a:p>
            <a:r>
              <a:rPr lang="nl-BE" dirty="0"/>
              <a:t>Commercial and problematic aspects</a:t>
            </a:r>
          </a:p>
          <a:p>
            <a:r>
              <a:rPr lang="nl-BE" dirty="0"/>
              <a:t>But: the reading process can be empowering</a:t>
            </a:r>
          </a:p>
          <a:p>
            <a:pPr lvl="1"/>
            <a:r>
              <a:rPr lang="nl-BE" dirty="0"/>
              <a:t>Romance can be idealized, but not the protagonists</a:t>
            </a:r>
          </a:p>
          <a:p>
            <a:pPr lvl="1"/>
            <a:r>
              <a:rPr lang="nl-BE" dirty="0"/>
              <a:t>Readers create their own interpretative space</a:t>
            </a:r>
          </a:p>
          <a:p>
            <a:pPr lvl="1"/>
            <a:r>
              <a:rPr lang="nl-BE" dirty="0"/>
              <a:t>Readers can resist the commercial reading</a:t>
            </a:r>
          </a:p>
          <a:p>
            <a:pPr lvl="1"/>
            <a:r>
              <a:rPr lang="nl-BE" dirty="0"/>
              <a:t>Erotic pleasure of readers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A91B4DA-B6E8-5F4C-B82E-D27A6369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7" y="1542173"/>
            <a:ext cx="1554490" cy="26073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952B94E-4F7A-E447-AE64-064FE0962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691" y="4545105"/>
            <a:ext cx="4294886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2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C0AE6F-C776-964B-980D-E3A0BCDCF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3th and 4th wave feminism and Disney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33B59C-34DA-9B46-93D9-C2A636904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C8DB8DE-CFAA-8B49-B770-06389340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22" r="-1038" b="589"/>
          <a:stretch/>
        </p:blipFill>
        <p:spPr>
          <a:xfrm>
            <a:off x="2973689" y="1484267"/>
            <a:ext cx="6244621" cy="503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13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440593"/>
            <a:ext cx="7616975" cy="5685571"/>
          </a:xfrm>
        </p:spPr>
      </p:pic>
      <p:sp>
        <p:nvSpPr>
          <p:cNvPr id="5" name="Tekstvak 4"/>
          <p:cNvSpPr txBox="1"/>
          <p:nvPr/>
        </p:nvSpPr>
        <p:spPr>
          <a:xfrm>
            <a:off x="6493565" y="6321287"/>
            <a:ext cx="25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Highbrow Magazine 2014</a:t>
            </a:r>
          </a:p>
        </p:txBody>
      </p:sp>
    </p:spTree>
    <p:extLst>
      <p:ext uri="{BB962C8B-B14F-4D97-AF65-F5344CB8AC3E}">
        <p14:creationId xmlns:p14="http://schemas.microsoft.com/office/powerpoint/2010/main" val="225835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4" y="833572"/>
            <a:ext cx="2261075" cy="571003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1774742"/>
            <a:ext cx="4532243" cy="50117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22" y="780222"/>
            <a:ext cx="55880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22ED9-7B75-3F4A-A367-54939251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case study: gendered viewing practices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BD2587-6F0C-8F4D-B23A-C7B25FE88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Study on Turkish and Moroccan film cultures in Antwerp (Belgium)</a:t>
            </a:r>
          </a:p>
          <a:p>
            <a:endParaRPr lang="nl-BE" dirty="0"/>
          </a:p>
          <a:p>
            <a:r>
              <a:rPr lang="nl-BE" dirty="0"/>
              <a:t>Family environments, homes, and the film theatre</a:t>
            </a:r>
          </a:p>
        </p:txBody>
      </p:sp>
    </p:spTree>
    <p:extLst>
      <p:ext uri="{BB962C8B-B14F-4D97-AF65-F5344CB8AC3E}">
        <p14:creationId xmlns:p14="http://schemas.microsoft.com/office/powerpoint/2010/main" val="1205857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Family time: bridging divides in the multiplex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“[the head of the household] is willing to pay the price of a night out to the cinema. They have a drink, take a popcorn… The man feels good because he has done something with his family. For us, there are very few things to do with the whole family.” </a:t>
            </a:r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dirty="0"/>
              <a:t>man of Turkish origin (38yo, second generation)</a:t>
            </a:r>
          </a:p>
        </p:txBody>
      </p:sp>
    </p:spTree>
    <p:extLst>
      <p:ext uri="{BB962C8B-B14F-4D97-AF65-F5344CB8AC3E}">
        <p14:creationId xmlns:p14="http://schemas.microsoft.com/office/powerpoint/2010/main" val="180679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Filmic safety zones among diasporic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“[…] there is a lot of doubt about films from the West. One can always doubt and expect that </a:t>
            </a:r>
            <a:r>
              <a:rPr lang="en-US" b="1" i="1" dirty="0"/>
              <a:t>something </a:t>
            </a:r>
            <a:r>
              <a:rPr lang="en-US" b="1" dirty="0"/>
              <a:t>can happen and you should be careful to watch it with your family.”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en-US" sz="1800" dirty="0"/>
              <a:t>girl of Moroccan origin (18yo, third generation)</a:t>
            </a:r>
          </a:p>
        </p:txBody>
      </p:sp>
    </p:spTree>
    <p:extLst>
      <p:ext uri="{BB962C8B-B14F-4D97-AF65-F5344CB8AC3E}">
        <p14:creationId xmlns:p14="http://schemas.microsoft.com/office/powerpoint/2010/main" val="394265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Filmic safety zones among diasporic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“[…] I wasn’t allowed to watch films like </a:t>
            </a:r>
            <a:r>
              <a:rPr lang="en-US" b="1" i="1" dirty="0"/>
              <a:t>Dirty Dancing </a:t>
            </a:r>
            <a:r>
              <a:rPr lang="en-US" b="1" dirty="0"/>
              <a:t>[…]. I missed that, because it’s entertaining, especially as a teenager. I mean… your world opens through TV, because I wasn’t allowed to play outside very often either. </a:t>
            </a:r>
          </a:p>
          <a:p>
            <a:pPr marL="0" indent="0">
              <a:buNone/>
            </a:pPr>
            <a:r>
              <a:rPr lang="en-US" b="1" dirty="0"/>
              <a:t>[…]</a:t>
            </a:r>
          </a:p>
          <a:p>
            <a:pPr marL="0" indent="0">
              <a:buNone/>
            </a:pPr>
            <a:r>
              <a:rPr lang="en-US" b="1" dirty="0"/>
              <a:t>Years later, when I already had children, I finally watched </a:t>
            </a:r>
            <a:r>
              <a:rPr lang="en-US" b="1" i="1" dirty="0"/>
              <a:t>Dirty Dancing </a:t>
            </a:r>
            <a:r>
              <a:rPr lang="en-US" b="1" dirty="0"/>
              <a:t>and I was like: finally I can watch it [laughs]. Isn’t that silly?”</a:t>
            </a:r>
            <a:endParaRPr lang="en-US" dirty="0"/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dirty="0"/>
              <a:t>woman of Moroccan origin (32yo, second generation)</a:t>
            </a:r>
          </a:p>
        </p:txBody>
      </p:sp>
    </p:spTree>
    <p:extLst>
      <p:ext uri="{BB962C8B-B14F-4D97-AF65-F5344CB8AC3E}">
        <p14:creationId xmlns:p14="http://schemas.microsoft.com/office/powerpoint/2010/main" val="1570648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5DAA2C-F3C4-3B4D-B7CF-0A19DD14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656602-49C7-534F-AEE1-541CA4F93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Part 1: feminist media studies and gender perspectives</a:t>
            </a:r>
          </a:p>
          <a:p>
            <a:pPr lvl="1"/>
            <a:r>
              <a:rPr lang="nl-BE" dirty="0"/>
              <a:t>Case study: audience study in Turkish and Moroccan communities</a:t>
            </a:r>
          </a:p>
          <a:p>
            <a:pPr lvl="1"/>
            <a:endParaRPr lang="nl-BE" dirty="0"/>
          </a:p>
          <a:p>
            <a:r>
              <a:rPr lang="nl-BE" dirty="0"/>
              <a:t>Part 2: queer studies and film</a:t>
            </a:r>
          </a:p>
          <a:p>
            <a:pPr lvl="1"/>
            <a:r>
              <a:rPr lang="nl-BE" dirty="0"/>
              <a:t>Case study: “Zenne Dancer” and homonationalism</a:t>
            </a:r>
          </a:p>
        </p:txBody>
      </p:sp>
    </p:spTree>
    <p:extLst>
      <p:ext uri="{BB962C8B-B14F-4D97-AF65-F5344CB8AC3E}">
        <p14:creationId xmlns:p14="http://schemas.microsoft.com/office/powerpoint/2010/main" val="355028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Filmic safety zones among diasporic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i="1" dirty="0"/>
              <a:t>Interviewer: And did you ever watch this films secretly?</a:t>
            </a:r>
          </a:p>
          <a:p>
            <a:pPr marL="0" indent="0">
              <a:buNone/>
            </a:pPr>
            <a:r>
              <a:rPr lang="en-US" b="1" dirty="0"/>
              <a:t>“I guess so… When I heard somebody approaching in the background, I </a:t>
            </a:r>
            <a:r>
              <a:rPr lang="en-US" b="1" i="1" dirty="0"/>
              <a:t>zapped </a:t>
            </a:r>
            <a:r>
              <a:rPr lang="en-US" b="1" dirty="0"/>
              <a:t>quickly, or yeah… I realized that I shouldn’t watch be watching it. […] Or I heard they peeked at what I was watching. We had one TV, so there wasn’t much of a secret.”</a:t>
            </a:r>
          </a:p>
          <a:p>
            <a:pPr marL="0" indent="0" algn="r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dirty="0"/>
              <a:t>woman of Moroccan origin (32yo, second generation)</a:t>
            </a:r>
          </a:p>
        </p:txBody>
      </p:sp>
    </p:spTree>
    <p:extLst>
      <p:ext uri="{BB962C8B-B14F-4D97-AF65-F5344CB8AC3E}">
        <p14:creationId xmlns:p14="http://schemas.microsoft.com/office/powerpoint/2010/main" val="1230289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Filmic safety zones among diasporic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58116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“For us, Indian films are accessible… I think that it is the main reason why Moroccan girls watch those films. It never crosses the limit, you know? I don’t know if you’ve ever seen such a film [laughs], but you notice that the limit is always precisely avoided. That is why many Moroccan girls watch those films, and Moroccans in general, I believe.”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800" dirty="0">
                <a:solidFill>
                  <a:prstClr val="black"/>
                </a:solidFill>
              </a:rPr>
              <a:t>girl of Moroccan origin (third generation)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358E01-5E86-E946-BC73-38181AC63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" y="3787997"/>
            <a:ext cx="4572000" cy="28548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11EFA44-BEE0-B74C-85FD-98D70BFC9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409" y="4185475"/>
            <a:ext cx="2695203" cy="25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0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Filmic safety zones among diasporic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“[…] their culture is different, but the behavior is similar to ours, such as respect for the elderly, family values… It’s actually the same as in our culture.”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800" dirty="0">
                <a:solidFill>
                  <a:prstClr val="black"/>
                </a:solidFill>
              </a:rPr>
              <a:t>woman of Turkish origin (42yo, second generation)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1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Gendering genres, compromises and gendered guilt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1200" y="1951038"/>
            <a:ext cx="3931920" cy="639762"/>
          </a:xfrm>
        </p:spPr>
        <p:txBody>
          <a:bodyPr>
            <a:normAutofit/>
          </a:bodyPr>
          <a:lstStyle/>
          <a:p>
            <a:r>
              <a:rPr lang="en-US" sz="2800" b="1" dirty="0"/>
              <a:t>women </a:t>
            </a:r>
            <a:r>
              <a:rPr lang="en-US" sz="2800" b="1" dirty="0">
                <a:sym typeface="Wingdings" pitchFamily="2" charset="2"/>
              </a:rPr>
              <a:t>: romance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emotional</a:t>
            </a:r>
          </a:p>
          <a:p>
            <a:pPr algn="ctr"/>
            <a:r>
              <a:rPr lang="en-US" dirty="0"/>
              <a:t>calm</a:t>
            </a:r>
          </a:p>
          <a:p>
            <a:pPr algn="ctr"/>
            <a:r>
              <a:rPr lang="en-US" dirty="0"/>
              <a:t>sentimental </a:t>
            </a:r>
          </a:p>
          <a:p>
            <a:pPr algn="ctr"/>
            <a:r>
              <a:rPr lang="en-US" dirty="0"/>
              <a:t>soft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797834" y="1973885"/>
            <a:ext cx="3931920" cy="63976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men </a:t>
            </a:r>
            <a:r>
              <a:rPr lang="en-US" sz="2800" b="1" dirty="0">
                <a:sym typeface="Wingdings" pitchFamily="2" charset="2"/>
              </a:rPr>
              <a:t>: action</a:t>
            </a:r>
            <a:endParaRPr lang="en-US" sz="28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dirty="0"/>
              <a:t>wild</a:t>
            </a:r>
          </a:p>
          <a:p>
            <a:pPr algn="ctr"/>
            <a:r>
              <a:rPr lang="en-US" dirty="0"/>
              <a:t>violent</a:t>
            </a:r>
          </a:p>
          <a:p>
            <a:pPr algn="ctr"/>
            <a:r>
              <a:rPr lang="en-US" dirty="0"/>
              <a:t>to the point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48200" y="5181600"/>
            <a:ext cx="2895600" cy="1447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"/>
              </a:rPr>
              <a:t>“something for both”</a:t>
            </a:r>
          </a:p>
        </p:txBody>
      </p:sp>
    </p:spTree>
    <p:extLst>
      <p:ext uri="{BB962C8B-B14F-4D97-AF65-F5344CB8AC3E}">
        <p14:creationId xmlns:p14="http://schemas.microsoft.com/office/powerpoint/2010/main" val="277209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Gendering genres, compromises and gendered guilt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“When I look at the women that I know [...], they are not interested in films. When a film starts, it is often like this: men on the couch, women in the kitchen. I have never seen them calmly, watching a film with us...”</a:t>
            </a:r>
            <a:endParaRPr lang="en-US" b="1" dirty="0"/>
          </a:p>
          <a:p>
            <a:pPr marL="0" indent="0">
              <a:buNone/>
            </a:pPr>
            <a:r>
              <a:rPr lang="en-GB" i="1" dirty="0"/>
              <a:t>Interviewer: Why do you think that is?</a:t>
            </a:r>
            <a:endParaRPr lang="en-US" dirty="0"/>
          </a:p>
          <a:p>
            <a:pPr marL="0" indent="0">
              <a:buNone/>
            </a:pPr>
            <a:r>
              <a:rPr lang="en-GB" b="1" dirty="0"/>
              <a:t>“My father’s wife and my father’s sister too... they seem to feel guilty when a film is turned on, they feel lazy when they are on the couch [...]. And they are constantly baking and making tea... because, when you watch a film you have to make tea. And it’s not just tea, there should be biscuits too, and so they keep going...”</a:t>
            </a:r>
          </a:p>
          <a:p>
            <a:pPr marL="0" indent="0">
              <a:buNone/>
            </a:pPr>
            <a:endParaRPr lang="en-GB" dirty="0"/>
          </a:p>
          <a:p>
            <a:pPr marL="0" indent="0" algn="r">
              <a:buNone/>
            </a:pPr>
            <a:r>
              <a:rPr lang="en-GB" sz="1800" dirty="0"/>
              <a:t>woman of Moroccan origin (31yo, second generation)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45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Gendering genres, compromises and gendered guilt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“</a:t>
            </a:r>
            <a:r>
              <a:rPr lang="nl-BE" b="1" dirty="0"/>
              <a:t>I </a:t>
            </a:r>
            <a:r>
              <a:rPr lang="nl-BE" b="1" dirty="0" err="1"/>
              <a:t>think</a:t>
            </a:r>
            <a:r>
              <a:rPr lang="nl-BE" b="1" dirty="0"/>
              <a:t> </a:t>
            </a:r>
            <a:r>
              <a:rPr lang="nl-BE" b="1" dirty="0" err="1"/>
              <a:t>they</a:t>
            </a:r>
            <a:r>
              <a:rPr lang="nl-BE" b="1" dirty="0"/>
              <a:t> take advantage of the </a:t>
            </a:r>
            <a:r>
              <a:rPr lang="nl-BE" b="1" dirty="0" err="1"/>
              <a:t>little</a:t>
            </a:r>
            <a:r>
              <a:rPr lang="nl-BE" b="1" dirty="0"/>
              <a:t> </a:t>
            </a:r>
            <a:r>
              <a:rPr lang="nl-BE" b="1" dirty="0" err="1"/>
              <a:t>freedom</a:t>
            </a:r>
            <a:r>
              <a:rPr lang="nl-BE" b="1" dirty="0"/>
              <a:t> </a:t>
            </a:r>
            <a:r>
              <a:rPr lang="nl-BE" b="1" dirty="0" err="1"/>
              <a:t>they</a:t>
            </a:r>
            <a:r>
              <a:rPr lang="nl-BE" b="1" dirty="0"/>
              <a:t> </a:t>
            </a:r>
            <a:r>
              <a:rPr lang="nl-BE" b="1" dirty="0" err="1"/>
              <a:t>can</a:t>
            </a:r>
            <a:r>
              <a:rPr lang="nl-BE" b="1" dirty="0"/>
              <a:t> get, </a:t>
            </a:r>
            <a:r>
              <a:rPr lang="nl-BE" b="1" dirty="0" err="1"/>
              <a:t>they</a:t>
            </a:r>
            <a:r>
              <a:rPr lang="nl-BE" b="1" dirty="0"/>
              <a:t> </a:t>
            </a:r>
            <a:r>
              <a:rPr lang="nl-BE" b="1" dirty="0" err="1"/>
              <a:t>use</a:t>
            </a:r>
            <a:r>
              <a:rPr lang="nl-BE" b="1" dirty="0"/>
              <a:t> </a:t>
            </a:r>
            <a:r>
              <a:rPr lang="nl-BE" b="1" dirty="0" err="1"/>
              <a:t>it</a:t>
            </a:r>
            <a:r>
              <a:rPr lang="nl-BE" b="1" dirty="0"/>
              <a:t> </a:t>
            </a:r>
            <a:r>
              <a:rPr lang="nl-BE" b="1" dirty="0" err="1"/>
              <a:t>for</a:t>
            </a:r>
            <a:r>
              <a:rPr lang="nl-BE" b="1" dirty="0"/>
              <a:t> </a:t>
            </a:r>
            <a:r>
              <a:rPr lang="nl-BE" b="1" dirty="0" err="1"/>
              <a:t>that</a:t>
            </a:r>
            <a:r>
              <a:rPr lang="nl-BE" b="1" dirty="0"/>
              <a:t>. […] I </a:t>
            </a:r>
            <a:r>
              <a:rPr lang="nl-BE" b="1" dirty="0" err="1"/>
              <a:t>think</a:t>
            </a:r>
            <a:r>
              <a:rPr lang="nl-BE" b="1" dirty="0"/>
              <a:t> </a:t>
            </a:r>
            <a:r>
              <a:rPr lang="nl-BE" b="1" dirty="0" err="1"/>
              <a:t>they</a:t>
            </a:r>
            <a:r>
              <a:rPr lang="nl-BE" b="1" dirty="0"/>
              <a:t> </a:t>
            </a:r>
            <a:r>
              <a:rPr lang="nl-BE" b="1" dirty="0" err="1"/>
              <a:t>all</a:t>
            </a:r>
            <a:r>
              <a:rPr lang="nl-BE" b="1" dirty="0"/>
              <a:t> </a:t>
            </a:r>
            <a:r>
              <a:rPr lang="nl-BE" b="1" dirty="0" err="1"/>
              <a:t>secretly</a:t>
            </a:r>
            <a:r>
              <a:rPr lang="nl-BE" b="1" dirty="0"/>
              <a:t> </a:t>
            </a:r>
            <a:r>
              <a:rPr lang="nl-BE" b="1" dirty="0" err="1"/>
              <a:t>watch</a:t>
            </a:r>
            <a:r>
              <a:rPr lang="nl-BE" b="1" dirty="0"/>
              <a:t> films </a:t>
            </a:r>
            <a:r>
              <a:rPr lang="nl-BE" b="1" dirty="0" err="1"/>
              <a:t>when</a:t>
            </a:r>
            <a:r>
              <a:rPr lang="nl-BE" b="1" dirty="0"/>
              <a:t> </a:t>
            </a:r>
            <a:r>
              <a:rPr lang="nl-BE" b="1" dirty="0" err="1"/>
              <a:t>their</a:t>
            </a:r>
            <a:r>
              <a:rPr lang="nl-BE" b="1" dirty="0"/>
              <a:t> </a:t>
            </a:r>
            <a:r>
              <a:rPr lang="nl-BE" b="1" dirty="0" err="1"/>
              <a:t>husbands</a:t>
            </a:r>
            <a:r>
              <a:rPr lang="nl-BE" b="1" dirty="0"/>
              <a:t> are absent.”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 algn="r">
              <a:buNone/>
            </a:pPr>
            <a:r>
              <a:rPr lang="en-GB" sz="1800" dirty="0"/>
              <a:t>man of Moroccan origin (60yo, first generation)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83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388EB-07B4-4B4B-BEF0-4F8435FF3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Pleasure and resistance: (daytime) soaps and male stars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0CC97E-C1A2-C246-AE50-C71E85DA9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75AF046-A275-7341-94B7-0717C482B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513" y="1825625"/>
            <a:ext cx="6258339" cy="471447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7B97E1-A2D0-2041-A2B1-418F0615DF62}"/>
              </a:ext>
            </a:extLst>
          </p:cNvPr>
          <p:cNvSpPr txBox="1"/>
          <p:nvPr/>
        </p:nvSpPr>
        <p:spPr>
          <a:xfrm>
            <a:off x="9413667" y="6211967"/>
            <a:ext cx="153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Kıvanç Tatlıtuğ</a:t>
            </a:r>
          </a:p>
        </p:txBody>
      </p:sp>
    </p:spTree>
    <p:extLst>
      <p:ext uri="{BB962C8B-B14F-4D97-AF65-F5344CB8AC3E}">
        <p14:creationId xmlns:p14="http://schemas.microsoft.com/office/powerpoint/2010/main" val="4153216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4F40F-85E0-D94B-AF9B-97F893CD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Male stars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06B295-BE03-5C4A-AF1F-41D5B10DD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7A5BFC-752E-AA4D-A150-9E7FBFDA8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2215"/>
            <a:ext cx="8581101" cy="481578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BF5CB4-1FC1-2D41-82E0-25267B94F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501" y="-1"/>
            <a:ext cx="5633500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61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2A9E51-6180-8944-B24B-7A36C6BA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43075" cy="1325563"/>
          </a:xfrm>
        </p:spPr>
        <p:txBody>
          <a:bodyPr/>
          <a:lstStyle/>
          <a:p>
            <a:r>
              <a:rPr lang="nl-BE" dirty="0"/>
              <a:t>Part 2: queer films and homonationalism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758C05-E7C0-9241-87DF-97F086A52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A8962D-EFCF-3247-92E5-786834FF9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13" y="1838123"/>
            <a:ext cx="3198927" cy="4643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467A6-0BEC-B54C-9DA7-E23937AE1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40" y="96973"/>
            <a:ext cx="4714423" cy="68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9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A78047-8F3D-B64C-AC92-D60379FA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Queer?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F918C8-AA96-0544-B0AA-7C24CDFDE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6539" cy="4351338"/>
          </a:xfrm>
        </p:spPr>
        <p:txBody>
          <a:bodyPr/>
          <a:lstStyle/>
          <a:p>
            <a:r>
              <a:rPr lang="nl-BE" dirty="0"/>
              <a:t>“Homosexual”: 1869 (cf. Foucault)</a:t>
            </a:r>
          </a:p>
          <a:p>
            <a:r>
              <a:rPr lang="nl-BE" dirty="0"/>
              <a:t>Queer historical meaning: weird, strange</a:t>
            </a:r>
          </a:p>
          <a:p>
            <a:pPr lvl="1"/>
            <a:r>
              <a:rPr lang="nl-BE" dirty="0"/>
              <a:t>German “quer”</a:t>
            </a:r>
          </a:p>
          <a:p>
            <a:pPr lvl="1"/>
            <a:endParaRPr lang="nl-BE" dirty="0"/>
          </a:p>
          <a:p>
            <a:r>
              <a:rPr lang="nl-BE" dirty="0"/>
              <a:t>Used as an insult during most of the 20th century</a:t>
            </a:r>
          </a:p>
          <a:p>
            <a:pPr lvl="1"/>
            <a:r>
              <a:rPr lang="nl-BE" dirty="0"/>
              <a:t>Appropriated by activist community</a:t>
            </a:r>
          </a:p>
          <a:p>
            <a:pPr lvl="1"/>
            <a:endParaRPr lang="nl-BE" dirty="0"/>
          </a:p>
          <a:p>
            <a:r>
              <a:rPr lang="nl-BE" dirty="0"/>
              <a:t>Umbrella term / subversive</a:t>
            </a:r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57F8C561-4D71-0847-8971-1AAE931DB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39" y="752199"/>
            <a:ext cx="4038600" cy="41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50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1522" cy="1325563"/>
          </a:xfrm>
        </p:spPr>
        <p:txBody>
          <a:bodyPr>
            <a:normAutofit/>
          </a:bodyPr>
          <a:lstStyle/>
          <a:p>
            <a:r>
              <a:rPr lang="nl-NL" dirty="0"/>
              <a:t>Margaret </a:t>
            </a:r>
            <a:r>
              <a:rPr lang="nl-NL" dirty="0" err="1"/>
              <a:t>Mead</a:t>
            </a:r>
            <a:r>
              <a:rPr lang="nl-NL" dirty="0"/>
              <a:t>: gender </a:t>
            </a:r>
            <a:r>
              <a:rPr lang="nl-NL" dirty="0" err="1"/>
              <a:t>roles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836" y="1423287"/>
            <a:ext cx="3279882" cy="5307253"/>
          </a:xfrm>
          <a:prstGeom prst="rect">
            <a:avLst/>
          </a:prstGeom>
        </p:spPr>
      </p:pic>
      <p:pic>
        <p:nvPicPr>
          <p:cNvPr id="8" name="Afbeelding 7" descr="P1210043480x6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77" y="1"/>
            <a:ext cx="3974523" cy="6858000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024748A-B2F7-9B40-93B5-65ABF8B03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60523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C72F3-6A1D-1543-AE8B-4768D0566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A42A0-6D2F-144A-8A92-122BF49AA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27DA970-1E01-C743-9367-6CFF845B4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3" y="1600200"/>
            <a:ext cx="3881614" cy="452596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2D189C3-B20D-CD43-8B6C-FCC41054F7A7}"/>
              </a:ext>
            </a:extLst>
          </p:cNvPr>
          <p:cNvSpPr/>
          <p:nvPr/>
        </p:nvSpPr>
        <p:spPr>
          <a:xfrm>
            <a:off x="5035826" y="2453095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/>
              <a:t>I use ‘queer’ in a narrower sense to note political investments that challenge not only heteronormativity and normative constructions of gender, but also homonormativity: the reproduction by GLBT of classed, raced, and gendered structures of privilege. </a:t>
            </a:r>
          </a:p>
          <a:p>
            <a:endParaRPr lang="en-US" sz="2800" dirty="0"/>
          </a:p>
          <a:p>
            <a:r>
              <a:rPr lang="en-US" sz="2800" dirty="0"/>
              <a:t>Sender (2012): 223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2966069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0E7D0-F457-A849-B32B-898D51C6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4DC23E-368E-9D44-BE12-3ECBB0711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DB6CB9-C344-3F45-94E5-56604933A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03054"/>
            <a:ext cx="5466522" cy="57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4E1D1-9977-D04D-AD89-11C98F05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Queer theory: 1990s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E94FF4-67EB-B743-9238-177FA8758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95661" cy="4351338"/>
          </a:xfrm>
        </p:spPr>
        <p:txBody>
          <a:bodyPr/>
          <a:lstStyle/>
          <a:p>
            <a:r>
              <a:rPr lang="nl-BE" dirty="0"/>
              <a:t>Activism (aids activism, ...)</a:t>
            </a:r>
          </a:p>
          <a:p>
            <a:endParaRPr lang="nl-BE" dirty="0"/>
          </a:p>
          <a:p>
            <a:r>
              <a:rPr lang="nl-BE" dirty="0"/>
              <a:t>Artistic: cinema (see later)</a:t>
            </a:r>
          </a:p>
          <a:p>
            <a:endParaRPr lang="nl-BE" i="1" dirty="0"/>
          </a:p>
          <a:p>
            <a:r>
              <a:rPr lang="nl-BE" dirty="0"/>
              <a:t>Academic: from gender studies to gay &amp; lesbian studies to queer studies : emphasis on performativity (most influential theorist: Judith Butler)</a:t>
            </a:r>
          </a:p>
        </p:txBody>
      </p:sp>
    </p:spTree>
    <p:extLst>
      <p:ext uri="{BB962C8B-B14F-4D97-AF65-F5344CB8AC3E}">
        <p14:creationId xmlns:p14="http://schemas.microsoft.com/office/powerpoint/2010/main" val="4416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28" y="0"/>
            <a:ext cx="6048672" cy="6901934"/>
          </a:xfrm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511785" y="329458"/>
            <a:ext cx="3892718" cy="888167"/>
          </a:xfrm>
        </p:spPr>
        <p:txBody>
          <a:bodyPr>
            <a:normAutofit/>
          </a:bodyPr>
          <a:lstStyle/>
          <a:p>
            <a:r>
              <a:rPr lang="nl-BE" sz="3600" b="1" dirty="0" err="1">
                <a:solidFill>
                  <a:srgbClr val="931A34"/>
                </a:solidFill>
                <a:ea typeface="+mn-ea"/>
                <a:cs typeface="+mn-cs"/>
              </a:rPr>
              <a:t>Gayle</a:t>
            </a:r>
            <a:r>
              <a:rPr lang="nl-BE" sz="3600" b="1" dirty="0">
                <a:solidFill>
                  <a:srgbClr val="931A34"/>
                </a:solidFill>
                <a:ea typeface="+mn-ea"/>
                <a:cs typeface="+mn-cs"/>
              </a:rPr>
              <a:t> </a:t>
            </a:r>
            <a:r>
              <a:rPr lang="nl-BE" sz="3600" b="1" dirty="0" err="1">
                <a:solidFill>
                  <a:srgbClr val="931A34"/>
                </a:solidFill>
                <a:ea typeface="+mn-ea"/>
                <a:cs typeface="+mn-cs"/>
              </a:rPr>
              <a:t>Rubin</a:t>
            </a:r>
            <a:r>
              <a:rPr lang="nl-BE" sz="3600" b="1" dirty="0">
                <a:solidFill>
                  <a:srgbClr val="931A34"/>
                </a:solidFill>
                <a:ea typeface="+mn-ea"/>
                <a:cs typeface="+mn-cs"/>
              </a:rPr>
              <a:t> (1984)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FACCD3-E647-F54C-95FE-871F424649CF}"/>
              </a:ext>
            </a:extLst>
          </p:cNvPr>
          <p:cNvSpPr txBox="1"/>
          <p:nvPr/>
        </p:nvSpPr>
        <p:spPr>
          <a:xfrm>
            <a:off x="616226" y="2425148"/>
            <a:ext cx="2143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Sexual peformativity</a:t>
            </a:r>
          </a:p>
          <a:p>
            <a:endParaRPr lang="nl-BE" dirty="0"/>
          </a:p>
          <a:p>
            <a:r>
              <a:rPr lang="nl-BE" dirty="0"/>
              <a:t>The “charmed circle”</a:t>
            </a:r>
          </a:p>
        </p:txBody>
      </p:sp>
    </p:spTree>
    <p:extLst>
      <p:ext uri="{BB962C8B-B14F-4D97-AF65-F5344CB8AC3E}">
        <p14:creationId xmlns:p14="http://schemas.microsoft.com/office/powerpoint/2010/main" val="2349638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BE" sz="3600" b="1" dirty="0">
                <a:solidFill>
                  <a:srgbClr val="931A34"/>
                </a:solidFill>
                <a:ea typeface="+mn-ea"/>
                <a:cs typeface="+mn-cs"/>
              </a:rPr>
              <a:t>Judith Butler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6168008" y="2702128"/>
            <a:ext cx="4038600" cy="3486815"/>
          </a:xfrm>
        </p:spPr>
        <p:txBody>
          <a:bodyPr>
            <a:normAutofit/>
          </a:bodyPr>
          <a:lstStyle/>
          <a:p>
            <a:r>
              <a:rPr lang="nl-BE" dirty="0"/>
              <a:t>Gender is a social construct; not what one </a:t>
            </a:r>
            <a:r>
              <a:rPr lang="nl-BE" i="1" dirty="0"/>
              <a:t>is </a:t>
            </a:r>
            <a:r>
              <a:rPr lang="nl-BE" dirty="0"/>
              <a:t>but what one </a:t>
            </a:r>
            <a:r>
              <a:rPr lang="nl-BE" i="1" dirty="0"/>
              <a:t>does</a:t>
            </a:r>
            <a:endParaRPr lang="nl-BE" dirty="0"/>
          </a:p>
          <a:p>
            <a:r>
              <a:rPr lang="nl-BE" dirty="0"/>
              <a:t>Gender changes through time</a:t>
            </a:r>
          </a:p>
          <a:p>
            <a:r>
              <a:rPr lang="nl-BE" dirty="0"/>
              <a:t>Going outside the boundaries is punished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18" y="1268761"/>
            <a:ext cx="28513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135560" y="581961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1990</a:t>
            </a:r>
          </a:p>
        </p:txBody>
      </p:sp>
      <p:sp>
        <p:nvSpPr>
          <p:cNvPr id="7" name="AutoShape 4" descr="Afbeeldingsresultaat voor Judith Butler you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60338"/>
            <a:ext cx="1885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606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1196752"/>
            <a:ext cx="7033163" cy="4923214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5E308A5-EAD4-C749-BC57-58701466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5636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2016359" y="548680"/>
            <a:ext cx="8229600" cy="92211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b="1" dirty="0">
                <a:solidFill>
                  <a:srgbClr val="931A34"/>
                </a:solidFill>
                <a:ea typeface="+mn-ea"/>
                <a:cs typeface="+mn-cs"/>
              </a:rPr>
              <a:t>Queer and media studies?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i="1" dirty="0"/>
              <a:t>Queer theory seeks to expose the false truths that have constructed boundaries of centrality and marginality, and have </a:t>
            </a:r>
            <a:r>
              <a:rPr lang="en-US" i="1" dirty="0" err="1"/>
              <a:t>normalised</a:t>
            </a:r>
            <a:r>
              <a:rPr lang="en-US" i="1" dirty="0"/>
              <a:t> the </a:t>
            </a:r>
            <a:r>
              <a:rPr lang="en-US" i="1" dirty="0" err="1"/>
              <a:t>centre</a:t>
            </a:r>
            <a:r>
              <a:rPr lang="en-US" i="1" dirty="0"/>
              <a:t> by revealing the performative nature of gender and sexuality and the fluidity of identity.	</a:t>
            </a:r>
            <a:r>
              <a:rPr lang="en-US" dirty="0"/>
              <a:t>				       </a:t>
            </a:r>
          </a:p>
          <a:p>
            <a:pPr marL="0" indent="0" algn="r">
              <a:buNone/>
            </a:pPr>
            <a:r>
              <a:rPr lang="en-US" dirty="0"/>
              <a:t>  Jodie Taylor (2012): 30</a:t>
            </a:r>
          </a:p>
          <a:p>
            <a:pPr marL="0" indent="0" algn="just">
              <a:buNone/>
            </a:pPr>
            <a:endParaRPr lang="nl-BE" dirty="0"/>
          </a:p>
          <a:p>
            <a:pPr algn="just"/>
            <a:endParaRPr lang="nl-B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B9BBB7B-C6A7-764C-B6A8-0337AAAC0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4001294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920B24B-550E-DC49-9188-F01A22F449BF}"/>
              </a:ext>
            </a:extLst>
          </p:cNvPr>
          <p:cNvSpPr txBox="1"/>
          <p:nvPr/>
        </p:nvSpPr>
        <p:spPr>
          <a:xfrm>
            <a:off x="4876800" y="6176963"/>
            <a:ext cx="16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Conchita Wurst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36A4851-48B7-1A4E-9AB5-BB791D550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03" y="4055608"/>
            <a:ext cx="2417043" cy="280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806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D4A32-4BFF-F248-B0DF-55E529E1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Queer cinema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A9A64E-10FD-1745-AA7D-A293284C6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New Queer Cinema</a:t>
            </a:r>
          </a:p>
          <a:p>
            <a:pPr lvl="1"/>
            <a:r>
              <a:rPr lang="nl-BE" dirty="0"/>
              <a:t>E.g. </a:t>
            </a:r>
            <a:r>
              <a:rPr lang="nl-BE" i="1" dirty="0"/>
              <a:t>Poison</a:t>
            </a:r>
            <a:r>
              <a:rPr lang="nl-BE" dirty="0"/>
              <a:t>, </a:t>
            </a:r>
            <a:r>
              <a:rPr lang="nl-BE" i="1" dirty="0"/>
              <a:t>Edward II</a:t>
            </a:r>
            <a:r>
              <a:rPr lang="nl-BE" dirty="0"/>
              <a:t>, </a:t>
            </a:r>
            <a:r>
              <a:rPr lang="nl-BE" i="1" dirty="0"/>
              <a:t>Swoon</a:t>
            </a:r>
            <a:r>
              <a:rPr lang="nl-BE" dirty="0"/>
              <a:t>, </a:t>
            </a:r>
            <a:r>
              <a:rPr lang="nl-BE" i="1" dirty="0"/>
              <a:t>The Living End</a:t>
            </a:r>
            <a:r>
              <a:rPr lang="nl-BE" dirty="0"/>
              <a:t>...</a:t>
            </a:r>
          </a:p>
          <a:p>
            <a:pPr lvl="1"/>
            <a:r>
              <a:rPr lang="nl-BE" dirty="0"/>
              <a:t>Later </a:t>
            </a:r>
            <a:r>
              <a:rPr lang="nl-BE" i="1" dirty="0"/>
              <a:t>Brokeback Mountain, La vie d’Adelle, ...</a:t>
            </a:r>
          </a:p>
          <a:p>
            <a:endParaRPr lang="nl-BE" dirty="0"/>
          </a:p>
          <a:p>
            <a:r>
              <a:rPr lang="nl-BE" dirty="0"/>
              <a:t>-&gt; queer-themed</a:t>
            </a:r>
            <a:br>
              <a:rPr lang="nl-BE" dirty="0"/>
            </a:br>
            <a:r>
              <a:rPr lang="nl-BE" dirty="0"/>
              <a:t>independent film since 90s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12ABF42-00DA-8A48-8260-1BACDCC8D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349" y="935285"/>
            <a:ext cx="2914650" cy="21103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F665B81-1342-7949-8A4E-3838F4609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188" y="3272384"/>
            <a:ext cx="3994162" cy="26643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D4848F8-5A45-1742-B71B-7F49B983C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203" y="3303609"/>
            <a:ext cx="1846597" cy="28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30AEB-37B6-3840-9167-400663F7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49163F5-C766-4C42-B5C4-8C96C0595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9135879" cy="6858000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240C953-0359-1E48-A92C-400824EF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41753" y="-52785"/>
            <a:ext cx="3806171" cy="2366963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6693BD2-4A37-A048-8292-54DB22AF0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341753" y="4267200"/>
            <a:ext cx="1807940" cy="2571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E5B3C5B-AA36-8847-9C37-624198007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753" y="2314178"/>
            <a:ext cx="3806171" cy="213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60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1DFD7-3227-D440-A8FF-9AB2EAB9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 case study: </a:t>
            </a:r>
            <a:r>
              <a:rPr lang="nl-BE" i="1" dirty="0"/>
              <a:t>Zenne Dancer 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5A9B86F-84B1-5B4D-9704-2E4A286AC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988" y="2392771"/>
            <a:ext cx="5905500" cy="32258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7808FA2-D2BF-0B45-886F-590BD6600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886" y="1690688"/>
            <a:ext cx="3247887" cy="462996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441AEB4-E96B-D247-BDA9-13C084439ECF}"/>
              </a:ext>
            </a:extLst>
          </p:cNvPr>
          <p:cNvSpPr txBox="1"/>
          <p:nvPr/>
        </p:nvSpPr>
        <p:spPr>
          <a:xfrm>
            <a:off x="450988" y="5951322"/>
            <a:ext cx="220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hlinkClick r:id="rId5"/>
              </a:rPr>
              <a:t>Szulc &amp; Smets (2015)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2255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6A570-4D38-4540-AD12-89086BA6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Feminism: 4 waves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0059B9-327A-9148-A930-AA14EB3FE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Late 19th – early 20th century: political rights (Suffragettes)</a:t>
            </a:r>
          </a:p>
          <a:p>
            <a:r>
              <a:rPr lang="nl-BE" dirty="0"/>
              <a:t>1960-70s: public role and participation of women: work and culture </a:t>
            </a:r>
          </a:p>
          <a:p>
            <a:r>
              <a:rPr lang="nl-BE" dirty="0"/>
              <a:t>1990s: violence, reproduction, sexual liberation</a:t>
            </a:r>
          </a:p>
          <a:p>
            <a:r>
              <a:rPr lang="nl-BE" dirty="0"/>
              <a:t>2010s: role of social media, harassment, #metoo</a:t>
            </a:r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r>
              <a:rPr lang="nl-BE" dirty="0">
                <a:sym typeface="Wingdings" pitchFamily="2" charset="2"/>
              </a:rPr>
              <a:t> Media and cultural studies influenced since the second wave!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33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057" y="1300167"/>
            <a:ext cx="7955074" cy="52857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Murder</a:t>
            </a:r>
            <a:r>
              <a:rPr lang="nl-NL" dirty="0"/>
              <a:t> on </a:t>
            </a:r>
            <a:r>
              <a:rPr lang="nl-NL" dirty="0" err="1"/>
              <a:t>Ahmet</a:t>
            </a:r>
            <a:r>
              <a:rPr lang="nl-NL" dirty="0"/>
              <a:t> Y</a:t>
            </a:r>
            <a:r>
              <a:rPr lang="nl-NL" i="0" dirty="0">
                <a:ea typeface="Lucida Grande"/>
                <a:cs typeface="Lucida Grande"/>
              </a:rPr>
              <a:t>ıldız (2008)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rcRect t="-13579" b="-13579"/>
          <a:stretch>
            <a:fillRect/>
          </a:stretch>
        </p:blipFill>
        <p:spPr>
          <a:xfrm>
            <a:off x="1659468" y="973667"/>
            <a:ext cx="5368321" cy="2952370"/>
          </a:xfrm>
        </p:spPr>
      </p:pic>
      <p:pic>
        <p:nvPicPr>
          <p:cNvPr id="5" name="Afbeelding 4" descr="Schermafbeelding 2015-03-13 om 17.47.4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25268" r="37157" b="22618"/>
          <a:stretch/>
        </p:blipFill>
        <p:spPr>
          <a:xfrm>
            <a:off x="1659468" y="3607583"/>
            <a:ext cx="4459397" cy="29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4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58" r="5559" b="9058"/>
          <a:stretch/>
        </p:blipFill>
        <p:spPr>
          <a:xfrm>
            <a:off x="1524000" y="1"/>
            <a:ext cx="5503788" cy="3205061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203140"/>
            <a:ext cx="5503788" cy="3654860"/>
          </a:xfrm>
          <a:prstGeom prst="rect">
            <a:avLst/>
          </a:prstGeom>
        </p:spPr>
      </p:pic>
      <p:pic>
        <p:nvPicPr>
          <p:cNvPr id="8" name="Afbeelding 7" descr="Schermafbeelding 2015-03-13 om 18.06.4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20157" r="35180" b="16884"/>
          <a:stretch/>
        </p:blipFill>
        <p:spPr>
          <a:xfrm>
            <a:off x="6040301" y="3203141"/>
            <a:ext cx="4627700" cy="365860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87" y="0"/>
            <a:ext cx="4807715" cy="320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85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5489" r="5489"/>
          <a:stretch>
            <a:fillRect/>
          </a:stretch>
        </p:blipFill>
        <p:spPr>
          <a:xfrm>
            <a:off x="1981200" y="269798"/>
            <a:ext cx="8229600" cy="4525963"/>
          </a:xfrm>
        </p:spPr>
      </p:pic>
      <p:sp>
        <p:nvSpPr>
          <p:cNvPr id="5" name="Tekstvak 4"/>
          <p:cNvSpPr txBox="1"/>
          <p:nvPr/>
        </p:nvSpPr>
        <p:spPr>
          <a:xfrm>
            <a:off x="1981200" y="5140194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200" i="1" dirty="0"/>
              <a:t>Zenne </a:t>
            </a:r>
            <a:r>
              <a:rPr lang="nl-NL" sz="2200" i="1" dirty="0" err="1"/>
              <a:t>Dancer</a:t>
            </a:r>
            <a:r>
              <a:rPr lang="nl-NL" sz="2200" dirty="0"/>
              <a:t>, 2011, </a:t>
            </a:r>
            <a:r>
              <a:rPr lang="nl-NL" sz="2200" dirty="0" err="1"/>
              <a:t>dirs</a:t>
            </a:r>
            <a:r>
              <a:rPr lang="nl-NL" sz="2200" dirty="0"/>
              <a:t>. </a:t>
            </a:r>
            <a:r>
              <a:rPr lang="nl-NL" sz="2200" dirty="0" err="1"/>
              <a:t>Caner</a:t>
            </a:r>
            <a:r>
              <a:rPr lang="nl-NL" sz="2200" dirty="0"/>
              <a:t> </a:t>
            </a:r>
            <a:r>
              <a:rPr lang="nl-NL" sz="2200" dirty="0" err="1"/>
              <a:t>Alper</a:t>
            </a:r>
            <a:r>
              <a:rPr lang="nl-NL" sz="2200" dirty="0"/>
              <a:t>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Mehmet</a:t>
            </a:r>
            <a:r>
              <a:rPr lang="nl-NL" sz="2200" dirty="0"/>
              <a:t> </a:t>
            </a:r>
            <a:r>
              <a:rPr lang="nl-NL" sz="2200" dirty="0" err="1"/>
              <a:t>Binay</a:t>
            </a:r>
            <a:r>
              <a:rPr lang="nl-NL" sz="2200" dirty="0"/>
              <a:t> (CAM Films)</a:t>
            </a:r>
            <a:endParaRPr lang="nl-NL" sz="2200" i="1" dirty="0"/>
          </a:p>
        </p:txBody>
      </p:sp>
    </p:spTree>
    <p:extLst>
      <p:ext uri="{BB962C8B-B14F-4D97-AF65-F5344CB8AC3E}">
        <p14:creationId xmlns:p14="http://schemas.microsoft.com/office/powerpoint/2010/main" val="1788772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6349" y="950126"/>
            <a:ext cx="9614452" cy="5248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- Western </a:t>
            </a:r>
            <a:r>
              <a:rPr lang="nl-NL" dirty="0" err="1"/>
              <a:t>progressive</a:t>
            </a:r>
            <a:r>
              <a:rPr lang="nl-NL" dirty="0"/>
              <a:t> </a:t>
            </a:r>
            <a:r>
              <a:rPr lang="nl-NL" dirty="0" err="1"/>
              <a:t>narrative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 </a:t>
            </a:r>
            <a:r>
              <a:rPr lang="nl-NL" b="1" dirty="0" err="1"/>
              <a:t>Homonationalism</a:t>
            </a:r>
            <a:r>
              <a:rPr lang="nl-NL" dirty="0"/>
              <a:t>: </a:t>
            </a:r>
            <a:r>
              <a:rPr lang="en-US" dirty="0"/>
              <a:t>a rhetoric of sexual modernization that is simultaneously able to castigate the other as homophobic and perverse, and construct the imperialist center as “tolerant” but sexually, racially, and gendered normal</a:t>
            </a:r>
            <a:r>
              <a:rPr lang="nl-BE" dirty="0"/>
              <a:t> (Jasbir Puar, 2005)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3223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169" t="1115" r="33901" b="1115"/>
          <a:stretch/>
        </p:blipFill>
        <p:spPr>
          <a:xfrm>
            <a:off x="7723318" y="372715"/>
            <a:ext cx="2744523" cy="4087158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46135" r="20629" b="12006"/>
          <a:stretch/>
        </p:blipFill>
        <p:spPr>
          <a:xfrm>
            <a:off x="1713192" y="360507"/>
            <a:ext cx="2752722" cy="40993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/>
          <a:srcRect l="63340"/>
          <a:stretch/>
        </p:blipFill>
        <p:spPr>
          <a:xfrm>
            <a:off x="4865587" y="360507"/>
            <a:ext cx="2489635" cy="409936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947368" y="4585829"/>
            <a:ext cx="23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/>
              <a:t>Ahmet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011575" y="4585829"/>
            <a:ext cx="23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/>
              <a:t>Daniel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7921082" y="4585829"/>
            <a:ext cx="23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/>
              <a:t>Can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192" y="5223904"/>
            <a:ext cx="2752722" cy="1478513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3318" y="5232136"/>
            <a:ext cx="2744523" cy="147028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587" y="5232136"/>
            <a:ext cx="2459395" cy="14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ermafbeelding 2015-03-17 om 15.42.5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t="6003" r="34822" b="8837"/>
          <a:stretch/>
        </p:blipFill>
        <p:spPr>
          <a:xfrm>
            <a:off x="298509" y="241628"/>
            <a:ext cx="2870661" cy="2806372"/>
          </a:xfrm>
        </p:spPr>
      </p:pic>
      <p:pic>
        <p:nvPicPr>
          <p:cNvPr id="3" name="Tijdelijke aanduiding voor inhoud 3" descr="Schermafbeelding 2015-03-17 om 15.43.26.png">
            <a:extLst>
              <a:ext uri="{FF2B5EF4-FFF2-40B4-BE49-F238E27FC236}">
                <a16:creationId xmlns:a16="http://schemas.microsoft.com/office/drawing/2014/main" id="{5A53B3E8-2A8D-5840-8D09-BC005AB03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3346465" y="241628"/>
            <a:ext cx="5102853" cy="2806372"/>
          </a:xfrm>
          <a:prstGeom prst="rect">
            <a:avLst/>
          </a:prstGeom>
        </p:spPr>
      </p:pic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4E81DB1B-7382-E74D-B623-75FB03E04E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" r="103"/>
          <a:stretch>
            <a:fillRect/>
          </a:stretch>
        </p:blipFill>
        <p:spPr>
          <a:xfrm>
            <a:off x="5695950" y="3171595"/>
            <a:ext cx="6362700" cy="34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584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981200" y="538094"/>
            <a:ext cx="8229600" cy="55880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Daniel: </a:t>
            </a:r>
            <a:r>
              <a:rPr lang="nl-NL" dirty="0" err="1"/>
              <a:t>Why</a:t>
            </a:r>
            <a:r>
              <a:rPr lang="nl-NL" dirty="0"/>
              <a:t> </a:t>
            </a:r>
            <a:r>
              <a:rPr lang="nl-NL" dirty="0" err="1"/>
              <a:t>can’t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honest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the </a:t>
            </a:r>
            <a:r>
              <a:rPr lang="nl-NL" dirty="0" err="1"/>
              <a:t>truth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parents</a:t>
            </a:r>
            <a:r>
              <a:rPr lang="nl-NL" dirty="0"/>
              <a:t>? </a:t>
            </a:r>
            <a:r>
              <a:rPr lang="nl-NL" dirty="0" err="1"/>
              <a:t>Honesty</a:t>
            </a:r>
            <a:r>
              <a:rPr lang="nl-NL" dirty="0"/>
              <a:t> is the </a:t>
            </a:r>
            <a:r>
              <a:rPr lang="nl-NL" dirty="0" err="1"/>
              <a:t>easiest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Ahmet</a:t>
            </a:r>
            <a:r>
              <a:rPr lang="nl-NL" dirty="0"/>
              <a:t>: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. </a:t>
            </a:r>
            <a:r>
              <a:rPr lang="nl-NL" dirty="0" err="1"/>
              <a:t>Honesty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kill</a:t>
            </a:r>
            <a:r>
              <a:rPr lang="nl-NL" dirty="0"/>
              <a:t> me.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Daniel (</a:t>
            </a:r>
            <a:r>
              <a:rPr lang="nl-NL" dirty="0" err="1"/>
              <a:t>laughing</a:t>
            </a:r>
            <a:r>
              <a:rPr lang="nl-NL" dirty="0"/>
              <a:t>): No, I </a:t>
            </a:r>
            <a:r>
              <a:rPr lang="nl-NL" dirty="0" err="1"/>
              <a:t>can’t</a:t>
            </a:r>
            <a:r>
              <a:rPr lang="nl-NL" dirty="0"/>
              <a:t> </a:t>
            </a:r>
            <a:r>
              <a:rPr lang="nl-NL" dirty="0" err="1"/>
              <a:t>understand</a:t>
            </a:r>
            <a:r>
              <a:rPr lang="nl-NL" dirty="0"/>
              <a:t>. </a:t>
            </a:r>
            <a:r>
              <a:rPr lang="nl-NL" dirty="0" err="1"/>
              <a:t>What</a:t>
            </a:r>
            <a:r>
              <a:rPr lang="nl-NL" dirty="0"/>
              <a:t>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possibly</a:t>
            </a:r>
            <a:r>
              <a:rPr lang="nl-NL" dirty="0"/>
              <a:t> happen? </a:t>
            </a:r>
            <a:r>
              <a:rPr lang="nl-NL" dirty="0" err="1"/>
              <a:t>They</a:t>
            </a:r>
            <a:r>
              <a:rPr lang="nl-NL" dirty="0"/>
              <a:t> are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parents</a:t>
            </a:r>
            <a:r>
              <a:rPr lang="nl-NL" dirty="0"/>
              <a:t>, </a:t>
            </a:r>
            <a:r>
              <a:rPr lang="nl-NL" dirty="0" err="1"/>
              <a:t>they</a:t>
            </a:r>
            <a:r>
              <a:rPr lang="nl-NL" dirty="0"/>
              <a:t> love </a:t>
            </a:r>
            <a:r>
              <a:rPr lang="nl-NL" dirty="0" err="1"/>
              <a:t>you</a:t>
            </a:r>
            <a:r>
              <a:rPr lang="nl-NL" dirty="0"/>
              <a:t>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t="60557"/>
          <a:stretch/>
        </p:blipFill>
        <p:spPr>
          <a:xfrm>
            <a:off x="6688243" y="5165696"/>
            <a:ext cx="3810000" cy="150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70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921373"/>
              </p:ext>
            </p:extLst>
          </p:nvPr>
        </p:nvGraphicFramePr>
        <p:xfrm>
          <a:off x="1524001" y="1"/>
          <a:ext cx="9110132" cy="683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3" imgW="5918200" imgH="8420100" progId="Word.Document.12">
                  <p:embed/>
                </p:oleObj>
              </mc:Choice>
              <mc:Fallback>
                <p:oleObj name="Document" r:id="rId3" imgW="5918200" imgH="8420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1" y="1"/>
                        <a:ext cx="9110132" cy="683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312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Turkey…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‘still has a long way to go before it overcomes deeply entrenched institutional homophobia’ (CNN)</a:t>
            </a:r>
            <a:endParaRPr lang="nl-BE" dirty="0"/>
          </a:p>
          <a:p>
            <a:endParaRPr lang="en-US" dirty="0"/>
          </a:p>
          <a:p>
            <a:r>
              <a:rPr lang="en-US" dirty="0"/>
              <a:t>‘has a long way to go when it comes to banning homophobia’ (NRC </a:t>
            </a:r>
            <a:r>
              <a:rPr lang="en-US" dirty="0" err="1"/>
              <a:t>Handelsblad</a:t>
            </a:r>
            <a:r>
              <a:rPr lang="en-US" dirty="0"/>
              <a:t>) </a:t>
            </a:r>
            <a:endParaRPr lang="nl-BE" dirty="0"/>
          </a:p>
          <a:p>
            <a:endParaRPr lang="en-US" dirty="0"/>
          </a:p>
          <a:p>
            <a:r>
              <a:rPr lang="en-US" dirty="0"/>
              <a:t>and that its society ‘still has a long way ahead’ (</a:t>
            </a:r>
            <a:r>
              <a:rPr lang="en-US" dirty="0" err="1"/>
              <a:t>Holebi</a:t>
            </a:r>
            <a:r>
              <a:rPr lang="en-US" dirty="0"/>
              <a:t> Info).</a:t>
            </a:r>
            <a:endParaRPr lang="nl-BE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8601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430476"/>
            <a:ext cx="8229600" cy="5695688"/>
          </a:xfrm>
        </p:spPr>
        <p:txBody>
          <a:bodyPr/>
          <a:lstStyle/>
          <a:p>
            <a:r>
              <a:rPr lang="en-US" dirty="0"/>
              <a:t>‘the hot-button issue of gay rights (or the lack thereof) in Muslim nations’ (Variety) </a:t>
            </a:r>
            <a:endParaRPr lang="nl-BE" dirty="0"/>
          </a:p>
          <a:p>
            <a:endParaRPr lang="en-US" dirty="0"/>
          </a:p>
          <a:p>
            <a:r>
              <a:rPr lang="en-US" dirty="0"/>
              <a:t>‘Islam disdains homosexuality as a sinful though curable disease’ (Deutsch-</a:t>
            </a:r>
            <a:r>
              <a:rPr lang="en-US" dirty="0" err="1"/>
              <a:t>Türkische</a:t>
            </a:r>
            <a:r>
              <a:rPr lang="en-US" dirty="0"/>
              <a:t> </a:t>
            </a:r>
            <a:r>
              <a:rPr lang="en-US" dirty="0" err="1"/>
              <a:t>Nachrichten</a:t>
            </a:r>
            <a:r>
              <a:rPr lang="en-US" dirty="0"/>
              <a:t>)</a:t>
            </a:r>
            <a:endParaRPr lang="nl-BE" dirty="0"/>
          </a:p>
          <a:p>
            <a:endParaRPr lang="nl-BE" dirty="0"/>
          </a:p>
          <a:p>
            <a:r>
              <a:rPr lang="en-US" dirty="0"/>
              <a:t>‘gays in a Muslim country that is seeking European Union membership’ (Huffington Post)</a:t>
            </a:r>
            <a:r>
              <a:rPr lang="nl-BE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254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CACAA-C956-D446-8339-8FC2F222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During the second wave:  Laura Mulvey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D71AE2-05BF-7846-A5D5-EA3A243BE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i="1" dirty="0"/>
              <a:t>Visual Pleasures and Narrative Cinema </a:t>
            </a:r>
            <a:r>
              <a:rPr lang="nl-BE" dirty="0"/>
              <a:t>(1975)</a:t>
            </a:r>
          </a:p>
          <a:p>
            <a:pPr lvl="1"/>
            <a:r>
              <a:rPr lang="nl-BE" dirty="0"/>
              <a:t>Combining Freud, Lacan and feminist theory</a:t>
            </a:r>
          </a:p>
          <a:p>
            <a:pPr lvl="1"/>
            <a:r>
              <a:rPr lang="nl-BE" dirty="0"/>
              <a:t>Both men and women are represented in stereotypical roles</a:t>
            </a:r>
          </a:p>
          <a:p>
            <a:pPr lvl="1"/>
            <a:r>
              <a:rPr lang="nl-BE" dirty="0"/>
              <a:t>Phallocentrism</a:t>
            </a:r>
          </a:p>
          <a:p>
            <a:pPr lvl="1"/>
            <a:r>
              <a:rPr lang="nl-BE" dirty="0"/>
              <a:t>Cinema from a predominantly male – narcissistic point of view</a:t>
            </a:r>
          </a:p>
          <a:p>
            <a:pPr lvl="1"/>
            <a:r>
              <a:rPr lang="nl-BE" dirty="0"/>
              <a:t>Scopophilia (voyeuristic gaze)</a:t>
            </a:r>
          </a:p>
        </p:txBody>
      </p:sp>
    </p:spTree>
    <p:extLst>
      <p:ext uri="{BB962C8B-B14F-4D97-AF65-F5344CB8AC3E}">
        <p14:creationId xmlns:p14="http://schemas.microsoft.com/office/powerpoint/2010/main" val="356461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Locating</a:t>
            </a:r>
            <a:r>
              <a:rPr lang="nl-NL" dirty="0"/>
              <a:t> </a:t>
            </a:r>
            <a:r>
              <a:rPr lang="nl-NL" dirty="0" err="1"/>
              <a:t>conservatism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Turkey’s ‘conservative heartland</a:t>
            </a:r>
            <a:r>
              <a:rPr lang="nl-BE" dirty="0"/>
              <a:t>’ (Huffington Post)</a:t>
            </a:r>
          </a:p>
          <a:p>
            <a:endParaRPr lang="nl-BE" dirty="0"/>
          </a:p>
          <a:p>
            <a:r>
              <a:rPr lang="en-US" dirty="0"/>
              <a:t>the ‘impoverished and conservative southeast’ (E-Kurd)</a:t>
            </a:r>
          </a:p>
          <a:p>
            <a:endParaRPr lang="en-US" dirty="0"/>
          </a:p>
          <a:p>
            <a:r>
              <a:rPr lang="nl-BE" dirty="0"/>
              <a:t> ‘Middle Eastern values’ (San Diego Gay &amp; Lesbian News)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4952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46A555-190B-D84B-AEF3-C279729B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Discussion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C3A160-2F0D-3A4C-B568-DBAD5F1CE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8704" cy="4351338"/>
          </a:xfrm>
        </p:spPr>
        <p:txBody>
          <a:bodyPr/>
          <a:lstStyle/>
          <a:p>
            <a:r>
              <a:rPr lang="nl-BE" dirty="0"/>
              <a:t>The imperative of coming out?</a:t>
            </a:r>
          </a:p>
          <a:p>
            <a:r>
              <a:rPr lang="nl-BE" dirty="0"/>
              <a:t>Superiority of the ”western” way of life?</a:t>
            </a:r>
          </a:p>
          <a:p>
            <a:r>
              <a:rPr lang="nl-BE" dirty="0"/>
              <a:t>Critiques on “feel good pride” and commodification of LGBT rights / pinkwashing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9E873F-3BE1-B54B-B888-DD235E35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289" y="39653"/>
            <a:ext cx="3892130" cy="54801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3FCD70E-3F27-814F-8C6F-DF471E912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790" y="4386297"/>
            <a:ext cx="3414419" cy="22669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154D2C5-95B3-5045-A4DD-424076A2A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478" y="4386297"/>
            <a:ext cx="2702772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ermafbeelding 2015-08-07 om 15.21.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35" r="-17635"/>
          <a:stretch>
            <a:fillRect/>
          </a:stretch>
        </p:blipFill>
        <p:spPr>
          <a:xfrm>
            <a:off x="975052" y="511498"/>
            <a:ext cx="10257664" cy="5641320"/>
          </a:xfrm>
        </p:spPr>
      </p:pic>
      <p:sp>
        <p:nvSpPr>
          <p:cNvPr id="2" name="Tekstvak 1"/>
          <p:cNvSpPr txBox="1"/>
          <p:nvPr/>
        </p:nvSpPr>
        <p:spPr>
          <a:xfrm>
            <a:off x="3013378" y="6319003"/>
            <a:ext cx="6631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/>
              <a:t>Peeping</a:t>
            </a:r>
            <a:r>
              <a:rPr lang="nl-NL" i="1" dirty="0"/>
              <a:t> Tom </a:t>
            </a:r>
            <a:r>
              <a:rPr lang="nl-NL" dirty="0"/>
              <a:t>(Michael Powell 1960)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973524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Laura </a:t>
            </a:r>
            <a:r>
              <a:rPr lang="nl-NL" dirty="0" err="1"/>
              <a:t>Mulvey</a:t>
            </a:r>
            <a:r>
              <a:rPr lang="nl-NL" dirty="0"/>
              <a:t>: </a:t>
            </a:r>
            <a:r>
              <a:rPr lang="nl-NL" i="1" dirty="0"/>
              <a:t>Visual </a:t>
            </a:r>
            <a:r>
              <a:rPr lang="nl-NL" i="1" dirty="0" err="1"/>
              <a:t>pleasures</a:t>
            </a:r>
            <a:r>
              <a:rPr lang="nl-NL" i="1" dirty="0"/>
              <a:t> </a:t>
            </a:r>
            <a:r>
              <a:rPr lang="nl-NL" i="1" dirty="0" err="1"/>
              <a:t>and</a:t>
            </a:r>
            <a:r>
              <a:rPr lang="nl-NL" i="1" dirty="0"/>
              <a:t> </a:t>
            </a:r>
            <a:r>
              <a:rPr lang="nl-NL" i="1" dirty="0" err="1"/>
              <a:t>narrative</a:t>
            </a:r>
            <a:r>
              <a:rPr lang="nl-NL" i="1" dirty="0"/>
              <a:t> cinema </a:t>
            </a:r>
            <a:r>
              <a:rPr lang="nl-NL" dirty="0"/>
              <a:t>(1975)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81200" y="1600201"/>
            <a:ext cx="5744638" cy="4525963"/>
          </a:xfrm>
        </p:spPr>
        <p:txBody>
          <a:bodyPr>
            <a:normAutofit/>
          </a:bodyPr>
          <a:lstStyle/>
          <a:p>
            <a:r>
              <a:rPr lang="nl-NL" dirty="0" err="1"/>
              <a:t>Viewing</a:t>
            </a:r>
            <a:r>
              <a:rPr lang="nl-NL" dirty="0"/>
              <a:t> = </a:t>
            </a:r>
            <a:r>
              <a:rPr lang="nl-NL" dirty="0" err="1"/>
              <a:t>identifying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screen</a:t>
            </a:r>
          </a:p>
          <a:p>
            <a:r>
              <a:rPr lang="nl-NL" dirty="0"/>
              <a:t>“Male </a:t>
            </a:r>
            <a:r>
              <a:rPr lang="nl-NL" dirty="0" err="1"/>
              <a:t>gaze</a:t>
            </a:r>
            <a:r>
              <a:rPr lang="nl-NL" dirty="0"/>
              <a:t>”</a:t>
            </a:r>
          </a:p>
          <a:p>
            <a:r>
              <a:rPr lang="nl-NL" dirty="0" err="1"/>
              <a:t>Tension</a:t>
            </a:r>
            <a:r>
              <a:rPr lang="nl-NL" dirty="0"/>
              <a:t> is </a:t>
            </a:r>
            <a:r>
              <a:rPr lang="nl-NL" dirty="0" err="1"/>
              <a:t>resolved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giving</a:t>
            </a:r>
            <a:r>
              <a:rPr lang="nl-NL" dirty="0"/>
              <a:t> man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role</a:t>
            </a:r>
            <a:r>
              <a:rPr lang="nl-NL" dirty="0"/>
              <a:t> of spectator,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woman</a:t>
            </a:r>
            <a:r>
              <a:rPr lang="nl-NL" dirty="0"/>
              <a:t> </a:t>
            </a:r>
            <a:r>
              <a:rPr lang="nl-NL" dirty="0" err="1"/>
              <a:t>role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spectacle</a:t>
            </a:r>
            <a:endParaRPr lang="nl-NL" dirty="0"/>
          </a:p>
          <a:p>
            <a:r>
              <a:rPr lang="nl-NL" dirty="0"/>
              <a:t>Spectator </a:t>
            </a:r>
            <a:r>
              <a:rPr lang="nl-NL" dirty="0" err="1"/>
              <a:t>sees</a:t>
            </a:r>
            <a:r>
              <a:rPr lang="nl-NL" dirty="0"/>
              <a:t>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eyes</a:t>
            </a:r>
            <a:r>
              <a:rPr lang="nl-NL" dirty="0"/>
              <a:t> of male protagonist</a:t>
            </a:r>
          </a:p>
          <a:p>
            <a:r>
              <a:rPr lang="nl-NL" dirty="0" err="1"/>
              <a:t>Eroticization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839" y="1417639"/>
            <a:ext cx="2804523" cy="216153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859" y="3754937"/>
            <a:ext cx="2826502" cy="23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D5DA71-5C6B-FB49-B935-5DFCAC5F9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925F87-CE1F-0049-A40C-F19FE9A9E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02D8F2-85F7-7E40-9F27-27CEC5CA7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7905"/>
            <a:ext cx="5840896" cy="5157387"/>
          </a:xfrm>
          <a:prstGeom prst="rect">
            <a:avLst/>
          </a:prstGeom>
        </p:spPr>
      </p:pic>
      <p:pic>
        <p:nvPicPr>
          <p:cNvPr id="5" name="Tijdelijke aanduiding voor inhoud 3" descr="Schermafbeelding 2015-08-07 om 15.26.13.png">
            <a:extLst>
              <a:ext uri="{FF2B5EF4-FFF2-40B4-BE49-F238E27FC236}">
                <a16:creationId xmlns:a16="http://schemas.microsoft.com/office/drawing/2014/main" id="{85143535-7EB5-0943-8B69-9182C2D35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r="362"/>
          <a:stretch/>
        </p:blipFill>
        <p:spPr>
          <a:xfrm>
            <a:off x="8145998" y="3731937"/>
            <a:ext cx="3207802" cy="2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671F6-6B52-7F4A-B7D2-2ACE531B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The male gaze: criticisms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D0A340-C4C4-C44B-948A-BE085DD91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Gay gaze, female gaze</a:t>
            </a:r>
          </a:p>
          <a:p>
            <a:r>
              <a:rPr lang="nl-BE" dirty="0"/>
              <a:t>Mulvey later nuances the theory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20A438-79F7-7745-A3D9-5773384C3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5019" y="442112"/>
            <a:ext cx="3458781" cy="2767025"/>
          </a:xfrm>
          <a:prstGeom prst="rect">
            <a:avLst/>
          </a:prstGeom>
        </p:spPr>
      </p:pic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624794C6-9B8A-FF4A-A14A-03C6231304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3" b="1063"/>
          <a:stretch>
            <a:fillRect/>
          </a:stretch>
        </p:blipFill>
        <p:spPr>
          <a:xfrm>
            <a:off x="6292431" y="3528342"/>
            <a:ext cx="5061369" cy="27835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3F982A7-26BE-4447-AA41-8C295EEC7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896" y="2957849"/>
            <a:ext cx="2160104" cy="33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185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1701</Words>
  <Application>Microsoft Macintosh PowerPoint</Application>
  <PresentationFormat>Breedbeeld</PresentationFormat>
  <Paragraphs>210</Paragraphs>
  <Slides>51</Slides>
  <Notes>13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Lucida Grande</vt:lpstr>
      <vt:lpstr>Wingdings</vt:lpstr>
      <vt:lpstr>Kantoorthema</vt:lpstr>
      <vt:lpstr>Document</vt:lpstr>
      <vt:lpstr> Gender, sexuality and film audience and critics perspectives</vt:lpstr>
      <vt:lpstr>PowerPoint-presentatie</vt:lpstr>
      <vt:lpstr>Margaret Mead: gender roles</vt:lpstr>
      <vt:lpstr>Feminism: 4 waves</vt:lpstr>
      <vt:lpstr>During the second wave:  Laura Mulvey</vt:lpstr>
      <vt:lpstr>PowerPoint-presentatie</vt:lpstr>
      <vt:lpstr>Laura Mulvey: Visual pleasures and narrative cinema (1975)</vt:lpstr>
      <vt:lpstr>PowerPoint-presentatie</vt:lpstr>
      <vt:lpstr>The male gaze: criticisms</vt:lpstr>
      <vt:lpstr>Feminism and cultural studies (1): Angela McRobbie</vt:lpstr>
      <vt:lpstr>Angela McRobbie</vt:lpstr>
      <vt:lpstr>Feminism and cultural studies (2): Janice Radway</vt:lpstr>
      <vt:lpstr>3th and 4th wave feminism and Disney</vt:lpstr>
      <vt:lpstr>PowerPoint-presentatie</vt:lpstr>
      <vt:lpstr>PowerPoint-presentatie</vt:lpstr>
      <vt:lpstr>A case study: gendered viewing practices</vt:lpstr>
      <vt:lpstr>Family time: bridging divides in the multiplex</vt:lpstr>
      <vt:lpstr>Filmic safety zones among diasporic families</vt:lpstr>
      <vt:lpstr>Filmic safety zones among diasporic families</vt:lpstr>
      <vt:lpstr>Filmic safety zones among diasporic families</vt:lpstr>
      <vt:lpstr>Filmic safety zones among diasporic families</vt:lpstr>
      <vt:lpstr>Filmic safety zones among diasporic families</vt:lpstr>
      <vt:lpstr>Gendering genres, compromises and gendered guilt</vt:lpstr>
      <vt:lpstr>Gendering genres, compromises and gendered guilt</vt:lpstr>
      <vt:lpstr>Gendering genres, compromises and gendered guilt</vt:lpstr>
      <vt:lpstr>Pleasure and resistance: (daytime) soaps and male stars</vt:lpstr>
      <vt:lpstr>Male stars</vt:lpstr>
      <vt:lpstr>Part 2: queer films and homonationalism</vt:lpstr>
      <vt:lpstr>Queer?</vt:lpstr>
      <vt:lpstr>PowerPoint-presentatie</vt:lpstr>
      <vt:lpstr>PowerPoint-presentatie</vt:lpstr>
      <vt:lpstr>Queer theory: 1990s </vt:lpstr>
      <vt:lpstr>Gayle Rubin (1984)</vt:lpstr>
      <vt:lpstr>Judith Butler</vt:lpstr>
      <vt:lpstr>PowerPoint-presentatie</vt:lpstr>
      <vt:lpstr>PowerPoint-presentatie</vt:lpstr>
      <vt:lpstr>Queer cinema</vt:lpstr>
      <vt:lpstr>PowerPoint-presentatie</vt:lpstr>
      <vt:lpstr>A case study: Zenne Dancer </vt:lpstr>
      <vt:lpstr>Murder on Ahmet Yıldız (2008)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Turkey…</vt:lpstr>
      <vt:lpstr>PowerPoint-presentatie</vt:lpstr>
      <vt:lpstr>Locating conservatism</vt:lpstr>
      <vt:lpstr>Discussion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Gender, sexuality and film reception:  audience and film critics perspective</dc:title>
  <dc:creator>Kevin SMETS</dc:creator>
  <cp:lastModifiedBy>Kevin SMETS</cp:lastModifiedBy>
  <cp:revision>20</cp:revision>
  <dcterms:created xsi:type="dcterms:W3CDTF">2018-11-21T21:03:45Z</dcterms:created>
  <dcterms:modified xsi:type="dcterms:W3CDTF">2018-12-03T12:47:04Z</dcterms:modified>
</cp:coreProperties>
</file>