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7" r:id="rId2"/>
    <p:sldId id="301" r:id="rId3"/>
    <p:sldId id="272" r:id="rId4"/>
    <p:sldId id="293" r:id="rId5"/>
    <p:sldId id="294" r:id="rId6"/>
    <p:sldId id="295" r:id="rId7"/>
    <p:sldId id="296" r:id="rId8"/>
    <p:sldId id="297" r:id="rId9"/>
    <p:sldId id="298" r:id="rId10"/>
    <p:sldId id="299" r:id="rId11"/>
    <p:sldId id="300" r:id="rId12"/>
    <p:sldId id="268" r:id="rId13"/>
    <p:sldId id="302" r:id="rId14"/>
    <p:sldId id="303" r:id="rId15"/>
    <p:sldId id="304" r:id="rId16"/>
    <p:sldId id="305" r:id="rId17"/>
    <p:sldId id="306" r:id="rId18"/>
    <p:sldId id="307" r:id="rId19"/>
    <p:sldId id="308" r:id="rId20"/>
    <p:sldId id="309" r:id="rId21"/>
    <p:sldId id="310" r:id="rId22"/>
    <p:sldId id="276" r:id="rId23"/>
    <p:sldId id="292" r:id="rId24"/>
    <p:sldId id="311" r:id="rId25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403"/>
    <p:restoredTop sz="82759"/>
  </p:normalViewPr>
  <p:slideViewPr>
    <p:cSldViewPr snapToGrid="0" snapToObjects="1">
      <p:cViewPr varScale="1">
        <p:scale>
          <a:sx n="50" d="100"/>
          <a:sy n="50" d="100"/>
        </p:scale>
        <p:origin x="4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75665F-1328-FF47-8941-C372B8560037}" type="datetimeFigureOut">
              <a:rPr lang="nl-BE" smtClean="0"/>
              <a:t>3/12/18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D0F337-0950-6248-8480-218C6FD81CB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56090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0F337-0950-6248-8480-218C6FD81CB1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78252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noProof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0F337-0950-6248-8480-218C6FD81CB1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6433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876D29-598C-BC43-A93C-47F8CA8496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CB3326E-4204-CE4E-93DA-6E513A4F8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B781F2B-A4A3-AE44-96AA-52030205E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91EE4-72DF-0E4A-A4A6-F17CD31BADE6}" type="datetimeFigureOut">
              <a:rPr lang="nl-BE" smtClean="0"/>
              <a:t>3/12/18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15A2D46-A7CC-4F4B-B154-D7AE6ED1D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9A200C8-3833-204A-BA58-6F2E2BF94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A2DAD-81A1-C64A-908F-88E22A62B33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17660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28A560-4E7C-3540-8B7B-8B628A2D1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792C257-CF96-D44E-8D14-532072E9D1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8A4F6D5-2B80-4147-991F-F13D9D90F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91EE4-72DF-0E4A-A4A6-F17CD31BADE6}" type="datetimeFigureOut">
              <a:rPr lang="nl-BE" smtClean="0"/>
              <a:t>3/12/18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DB3747A-06DC-FD4E-9BF5-4107D7814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779E53E-8C8E-6C4E-9E89-BCD0AB00C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A2DAD-81A1-C64A-908F-88E22A62B33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80171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236C70CE-55CB-1147-B06C-067DB53FF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97748DA-6A33-F844-B468-D640160525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B5BF7E0-2F1C-F844-BAB2-E231A7FFC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91EE4-72DF-0E4A-A4A6-F17CD31BADE6}" type="datetimeFigureOut">
              <a:rPr lang="nl-BE" smtClean="0"/>
              <a:t>3/12/18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B1BD17A-41A2-F84D-B2CF-D2A21CEE5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F263555-5FC2-5E4B-B3DE-D2D220897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A2DAD-81A1-C64A-908F-88E22A62B33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06309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A86624-418E-5447-9964-03C2C011E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5F3C99D-5012-DB41-B64B-FCF4D09601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516B5F7-1B67-B14F-AFD9-BB10AD125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91EE4-72DF-0E4A-A4A6-F17CD31BADE6}" type="datetimeFigureOut">
              <a:rPr lang="nl-BE" smtClean="0"/>
              <a:t>3/12/18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5AB5355-36E6-8E44-8C11-923B2B149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913C149-7951-D345-B535-409F2BFF7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A2DAD-81A1-C64A-908F-88E22A62B33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84187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4B0B07-E6EA-E04B-9D9F-2586F8265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D71600-B81A-754E-B4A2-B7A254C7E0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9F2979B-0697-BC49-9A57-087E673C2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91EE4-72DF-0E4A-A4A6-F17CD31BADE6}" type="datetimeFigureOut">
              <a:rPr lang="nl-BE" smtClean="0"/>
              <a:t>3/12/18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35D9FE5-B176-1D44-93DD-8343ECFC8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8E69C63-80AD-4C47-A191-CE908F13B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A2DAD-81A1-C64A-908F-88E22A62B33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57568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606955-CC55-0342-BC55-D51709678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E0981AD-E144-5941-9E08-3630BE4218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7653F79-2B6A-9B4C-9E9F-58F7494BD6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5605B5C-4239-8E45-8247-6A5EB7123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91EE4-72DF-0E4A-A4A6-F17CD31BADE6}" type="datetimeFigureOut">
              <a:rPr lang="nl-BE" smtClean="0"/>
              <a:t>3/12/18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442669F-62A1-DA4F-91A7-CB463544F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49C969C-DA87-0043-A575-EB5943A2E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A2DAD-81A1-C64A-908F-88E22A62B33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03459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64B6E2-F635-4B43-A71C-A39D7B481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C412F61-DF9C-4944-8A92-051D942078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F731983-2177-2149-BB43-9DBE4EB595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6B7500D-D2C4-C04E-A589-98BAC3709D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9284A69-310E-014E-A4C9-2750228538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285BE21-7690-704A-92E4-1D1C9B5EA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91EE4-72DF-0E4A-A4A6-F17CD31BADE6}" type="datetimeFigureOut">
              <a:rPr lang="nl-BE" smtClean="0"/>
              <a:t>3/12/18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1A2742C1-AFDD-3449-9B58-BF4D25F66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19275CB3-2C97-F149-9859-5F5E817C5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A2DAD-81A1-C64A-908F-88E22A62B33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31386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AD227C-91DA-C54B-B835-62178DB0C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50B46AA-DF26-9A4D-B21B-F4EDDD7B1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91EE4-72DF-0E4A-A4A6-F17CD31BADE6}" type="datetimeFigureOut">
              <a:rPr lang="nl-BE" smtClean="0"/>
              <a:t>3/12/18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E00E423-36B7-AC47-B457-16894B518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A5520FB-98F0-7047-B837-57686BAD6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A2DAD-81A1-C64A-908F-88E22A62B33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68499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2ED0FA9-3785-D948-868D-40EB0A1D9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91EE4-72DF-0E4A-A4A6-F17CD31BADE6}" type="datetimeFigureOut">
              <a:rPr lang="nl-BE" smtClean="0"/>
              <a:t>3/12/18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2672E40-B0E1-CA47-A00A-C306DA7ED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CCA167F-7FDF-884D-9308-BD8D598F7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A2DAD-81A1-C64A-908F-88E22A62B33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22372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6E6628-C1BE-A046-AB58-9CC8869FA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CA4923A-8E73-0047-90AF-F775154AB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66AB5E2-2CE5-A445-AE6A-7C3813855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E10859E-F6FB-FE44-8AFB-5C10DB919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91EE4-72DF-0E4A-A4A6-F17CD31BADE6}" type="datetimeFigureOut">
              <a:rPr lang="nl-BE" smtClean="0"/>
              <a:t>3/12/18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1D5396B-A55F-8447-B479-6202EEB44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23D569D-1D71-3844-BDAC-CB85D683D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A2DAD-81A1-C64A-908F-88E22A62B33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48801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A34E2C-3A4D-A148-BEF8-96C50DF1B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40D2B42-3A4E-7540-B251-36774AB0EA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FB3BCAD-61CD-6E44-A169-C921949936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4841246-86C4-5C4B-A604-F692B5B0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91EE4-72DF-0E4A-A4A6-F17CD31BADE6}" type="datetimeFigureOut">
              <a:rPr lang="nl-BE" smtClean="0"/>
              <a:t>3/12/18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9F5E2A0-6D45-284C-90E4-47BC04BFF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65AFDFB-7D92-584B-AADB-A8614D72E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A2DAD-81A1-C64A-908F-88E22A62B33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20579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992EE118-129C-DF47-A035-08C1B5299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35C0FDF-670C-314F-A447-84A0AD8490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3566675-25E6-F84D-884A-F420E980F1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D91EE4-72DF-0E4A-A4A6-F17CD31BADE6}" type="datetimeFigureOut">
              <a:rPr lang="nl-BE" smtClean="0"/>
              <a:t>3/12/18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1A1BE22-AC5F-FB4C-A270-6AF2473613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A4991F8-3E5A-C14E-AFB6-CBFB9B2632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A2DAD-81A1-C64A-908F-88E22A62B33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26865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journals.sagepub.com/doi/abs/10.1177/1750635215611611?journalCode=mwca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mPWSihvt3bs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14153" y="1122363"/>
            <a:ext cx="10424160" cy="2387600"/>
          </a:xfrm>
        </p:spPr>
        <p:txBody>
          <a:bodyPr>
            <a:normAutofit fontScale="90000"/>
          </a:bodyPr>
          <a:lstStyle/>
          <a:p>
            <a:br>
              <a:rPr lang="nl-NL" dirty="0"/>
            </a:br>
            <a:r>
              <a:rPr lang="nl-NL" sz="8000" b="1" dirty="0" err="1">
                <a:solidFill>
                  <a:schemeClr val="accent1">
                    <a:lumMod val="75000"/>
                  </a:schemeClr>
                </a:solidFill>
              </a:rPr>
              <a:t>Vernaculer</a:t>
            </a:r>
            <a:r>
              <a:rPr lang="nl-NL" sz="8000" b="1" dirty="0">
                <a:solidFill>
                  <a:schemeClr val="accent1">
                    <a:lumMod val="75000"/>
                  </a:schemeClr>
                </a:solidFill>
              </a:rPr>
              <a:t> media of conflict</a:t>
            </a:r>
            <a:br>
              <a:rPr lang="nl-NL" sz="8000" b="1" dirty="0">
                <a:solidFill>
                  <a:schemeClr val="accent1">
                    <a:lumMod val="75000"/>
                  </a:schemeClr>
                </a:solidFill>
              </a:rPr>
            </a:b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nl-NL" dirty="0"/>
          </a:p>
          <a:p>
            <a:r>
              <a:rPr lang="nl-NL" dirty="0" err="1"/>
              <a:t>Guest</a:t>
            </a:r>
            <a:r>
              <a:rPr lang="nl-NL" dirty="0"/>
              <a:t> </a:t>
            </a:r>
            <a:r>
              <a:rPr lang="nl-NL" dirty="0" err="1"/>
              <a:t>lecture</a:t>
            </a:r>
            <a:r>
              <a:rPr lang="nl-NL" dirty="0"/>
              <a:t> </a:t>
            </a:r>
            <a:r>
              <a:rPr lang="nl-NL" dirty="0" err="1"/>
              <a:t>Masaryk</a:t>
            </a:r>
            <a:r>
              <a:rPr lang="nl-NL" dirty="0"/>
              <a:t> University Brno, November 2018</a:t>
            </a:r>
          </a:p>
          <a:p>
            <a:r>
              <a:rPr lang="nl-NL" dirty="0"/>
              <a:t>Prof. dr. Kevin Smets (Vrije Universiteit Brussel, Belgium)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324942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068B7A-127C-C541-96F1-731F681FB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C68B1C47-F352-8D4D-8E25-8131B01AC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3574" y="365125"/>
            <a:ext cx="9760226" cy="6188955"/>
          </a:xfrm>
        </p:spPr>
      </p:pic>
      <p:sp>
        <p:nvSpPr>
          <p:cNvPr id="3" name="5-puntige ster 2">
            <a:extLst>
              <a:ext uri="{FF2B5EF4-FFF2-40B4-BE49-F238E27FC236}">
                <a16:creationId xmlns:a16="http://schemas.microsoft.com/office/drawing/2014/main" id="{D8936921-F86A-5546-9DFE-485102D3CDBC}"/>
              </a:ext>
            </a:extLst>
          </p:cNvPr>
          <p:cNvSpPr/>
          <p:nvPr/>
        </p:nvSpPr>
        <p:spPr>
          <a:xfrm>
            <a:off x="7179013" y="4474723"/>
            <a:ext cx="642025" cy="68093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2700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58BEFF-8C89-2A4B-92D4-51C0E4C10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6E52047-D2BF-D249-96CD-1B1758A3CE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Problematizing the alternative – mainstream divide</a:t>
            </a:r>
          </a:p>
          <a:p>
            <a:endParaRPr lang="nl-BE" dirty="0"/>
          </a:p>
          <a:p>
            <a:pPr lvl="1"/>
            <a:r>
              <a:rPr lang="nl-BE" dirty="0"/>
              <a:t>Alternative in terms of: 	Modes of production? Message? Audience?</a:t>
            </a:r>
          </a:p>
          <a:p>
            <a:pPr lvl="1"/>
            <a:endParaRPr lang="nl-BE" dirty="0"/>
          </a:p>
          <a:p>
            <a:pPr lvl="1"/>
            <a:r>
              <a:rPr lang="nl-BE" dirty="0"/>
              <a:t>Often Euro-centric bias for terms such as ‘citizen’, ‘journalism’, ‘participation’</a:t>
            </a:r>
          </a:p>
        </p:txBody>
      </p:sp>
    </p:spTree>
    <p:extLst>
      <p:ext uri="{BB962C8B-B14F-4D97-AF65-F5344CB8AC3E}">
        <p14:creationId xmlns:p14="http://schemas.microsoft.com/office/powerpoint/2010/main" val="2801533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Kurdish</a:t>
            </a:r>
            <a:r>
              <a:rPr lang="nl-NL" dirty="0"/>
              <a:t> conflict in Turkey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71" y="1825625"/>
            <a:ext cx="5197142" cy="3464761"/>
          </a:xfrm>
          <a:prstGeom prst="rect">
            <a:avLst/>
          </a:prstGeom>
        </p:spPr>
      </p:pic>
      <p:pic>
        <p:nvPicPr>
          <p:cNvPr id="5" name="Tijdelijke aanduiding voor inhoud 3"/>
          <p:cNvPicPr>
            <a:picLocks noChangeAspect="1"/>
          </p:cNvPicPr>
          <p:nvPr/>
        </p:nvPicPr>
        <p:blipFill rotWithShape="1">
          <a:blip r:embed="rId3"/>
          <a:srcRect l="-1150" t="11907" r="-688"/>
          <a:stretch/>
        </p:blipFill>
        <p:spPr>
          <a:xfrm>
            <a:off x="5232913" y="1601019"/>
            <a:ext cx="6923316" cy="457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62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966D9C-0C56-A042-9EA1-E10D94BF7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The case of Halil Da</a:t>
            </a:r>
            <a:r>
              <a:rPr lang="nl-NL" dirty="0" err="1">
                <a:ea typeface="Lucida Grande"/>
                <a:cs typeface="Lucida Grande"/>
              </a:rPr>
              <a:t>ğ</a:t>
            </a:r>
            <a:r>
              <a:rPr lang="nl-NL" dirty="0">
                <a:ea typeface="Lucida Grande"/>
                <a:cs typeface="Lucida Grande"/>
              </a:rPr>
              <a:t>: </a:t>
            </a:r>
            <a:r>
              <a:rPr lang="nl-NL" dirty="0" err="1">
                <a:ea typeface="Lucida Grande"/>
                <a:cs typeface="Lucida Grande"/>
              </a:rPr>
              <a:t>methods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FAAECAC-2B04-234C-86A3-4ED2511DEE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Interviews</a:t>
            </a:r>
          </a:p>
          <a:p>
            <a:r>
              <a:rPr lang="nl-BE" dirty="0"/>
              <a:t>Participant observations</a:t>
            </a:r>
          </a:p>
          <a:p>
            <a:r>
              <a:rPr lang="nl-BE" dirty="0"/>
              <a:t>Auto-ethnography!</a:t>
            </a:r>
          </a:p>
          <a:p>
            <a:r>
              <a:rPr lang="nl-BE" dirty="0"/>
              <a:t>Da</a:t>
            </a:r>
            <a:r>
              <a:rPr lang="nl-NL" dirty="0" err="1">
                <a:ea typeface="Lucida Grande"/>
                <a:cs typeface="Lucida Grande"/>
              </a:rPr>
              <a:t>ğ’s</a:t>
            </a:r>
            <a:r>
              <a:rPr lang="nl-NL" dirty="0">
                <a:ea typeface="Lucida Grande"/>
                <a:cs typeface="Lucida Grande"/>
              </a:rPr>
              <a:t> </a:t>
            </a:r>
            <a:r>
              <a:rPr lang="nl-NL" dirty="0" err="1">
                <a:ea typeface="Lucida Grande"/>
                <a:cs typeface="Lucida Grande"/>
              </a:rPr>
              <a:t>memoir</a:t>
            </a:r>
            <a:endParaRPr lang="nl-NL" dirty="0">
              <a:ea typeface="Lucida Grande"/>
              <a:cs typeface="Lucida Grande"/>
            </a:endParaRPr>
          </a:p>
          <a:p>
            <a:r>
              <a:rPr lang="nl-NL" dirty="0" err="1">
                <a:cs typeface="Lucida Grande"/>
              </a:rPr>
              <a:t>Qualitative</a:t>
            </a:r>
            <a:r>
              <a:rPr lang="nl-NL" dirty="0">
                <a:cs typeface="Lucida Grande"/>
              </a:rPr>
              <a:t> content analysis: </a:t>
            </a:r>
            <a:r>
              <a:rPr lang="nl-NL" dirty="0" err="1">
                <a:cs typeface="Lucida Grande"/>
              </a:rPr>
              <a:t>narrative</a:t>
            </a:r>
            <a:r>
              <a:rPr lang="nl-NL" dirty="0">
                <a:cs typeface="Lucida Grande"/>
              </a:rPr>
              <a:t> </a:t>
            </a:r>
            <a:r>
              <a:rPr lang="nl-NL" dirty="0" err="1">
                <a:cs typeface="Lucida Grande"/>
              </a:rPr>
              <a:t>structure</a:t>
            </a:r>
            <a:r>
              <a:rPr lang="nl-NL" dirty="0">
                <a:cs typeface="Lucida Grande"/>
              </a:rPr>
              <a:t>, </a:t>
            </a:r>
            <a:r>
              <a:rPr lang="nl-NL" dirty="0" err="1">
                <a:cs typeface="Lucida Grande"/>
              </a:rPr>
              <a:t>symbolism</a:t>
            </a:r>
            <a:r>
              <a:rPr lang="nl-NL" dirty="0">
                <a:cs typeface="Lucida Grande"/>
              </a:rPr>
              <a:t>, </a:t>
            </a:r>
            <a:r>
              <a:rPr lang="nl-NL" dirty="0" err="1">
                <a:cs typeface="Lucida Grande"/>
              </a:rPr>
              <a:t>visual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678987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DE1DCF-1B4B-5245-A08D-F0F32E1C8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Introducing Halil Da</a:t>
            </a:r>
            <a:r>
              <a:rPr lang="nl-NL" dirty="0" err="1">
                <a:ea typeface="Lucida Grande"/>
                <a:cs typeface="Lucida Grande"/>
              </a:rPr>
              <a:t>ğ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D7870A7-2689-8346-A7D2-14531E5103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F2328EE-C9BA-3045-864B-BB7D79DE1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97" y="1825625"/>
            <a:ext cx="3853013" cy="281653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789B94E-21C3-F74E-8892-5719605AC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473" y="4777092"/>
            <a:ext cx="2844800" cy="12573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347D07F-8F11-A846-B02F-AC500655B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1273" y="1825625"/>
            <a:ext cx="4100012" cy="281653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CB1EE10-C229-4147-AE3C-D7C3B37266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2662" y="1825625"/>
            <a:ext cx="3851441" cy="281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2383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D5BE18-1006-A446-A6FD-419852849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C89A8B6-27B9-1C4E-911C-B8ABD75715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“I decided to stay there and to go further after our interview with Abdullah </a:t>
            </a:r>
            <a:r>
              <a:rPr lang="en-GB" dirty="0" err="1"/>
              <a:t>Öcalan</a:t>
            </a:r>
            <a:r>
              <a:rPr lang="en-GB" dirty="0"/>
              <a:t>, which was a very meaningful work for me. I now remember very well that I had then decided to go further into the depths of the Middle East, not to return again. I was feeling that what I had been in search of until then was there, waiting for me. So I jumped into a geography about which I knew nothing, mingled freely with a people who I do not know at all, and I went to a country in which a language I do not understand any word is spoken.”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641201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A1D226-5E6F-A64B-AE1E-101F81A31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Inspired by film theory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F965254-55AB-7049-A3A7-94AA099D3F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1EF3A42-BD78-7445-98CF-F9DB6622C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695" y="1825625"/>
            <a:ext cx="3097696" cy="471462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4953B9A-E720-934A-ACAA-06DB8404E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7721" y="1825624"/>
            <a:ext cx="3003827" cy="469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8289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5CCBD7-1E90-934A-973E-24680D4AC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Film making as a duty / personal struggle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1BF0B88-56D9-4445-ACF9-8DFBCA6558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“I was timid for a long time since I was afraid of not working sufficiently on my stories […]. However, I believed that I should start from somewhere and, in time, I would make the best of it. In this sense I had to give up my first stories. I still suffer from this. Therefore, I want to revive my [debut] film, </a:t>
            </a:r>
            <a:r>
              <a:rPr lang="en-GB" i="1" dirty="0" err="1"/>
              <a:t>Tîrej</a:t>
            </a:r>
            <a:r>
              <a:rPr lang="en-GB" dirty="0"/>
              <a:t>”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7121869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BFC91-B702-4149-9913-04F28D515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Mode of producing: “mountain cinema”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ACCB5F7-AB69-D044-9A62-AC4444814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Tijdelijke aanduiding voor inhoud 3" descr="03.jpg">
            <a:extLst>
              <a:ext uri="{FF2B5EF4-FFF2-40B4-BE49-F238E27FC236}">
                <a16:creationId xmlns:a16="http://schemas.microsoft.com/office/drawing/2014/main" id="{DB1D7C21-B34D-E449-8E2C-5B8F1CF918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02" t="-1" r="5723" b="55901"/>
          <a:stretch/>
        </p:blipFill>
        <p:spPr>
          <a:xfrm>
            <a:off x="838200" y="1802572"/>
            <a:ext cx="3149231" cy="271905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89C218F-9FC3-8F48-9235-E6054E892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3800" y="1802572"/>
            <a:ext cx="6350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3501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E8A98F-FD6A-2F45-BEBE-1BB2334BF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Film oeuvre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2FE5C90-6543-4649-AD84-3DE290F461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BE" dirty="0"/>
              <a:t>Central theme: conflict, resistance, daily life of guerrilla fighters, women</a:t>
            </a:r>
          </a:p>
          <a:p>
            <a:endParaRPr lang="nl-BE" dirty="0"/>
          </a:p>
          <a:p>
            <a:r>
              <a:rPr lang="nl-BE" dirty="0"/>
              <a:t>6 films, between 29 and 162 minutes</a:t>
            </a:r>
          </a:p>
          <a:p>
            <a:endParaRPr lang="nl-BE" dirty="0"/>
          </a:p>
          <a:p>
            <a:r>
              <a:rPr lang="nl-BE" dirty="0"/>
              <a:t>Hybrid between documentary and fiction</a:t>
            </a:r>
          </a:p>
          <a:p>
            <a:endParaRPr lang="nl-BE" dirty="0"/>
          </a:p>
          <a:p>
            <a:r>
              <a:rPr lang="nl-BE" dirty="0"/>
              <a:t>Cinematic language</a:t>
            </a:r>
          </a:p>
          <a:p>
            <a:pPr lvl="1"/>
            <a:r>
              <a:rPr lang="nl-BE" dirty="0"/>
              <a:t>Symbols and allegories </a:t>
            </a:r>
          </a:p>
          <a:p>
            <a:pPr lvl="1"/>
            <a:r>
              <a:rPr lang="nl-BE" dirty="0"/>
              <a:t>Natural environment</a:t>
            </a:r>
          </a:p>
        </p:txBody>
      </p:sp>
    </p:spTree>
    <p:extLst>
      <p:ext uri="{BB962C8B-B14F-4D97-AF65-F5344CB8AC3E}">
        <p14:creationId xmlns:p14="http://schemas.microsoft.com/office/powerpoint/2010/main" val="4255959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2BC472-B0E9-7745-B526-1F91050A3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81361C77-B1B5-9643-BE09-EBCC15C46A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6058265" cy="4351338"/>
          </a:xfr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F2E0E88E-D851-1C40-8822-E043AC09A1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8442" y="1923597"/>
            <a:ext cx="3008539" cy="449035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DD283313-3AB0-7F43-8005-03A36CD2AF65}"/>
              </a:ext>
            </a:extLst>
          </p:cNvPr>
          <p:cNvSpPr txBox="1"/>
          <p:nvPr/>
        </p:nvSpPr>
        <p:spPr>
          <a:xfrm>
            <a:off x="838200" y="6229288"/>
            <a:ext cx="2388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hlinkClick r:id="rId4"/>
              </a:rPr>
              <a:t>Smets &amp; Akkaya (2016)</a:t>
            </a:r>
            <a:r>
              <a:rPr lang="nl-B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910282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0A43CC-C255-C54D-A71E-029C9144C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 closer look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EBAC3BE-C139-C54E-BAF0-E904BD7DB9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Tirej</a:t>
            </a:r>
          </a:p>
          <a:p>
            <a:endParaRPr lang="nl-BE" dirty="0"/>
          </a:p>
          <a:p>
            <a:r>
              <a:rPr lang="nl-BE" dirty="0"/>
              <a:t>Firmeskên Ava Zê</a:t>
            </a:r>
          </a:p>
          <a:p>
            <a:endParaRPr lang="nl-BE" dirty="0"/>
          </a:p>
          <a:p>
            <a:r>
              <a:rPr lang="nl-BE" dirty="0"/>
              <a:t>Berîtan</a:t>
            </a:r>
          </a:p>
          <a:p>
            <a:endParaRPr lang="nl-BE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2544619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6FEA57-8AD8-B840-8476-2D88FBD10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Significance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59B1BD8-7750-924F-B60D-8DBBB599F1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Historical documents</a:t>
            </a:r>
          </a:p>
          <a:p>
            <a:endParaRPr lang="nl-BE" dirty="0"/>
          </a:p>
          <a:p>
            <a:r>
              <a:rPr lang="nl-BE" dirty="0"/>
              <a:t>Diversifying forms within the Kurdish mediascape</a:t>
            </a:r>
          </a:p>
          <a:p>
            <a:endParaRPr lang="nl-BE" dirty="0"/>
          </a:p>
          <a:p>
            <a:r>
              <a:rPr lang="nl-BE" dirty="0"/>
              <a:t>Propaganda</a:t>
            </a:r>
          </a:p>
          <a:p>
            <a:endParaRPr lang="nl-BE" dirty="0"/>
          </a:p>
          <a:p>
            <a:r>
              <a:rPr lang="nl-BE" dirty="0"/>
              <a:t>Inspiration</a:t>
            </a:r>
          </a:p>
        </p:txBody>
      </p:sp>
    </p:spTree>
    <p:extLst>
      <p:ext uri="{BB962C8B-B14F-4D97-AF65-F5344CB8AC3E}">
        <p14:creationId xmlns:p14="http://schemas.microsoft.com/office/powerpoint/2010/main" val="191601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IMG_0405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 rot="5400000">
            <a:off x="822376" y="1995509"/>
            <a:ext cx="5688252" cy="3128319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1584" y="1841500"/>
            <a:ext cx="4775200" cy="3175000"/>
          </a:xfrm>
          <a:prstGeom prst="rect">
            <a:avLst/>
          </a:prstGeom>
        </p:spPr>
      </p:pic>
      <p:sp>
        <p:nvSpPr>
          <p:cNvPr id="2" name="Rechthoek 1"/>
          <p:cNvSpPr/>
          <p:nvPr/>
        </p:nvSpPr>
        <p:spPr>
          <a:xfrm>
            <a:off x="6758648" y="5641170"/>
            <a:ext cx="37281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>
                <a:hlinkClick r:id="rId4"/>
              </a:rPr>
              <a:t>Excerpt from Tirej (2002) by Halil Dag</a:t>
            </a:r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40401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33" y="229054"/>
            <a:ext cx="7154367" cy="6237990"/>
          </a:xfrm>
        </p:spPr>
      </p:pic>
      <p:sp>
        <p:nvSpPr>
          <p:cNvPr id="5" name="Tekstvak 4"/>
          <p:cNvSpPr txBox="1"/>
          <p:nvPr/>
        </p:nvSpPr>
        <p:spPr>
          <a:xfrm>
            <a:off x="7634514" y="6154057"/>
            <a:ext cx="3402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The </a:t>
            </a:r>
            <a:r>
              <a:rPr lang="nl-NL" dirty="0" err="1"/>
              <a:t>Guardian</a:t>
            </a:r>
            <a:r>
              <a:rPr lang="nl-NL" dirty="0"/>
              <a:t>, 27 September 2017</a:t>
            </a:r>
          </a:p>
        </p:txBody>
      </p:sp>
    </p:spTree>
    <p:extLst>
      <p:ext uri="{BB962C8B-B14F-4D97-AF65-F5344CB8AC3E}">
        <p14:creationId xmlns:p14="http://schemas.microsoft.com/office/powerpoint/2010/main" val="14797969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748DFF-1499-3548-96BC-25ABE96DE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9D4E4A03-274A-8942-BED1-70295063DE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8864" y="0"/>
            <a:ext cx="4959755" cy="4351338"/>
          </a:xfr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4F9AC8F-57B4-E74D-BCA8-DF839AFFE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158864" cy="465151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586DE5A-71D9-4944-A65B-D885B9E9A4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8835" y="3306417"/>
            <a:ext cx="7103165" cy="355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054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Schermafbeelding 2015-09-03 om 16.59.2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" r="326" b="4136"/>
          <a:stretch/>
        </p:blipFill>
        <p:spPr>
          <a:xfrm>
            <a:off x="2408859" y="0"/>
            <a:ext cx="7374281" cy="667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628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252967-E2FA-494D-9525-033AA0786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Vernacular media of conflict: context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28481F0-2C44-BD4A-9833-059B709F0A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Main themes in research</a:t>
            </a:r>
          </a:p>
          <a:p>
            <a:pPr lvl="1"/>
            <a:r>
              <a:rPr lang="nl-BE" dirty="0"/>
              <a:t>Framing, agenda setting, war photography</a:t>
            </a:r>
          </a:p>
          <a:p>
            <a:pPr lvl="1"/>
            <a:r>
              <a:rPr lang="nl-BE" dirty="0"/>
              <a:t>Media production ??</a:t>
            </a:r>
          </a:p>
          <a:p>
            <a:pPr lvl="1"/>
            <a:endParaRPr lang="nl-BE" dirty="0"/>
          </a:p>
          <a:p>
            <a:r>
              <a:rPr lang="nl-BE" dirty="0"/>
              <a:t>Visual turn in conflict research</a:t>
            </a:r>
          </a:p>
          <a:p>
            <a:pPr lvl="1"/>
            <a:r>
              <a:rPr lang="nl-BE" dirty="0"/>
              <a:t>Visual aspects of hard and soft conflicts are increasingly important (Mirzoeff; Parry)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EEB51DA-0A36-404A-8105-F63776F25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56" y="4838861"/>
            <a:ext cx="3064842" cy="203951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9AACEF7-28C3-3149-BA54-193882A044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0424" y="4818486"/>
            <a:ext cx="3058895" cy="203951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A4AD5D7-19C2-FA42-89F8-74C1CA482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9319" y="4829313"/>
            <a:ext cx="2899045" cy="203951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454DE85-FA4E-D34D-93FA-72EB8659E2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3043" y="4829313"/>
            <a:ext cx="3032005" cy="202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266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5549B2-7CA5-E948-895C-EAF416281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Vernacular media of conflict: context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63962DC-44A2-F844-A20F-772D651044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Increased attention for non-elite media producers (in conflict)</a:t>
            </a:r>
          </a:p>
          <a:p>
            <a:r>
              <a:rPr lang="nl-BE" dirty="0"/>
              <a:t>Increasing volume of “vernacular media production in conflicts”</a:t>
            </a:r>
          </a:p>
          <a:p>
            <a:endParaRPr lang="nl-BE" dirty="0"/>
          </a:p>
          <a:p>
            <a:pPr lvl="1"/>
            <a:r>
              <a:rPr lang="nl-BE" dirty="0"/>
              <a:t>Blogs and vlogs by active duty soldiers</a:t>
            </a:r>
          </a:p>
          <a:p>
            <a:pPr lvl="1"/>
            <a:r>
              <a:rPr lang="nl-BE" dirty="0"/>
              <a:t>Citizen photo journalism during attacks</a:t>
            </a:r>
          </a:p>
          <a:p>
            <a:pPr lvl="1"/>
            <a:endParaRPr lang="nl-BE" dirty="0"/>
          </a:p>
          <a:p>
            <a:r>
              <a:rPr lang="nl-BE" dirty="0"/>
              <a:t>=&gt; ”raw” and “autonomous” media</a:t>
            </a:r>
          </a:p>
          <a:p>
            <a:pPr lvl="1"/>
            <a:endParaRPr lang="nl-BE" dirty="0"/>
          </a:p>
          <a:p>
            <a:r>
              <a:rPr lang="nl-BE" dirty="0"/>
              <a:t>(Authenticity?)</a:t>
            </a:r>
          </a:p>
          <a:p>
            <a:endParaRPr lang="nl-B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D8A3A49-43EF-6840-907F-D5584D8E9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8911" y="3756991"/>
            <a:ext cx="4984400" cy="283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286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8140A5-6BDE-7C43-82E6-53D55180A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Why cinema? (1)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EB19297-C7BE-134D-9C24-8F989FD90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84304" cy="4351338"/>
          </a:xfrm>
        </p:spPr>
        <p:txBody>
          <a:bodyPr>
            <a:normAutofit lnSpcReduction="10000"/>
          </a:bodyPr>
          <a:lstStyle/>
          <a:p>
            <a:r>
              <a:rPr lang="nl-BE" dirty="0"/>
              <a:t>Exaggerated focus on social media blogs, vlogs etc?</a:t>
            </a:r>
          </a:p>
          <a:p>
            <a:r>
              <a:rPr lang="nl-BE" dirty="0"/>
              <a:t>Connecting with a (little known) history of filmmakers involved in conflicts</a:t>
            </a:r>
          </a:p>
          <a:p>
            <a:pPr lvl="1"/>
            <a:r>
              <a:rPr lang="nl-BE" dirty="0"/>
              <a:t>Eg. East German director Konrad Wolf</a:t>
            </a:r>
          </a:p>
          <a:p>
            <a:pPr lvl="1"/>
            <a:r>
              <a:rPr lang="nl-BE" dirty="0"/>
              <a:t>Eg. Australian soldiers / amateur film makers during Vietnam War</a:t>
            </a:r>
          </a:p>
          <a:p>
            <a:pPr lvl="1"/>
            <a:r>
              <a:rPr lang="nl-BE" dirty="0"/>
              <a:t>Eg. Revolutionary movements that have employed cinema, for instance Nicaragua</a:t>
            </a:r>
          </a:p>
          <a:p>
            <a:pPr lvl="1"/>
            <a:endParaRPr lang="nl-BE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2B4C7FE-FAA0-7D41-A013-3174A185A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0893" y="227357"/>
            <a:ext cx="2607281" cy="391461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13840B83-6803-C242-BCF3-F5AE96A71F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9947" y="0"/>
            <a:ext cx="2580945" cy="415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816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D0252B-A29F-A443-826D-EF32AA59D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Why cinema? (2)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DAEC910-BE32-0844-A9A0-3B60570AE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57122" cy="4351338"/>
          </a:xfrm>
        </p:spPr>
        <p:txBody>
          <a:bodyPr/>
          <a:lstStyle/>
          <a:p>
            <a:pPr marL="457200" lvl="1" indent="0">
              <a:buNone/>
            </a:pPr>
            <a:endParaRPr lang="nl-BE" dirty="0"/>
          </a:p>
          <a:p>
            <a:r>
              <a:rPr lang="nl-BE" dirty="0"/>
              <a:t>Film (still) very important propaganda tool during or “after” conflicts</a:t>
            </a:r>
          </a:p>
          <a:p>
            <a:pPr lvl="1"/>
            <a:r>
              <a:rPr lang="nl-BE" dirty="0"/>
              <a:t>Soviet cinema</a:t>
            </a:r>
          </a:p>
          <a:p>
            <a:pPr lvl="1"/>
            <a:r>
              <a:rPr lang="nl-BE" dirty="0"/>
              <a:t>Military-industrial complex Hollywood</a:t>
            </a:r>
          </a:p>
          <a:p>
            <a:pPr lvl="1"/>
            <a:r>
              <a:rPr lang="nl-BE" dirty="0"/>
              <a:t>Flames of War ISIS film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60C01EF-CE69-544C-BE4A-1CADAF487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5832" y="3645069"/>
            <a:ext cx="4516167" cy="321293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9873A1C-D4BD-4E4B-A209-9D226344A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623012"/>
            <a:ext cx="6704960" cy="223498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24F23A2-CC8B-464F-9859-6A1F4EDF24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5832" y="1199394"/>
            <a:ext cx="4516167" cy="188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582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22FE61-9F34-E44B-80FC-D42D25051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Conceptualizing “vernacular cinema of conflict”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CDD6674-D1EE-3D45-AC52-AB3522ECCF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BE" dirty="0"/>
              <a:t>Going beyond dichotomy of elite versus amateurs</a:t>
            </a:r>
          </a:p>
          <a:p>
            <a:r>
              <a:rPr lang="nl-BE" dirty="0"/>
              <a:t>Approaching these media not only as “conflict-supporting narratives” but also look at their production and cultural meanings</a:t>
            </a:r>
          </a:p>
          <a:p>
            <a:endParaRPr lang="nl-BE" dirty="0"/>
          </a:p>
          <a:p>
            <a:r>
              <a:rPr lang="nl-BE" dirty="0"/>
              <a:t>Kurdish insurgent movement as a case study</a:t>
            </a:r>
          </a:p>
          <a:p>
            <a:pPr lvl="1"/>
            <a:r>
              <a:rPr lang="nl-BE" dirty="0"/>
              <a:t>Elaborate media landscape</a:t>
            </a:r>
          </a:p>
          <a:p>
            <a:pPr lvl="1"/>
            <a:endParaRPr lang="nl-BE" dirty="0"/>
          </a:p>
          <a:p>
            <a:r>
              <a:rPr lang="nl-BE" dirty="0"/>
              <a:t>“The vernacular”</a:t>
            </a:r>
          </a:p>
          <a:p>
            <a:pPr lvl="1"/>
            <a:r>
              <a:rPr lang="nl-BE" dirty="0"/>
              <a:t>Counter-hegemonic, “specific”, “local”</a:t>
            </a:r>
          </a:p>
          <a:p>
            <a:pPr lvl="1"/>
            <a:r>
              <a:rPr lang="nl-BE" dirty="0"/>
              <a:t>Media studies: “vernacular creativity” on social media </a:t>
            </a:r>
          </a:p>
        </p:txBody>
      </p:sp>
    </p:spTree>
    <p:extLst>
      <p:ext uri="{BB962C8B-B14F-4D97-AF65-F5344CB8AC3E}">
        <p14:creationId xmlns:p14="http://schemas.microsoft.com/office/powerpoint/2010/main" val="400661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400C9D-0960-B147-8A42-75DE40132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848600" cy="1325563"/>
          </a:xfrm>
        </p:spPr>
        <p:txBody>
          <a:bodyPr/>
          <a:lstStyle/>
          <a:p>
            <a:r>
              <a:rPr lang="nl-BE" dirty="0"/>
              <a:t>Previous/recent research on conflict and vernacular media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AC4E0B3-64DB-3542-B4A2-AB78AB8097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70035" cy="4351338"/>
          </a:xfrm>
        </p:spPr>
        <p:txBody>
          <a:bodyPr/>
          <a:lstStyle/>
          <a:p>
            <a:r>
              <a:rPr lang="nl-BE" dirty="0"/>
              <a:t>War on Terror and soldier-produced media: changing nature of media reporting in conflicts</a:t>
            </a:r>
          </a:p>
          <a:p>
            <a:endParaRPr lang="nl-BE" dirty="0"/>
          </a:p>
          <a:p>
            <a:r>
              <a:rPr lang="nl-BE" dirty="0"/>
              <a:t>Vernacular productions by citizens in conflict zones: witnesses</a:t>
            </a:r>
          </a:p>
          <a:p>
            <a:endParaRPr lang="nl-BE" dirty="0"/>
          </a:p>
          <a:p>
            <a:r>
              <a:rPr lang="nl-BE" dirty="0"/>
              <a:t>E.g. ‘milblogs’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3802509-EEFD-F44C-B2B0-FBB3B9D8E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2114" y="96216"/>
            <a:ext cx="2590800" cy="41021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EEA43F4-A351-6C4A-973F-EA120B61F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7672" y="4198316"/>
            <a:ext cx="2659684" cy="265968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ED926FA-A8AD-B84B-942C-73AA5A1A81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7072" y="4198316"/>
            <a:ext cx="3530600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8553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</TotalTime>
  <Words>638</Words>
  <Application>Microsoft Macintosh PowerPoint</Application>
  <PresentationFormat>Breedbeeld</PresentationFormat>
  <Paragraphs>96</Paragraphs>
  <Slides>24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Lucida Grande</vt:lpstr>
      <vt:lpstr>Kantoorthema</vt:lpstr>
      <vt:lpstr> Vernaculer media of conflict </vt:lpstr>
      <vt:lpstr>PowerPoint-presentatie</vt:lpstr>
      <vt:lpstr>PowerPoint-presentatie</vt:lpstr>
      <vt:lpstr>Vernacular media of conflict: context </vt:lpstr>
      <vt:lpstr>Vernacular media of conflict: context</vt:lpstr>
      <vt:lpstr>Why cinema? (1)</vt:lpstr>
      <vt:lpstr>Why cinema? (2)</vt:lpstr>
      <vt:lpstr>Conceptualizing “vernacular cinema of conflict” </vt:lpstr>
      <vt:lpstr>Previous/recent research on conflict and vernacular media</vt:lpstr>
      <vt:lpstr>PowerPoint-presentatie</vt:lpstr>
      <vt:lpstr>PowerPoint-presentatie</vt:lpstr>
      <vt:lpstr>Kurdish conflict in Turkey</vt:lpstr>
      <vt:lpstr>The case of Halil Dağ: methods</vt:lpstr>
      <vt:lpstr>Introducing Halil Dağ</vt:lpstr>
      <vt:lpstr>PowerPoint-presentatie</vt:lpstr>
      <vt:lpstr>Inspired by film theory</vt:lpstr>
      <vt:lpstr>Film making as a duty / personal struggle</vt:lpstr>
      <vt:lpstr>Mode of producing: “mountain cinema”</vt:lpstr>
      <vt:lpstr>Film oeuvre</vt:lpstr>
      <vt:lpstr>A closer look</vt:lpstr>
      <vt:lpstr>Significance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Vernaculer media of conflict </dc:title>
  <dc:creator>Kevin SMETS</dc:creator>
  <cp:lastModifiedBy>Kevin SMETS</cp:lastModifiedBy>
  <cp:revision>28</cp:revision>
  <dcterms:created xsi:type="dcterms:W3CDTF">2018-11-22T14:38:43Z</dcterms:created>
  <dcterms:modified xsi:type="dcterms:W3CDTF">2018-12-03T12:49:09Z</dcterms:modified>
</cp:coreProperties>
</file>