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0" r:id="rId12"/>
    <p:sldId id="265" r:id="rId13"/>
    <p:sldId id="266" r:id="rId14"/>
    <p:sldId id="267" r:id="rId15"/>
    <p:sldId id="268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xmlns="" id="{ED2D7C63-562A-41C7-892E-0C73F5D598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F4B5CC-77C1-4CE0-A7E0-C355E69CB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6738" y="685799"/>
            <a:ext cx="6159273" cy="2971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/>
              <a:t>FJIIB975</a:t>
            </a:r>
            <a:r>
              <a:rPr lang="cs-CZ"/>
              <a:t> Vyprávění v 19. století mezi fikcí a historií</a:t>
            </a:r>
            <a:br>
              <a:rPr lang="cs-CZ"/>
            </a:b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2682CD8-A5BF-4C6F-8C08-621157809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15456" y="3843867"/>
            <a:ext cx="6167930" cy="1947333"/>
          </a:xfrm>
        </p:spPr>
        <p:txBody>
          <a:bodyPr>
            <a:normAutofit/>
          </a:bodyPr>
          <a:lstStyle/>
          <a:p>
            <a:r>
              <a:rPr lang="cs-CZ" dirty="0"/>
              <a:t>Podzim 2018</a:t>
            </a:r>
          </a:p>
          <a:p>
            <a:r>
              <a:rPr lang="cs-CZ" dirty="0"/>
              <a:t>Mgr. et Mgr. Jaroslav </a:t>
            </a:r>
            <a:r>
              <a:rPr lang="cs-CZ" dirty="0" err="1"/>
              <a:t>Stanovský</a:t>
            </a:r>
            <a:endParaRPr lang="cs-CZ" dirty="0"/>
          </a:p>
        </p:txBody>
      </p:sp>
      <p:pic>
        <p:nvPicPr>
          <p:cNvPr id="1026" name="Picture 2" descr="RÃ©sultat de recherche d'images pour &quot;XIX siecle histoire&quot;">
            <a:extLst>
              <a:ext uri="{FF2B5EF4-FFF2-40B4-BE49-F238E27FC236}">
                <a16:creationId xmlns:a16="http://schemas.microsoft.com/office/drawing/2014/main" xmlns="" id="{D3F92850-D5CE-40DC-84F3-E0D5AAF0E9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45" r="25600"/>
          <a:stretch/>
        </p:blipFill>
        <p:spPr bwMode="auto">
          <a:xfrm>
            <a:off x="20" y="10"/>
            <a:ext cx="4639713" cy="6857990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9" name="Group 72">
            <a:extLst>
              <a:ext uri="{FF2B5EF4-FFF2-40B4-BE49-F238E27FC236}">
                <a16:creationId xmlns:a16="http://schemas.microsoft.com/office/drawing/2014/main" xmlns="" id="{6DF25E23-BE15-4E36-A700-59F0CE8C54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xmlns="" id="{2CE9353A-F333-4305-BED0-D126D75F5D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0" name="Straight Connector 74">
              <a:extLst>
                <a:ext uri="{FF2B5EF4-FFF2-40B4-BE49-F238E27FC236}">
                  <a16:creationId xmlns:a16="http://schemas.microsoft.com/office/drawing/2014/main" xmlns="" id="{95D1D327-6D34-4AB1-BBCB-FFD18B927B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xmlns="" id="{C3D4CCB5-F27F-4868-B1D4-55D8654F07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xmlns="" id="{55F00F96-8833-4C32-AD31-05286BC80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C22EE3D4-FE2C-4B01-BC8C-3CE2C6CC11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178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E1C6861-7EA9-4C2B-B13B-E4D6A581F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19922"/>
            <a:ext cx="9738172" cy="47939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>
                <a:solidFill>
                  <a:srgbClr val="002060"/>
                </a:solidFill>
              </a:rPr>
              <a:t>Extrait</a:t>
            </a:r>
            <a:r>
              <a:rPr lang="cs-CZ" b="1" dirty="0">
                <a:solidFill>
                  <a:srgbClr val="002060"/>
                </a:solidFill>
              </a:rPr>
              <a:t> 1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002060"/>
                </a:solidFill>
              </a:rPr>
              <a:t>Hougomont</a:t>
            </a:r>
            <a:r>
              <a:rPr lang="fr-FR" dirty="0">
                <a:solidFill>
                  <a:srgbClr val="002060"/>
                </a:solidFill>
              </a:rPr>
              <a:t>, ce fut là un lieu funèbre, le commencement de l’obstacle, la première résistance que rencontra à Waterloo ce grand bûcheron de l’Europe qu’on appelait Napoléon ; le premier nœud sous le coup de hache. </a:t>
            </a:r>
            <a:r>
              <a:rPr lang="cs-CZ" dirty="0">
                <a:solidFill>
                  <a:srgbClr val="002060"/>
                </a:solidFill>
              </a:rPr>
              <a:t>(…)</a:t>
            </a:r>
            <a:r>
              <a:rPr lang="fr-FR" dirty="0">
                <a:solidFill>
                  <a:srgbClr val="002060"/>
                </a:solidFill>
              </a:rPr>
              <a:t> Les Anglais là ont été admirables. Les quatre compagnies des gardes de Cooke y ont tenu tête pendant sept heures à l’acharnement d’une armée. </a:t>
            </a:r>
            <a:r>
              <a:rPr lang="fr-FR" dirty="0" err="1">
                <a:solidFill>
                  <a:srgbClr val="002060"/>
                </a:solidFill>
              </a:rPr>
              <a:t>Hougomont</a:t>
            </a:r>
            <a:r>
              <a:rPr lang="fr-FR" dirty="0">
                <a:solidFill>
                  <a:srgbClr val="002060"/>
                </a:solidFill>
              </a:rPr>
              <a:t>, vu sur la carte, en plan géométral, bâtiments et enclos compris, présente une espèce de rectangle irrégulier dont un angle aurait été entaillé. C’est à cet angle qu’est la porte méridionale, gardée par ce mur qui la fusille à bout portant. </a:t>
            </a:r>
            <a:r>
              <a:rPr lang="fr-FR" dirty="0" err="1">
                <a:solidFill>
                  <a:srgbClr val="002060"/>
                </a:solidFill>
              </a:rPr>
              <a:t>Hougomont</a:t>
            </a:r>
            <a:r>
              <a:rPr lang="fr-FR" dirty="0">
                <a:solidFill>
                  <a:srgbClr val="002060"/>
                </a:solidFill>
              </a:rPr>
              <a:t> a deux portes : la porte méridionale, celle du château, et la porte septentrionale, celle de la ferme. Napoléon envoya contre </a:t>
            </a:r>
            <a:r>
              <a:rPr lang="fr-FR" dirty="0" err="1">
                <a:solidFill>
                  <a:srgbClr val="002060"/>
                </a:solidFill>
              </a:rPr>
              <a:t>Hougomont</a:t>
            </a:r>
            <a:r>
              <a:rPr lang="fr-FR" dirty="0">
                <a:solidFill>
                  <a:srgbClr val="002060"/>
                </a:solidFill>
              </a:rPr>
              <a:t> son frère Jérôme ; les divisions Guilleminot, Foy et </a:t>
            </a:r>
            <a:r>
              <a:rPr lang="fr-FR" dirty="0" err="1">
                <a:solidFill>
                  <a:srgbClr val="002060"/>
                </a:solidFill>
              </a:rPr>
              <a:t>Bachelu</a:t>
            </a:r>
            <a:r>
              <a:rPr lang="fr-FR" dirty="0">
                <a:solidFill>
                  <a:srgbClr val="002060"/>
                </a:solidFill>
              </a:rPr>
              <a:t> s’y heurtèrent, presque tout le corps de Reille y fut employé et y échoua, les boulets de Kellermann s’épuisèrent sur cet héroïque pan de mur. Ce ne fut pas trop de la brigade </a:t>
            </a:r>
            <a:r>
              <a:rPr lang="fr-FR" dirty="0" err="1">
                <a:solidFill>
                  <a:srgbClr val="002060"/>
                </a:solidFill>
              </a:rPr>
              <a:t>Bauduin</a:t>
            </a:r>
            <a:r>
              <a:rPr lang="fr-FR" dirty="0">
                <a:solidFill>
                  <a:srgbClr val="002060"/>
                </a:solidFill>
              </a:rPr>
              <a:t> pour forcer </a:t>
            </a:r>
            <a:r>
              <a:rPr lang="fr-FR" dirty="0" err="1">
                <a:solidFill>
                  <a:srgbClr val="002060"/>
                </a:solidFill>
              </a:rPr>
              <a:t>Hougomont</a:t>
            </a:r>
            <a:r>
              <a:rPr lang="fr-FR" dirty="0">
                <a:solidFill>
                  <a:srgbClr val="002060"/>
                </a:solidFill>
              </a:rPr>
              <a:t> au nord, et la brigade Soye ne put que l’entamer au sud, sans le prendre.  </a:t>
            </a: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B8EEB55-514D-4F39-9990-804C0F31A9F2}"/>
              </a:ext>
            </a:extLst>
          </p:cNvPr>
          <p:cNvSpPr txBox="1"/>
          <p:nvPr/>
        </p:nvSpPr>
        <p:spPr>
          <a:xfrm>
            <a:off x="949911" y="461639"/>
            <a:ext cx="900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Quelles</a:t>
            </a:r>
            <a:r>
              <a:rPr lang="cs-CZ" b="1" dirty="0"/>
              <a:t> </a:t>
            </a:r>
            <a:r>
              <a:rPr lang="cs-CZ" b="1" dirty="0" err="1"/>
              <a:t>sont</a:t>
            </a:r>
            <a:r>
              <a:rPr lang="cs-CZ" b="1" dirty="0"/>
              <a:t>, </a:t>
            </a:r>
            <a:r>
              <a:rPr lang="fr-FR" b="1" dirty="0"/>
              <a:t>à votre avis, les marques de la fiction/du récit historique?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9916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43B0E97-A836-4909-AF0A-BAB16AED6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Extrait</a:t>
            </a:r>
            <a:r>
              <a:rPr lang="cs-CZ" b="1" dirty="0"/>
              <a:t> 2:</a:t>
            </a:r>
          </a:p>
          <a:p>
            <a:pPr marL="0" indent="0">
              <a:buNone/>
            </a:pPr>
            <a:r>
              <a:rPr lang="fr-FR" dirty="0"/>
              <a:t>Les mots sont mensongers. A peine prononcés, ils trahissent le foisonnement des êtres, bafouent leur liberté. Quand je dis "Juifs", je referme sur mes grands-parents la chape identitaire que, toute leur vie, ils ont voulu faire sauter pour embrasser l'universel. Quand je dis "ma grand-mère" , tout le monde pense à une mamie aux bajoues duveteuses qui me prend sur ses genoux pour me lire un conte; mais </a:t>
            </a:r>
            <a:r>
              <a:rPr lang="fr-FR" dirty="0" err="1"/>
              <a:t>Idesa</a:t>
            </a:r>
            <a:r>
              <a:rPr lang="fr-FR" dirty="0"/>
              <a:t> est morte à l'âge de vingt-huit ans, et je suis déjà plus vieux qu'elle.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12DF3509-9F82-4BF5-BAA8-000E30C9FE71}"/>
              </a:ext>
            </a:extLst>
          </p:cNvPr>
          <p:cNvSpPr txBox="1"/>
          <p:nvPr/>
        </p:nvSpPr>
        <p:spPr>
          <a:xfrm>
            <a:off x="497781" y="4301067"/>
            <a:ext cx="8237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>
                <a:solidFill>
                  <a:srgbClr val="002060"/>
                </a:solidFill>
              </a:rPr>
              <a:t>Victor Hugo: </a:t>
            </a:r>
            <a:r>
              <a:rPr lang="cs-CZ" i="1" dirty="0">
                <a:solidFill>
                  <a:srgbClr val="002060"/>
                </a:solidFill>
              </a:rPr>
              <a:t>Les </a:t>
            </a:r>
            <a:r>
              <a:rPr lang="cs-CZ" i="1" dirty="0" err="1">
                <a:solidFill>
                  <a:srgbClr val="002060"/>
                </a:solidFill>
              </a:rPr>
              <a:t>Misérables</a:t>
            </a:r>
            <a:r>
              <a:rPr lang="cs-CZ" i="1" dirty="0">
                <a:solidFill>
                  <a:srgbClr val="002060"/>
                </a:solidFill>
              </a:rPr>
              <a:t>. </a:t>
            </a:r>
            <a:r>
              <a:rPr lang="cs-CZ" i="1" dirty="0" err="1">
                <a:solidFill>
                  <a:srgbClr val="002060"/>
                </a:solidFill>
              </a:rPr>
              <a:t>Deuxi</a:t>
            </a:r>
            <a:r>
              <a:rPr lang="fr-FR" i="1" dirty="0" err="1">
                <a:solidFill>
                  <a:srgbClr val="002060"/>
                </a:solidFill>
              </a:rPr>
              <a:t>ème</a:t>
            </a:r>
            <a:r>
              <a:rPr lang="fr-FR" i="1" dirty="0">
                <a:solidFill>
                  <a:srgbClr val="002060"/>
                </a:solidFill>
              </a:rPr>
              <a:t> partie: Cosette; Livre premier: Waterloo; chapitre 2: </a:t>
            </a:r>
            <a:r>
              <a:rPr lang="fr-FR" i="1" dirty="0" err="1">
                <a:solidFill>
                  <a:srgbClr val="002060"/>
                </a:solidFill>
              </a:rPr>
              <a:t>Hougomont</a:t>
            </a:r>
            <a:endParaRPr lang="fr-FR" i="1" dirty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2. Ivan </a:t>
            </a:r>
            <a:r>
              <a:rPr lang="cs-CZ" dirty="0" err="1">
                <a:solidFill>
                  <a:srgbClr val="002060"/>
                </a:solidFill>
              </a:rPr>
              <a:t>Jablonka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i="1" dirty="0" err="1">
                <a:solidFill>
                  <a:srgbClr val="002060"/>
                </a:solidFill>
              </a:rPr>
              <a:t>Histoire</a:t>
            </a:r>
            <a:r>
              <a:rPr lang="cs-CZ" i="1" dirty="0">
                <a:solidFill>
                  <a:srgbClr val="002060"/>
                </a:solidFill>
              </a:rPr>
              <a:t> des </a:t>
            </a:r>
            <a:r>
              <a:rPr lang="cs-CZ" i="1" dirty="0" err="1">
                <a:solidFill>
                  <a:srgbClr val="002060"/>
                </a:solidFill>
              </a:rPr>
              <a:t>grands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parents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que</a:t>
            </a:r>
            <a:r>
              <a:rPr lang="cs-CZ" i="1" dirty="0">
                <a:solidFill>
                  <a:srgbClr val="002060"/>
                </a:solidFill>
              </a:rPr>
              <a:t> je n</a:t>
            </a:r>
            <a:r>
              <a:rPr lang="fr-FR" i="1" dirty="0">
                <a:solidFill>
                  <a:srgbClr val="002060"/>
                </a:solidFill>
              </a:rPr>
              <a:t>’ai pas eus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77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069A93-E501-49A5-BCB8-9AB5CDB44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19518"/>
            <a:ext cx="8534400" cy="1507067"/>
          </a:xfrm>
        </p:spPr>
        <p:txBody>
          <a:bodyPr/>
          <a:lstStyle/>
          <a:p>
            <a:r>
              <a:rPr lang="fr-FR" dirty="0"/>
              <a:t>Kl</a:t>
            </a:r>
            <a:r>
              <a:rPr lang="cs-CZ" dirty="0" err="1"/>
              <a:t>íčové</a:t>
            </a:r>
            <a:r>
              <a:rPr lang="cs-CZ" dirty="0"/>
              <a:t>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B19E999-75DE-4222-BBD2-A971396B9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93" y="1822142"/>
            <a:ext cx="8534400" cy="3615267"/>
          </a:xfrm>
        </p:spPr>
        <p:txBody>
          <a:bodyPr>
            <a:normAutofit/>
          </a:bodyPr>
          <a:lstStyle/>
          <a:p>
            <a:r>
              <a:rPr lang="cs-CZ" sz="2800" dirty="0" err="1"/>
              <a:t>Littérature</a:t>
            </a:r>
            <a:endParaRPr lang="cs-CZ" sz="2800" dirty="0"/>
          </a:p>
          <a:p>
            <a:r>
              <a:rPr lang="cs-CZ" sz="2800" dirty="0"/>
              <a:t>Fiction</a:t>
            </a:r>
          </a:p>
          <a:p>
            <a:r>
              <a:rPr lang="cs-CZ" sz="2800" dirty="0" err="1"/>
              <a:t>Récit</a:t>
            </a:r>
            <a:endParaRPr lang="cs-CZ" sz="2800" dirty="0"/>
          </a:p>
          <a:p>
            <a:r>
              <a:rPr lang="cs-CZ" sz="2800" dirty="0" err="1"/>
              <a:t>Histoire</a:t>
            </a:r>
            <a:r>
              <a:rPr lang="cs-CZ" sz="2800" dirty="0"/>
              <a:t> x </a:t>
            </a:r>
            <a:r>
              <a:rPr lang="cs-CZ" sz="2800" dirty="0" err="1"/>
              <a:t>histoire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5052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EFF405-7150-4619-91B3-23D88E70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169" y="190540"/>
            <a:ext cx="8534400" cy="1507067"/>
          </a:xfrm>
        </p:spPr>
        <p:txBody>
          <a:bodyPr/>
          <a:lstStyle/>
          <a:p>
            <a:r>
              <a:rPr lang="cs-CZ" dirty="0"/>
              <a:t>Fikce a historie: problematický vztah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25D3147-9742-4104-8543-12EDF7C43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05" y="1511423"/>
            <a:ext cx="8534400" cy="361526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Jak poznat fikci?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Podstata historie jakožto vyprávění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Literatura a román a jejich role ve vytváření historie</a:t>
            </a:r>
          </a:p>
        </p:txBody>
      </p:sp>
    </p:spTree>
    <p:extLst>
      <p:ext uri="{BB962C8B-B14F-4D97-AF65-F5344CB8AC3E}">
        <p14:creationId xmlns:p14="http://schemas.microsoft.com/office/powerpoint/2010/main" val="313292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2178841-4025-4C67-9E47-36921FA7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59" y="84007"/>
            <a:ext cx="8534400" cy="1507067"/>
          </a:xfrm>
        </p:spPr>
        <p:txBody>
          <a:bodyPr/>
          <a:lstStyle/>
          <a:p>
            <a:r>
              <a:rPr lang="cs-CZ" dirty="0"/>
              <a:t>Jedno nebo více vyprávění?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78724C1-FD9C-45F7-B46A-A9F3AACA6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97" y="1218460"/>
            <a:ext cx="8534400" cy="3615267"/>
          </a:xfrm>
        </p:spPr>
        <p:txBody>
          <a:bodyPr/>
          <a:lstStyle/>
          <a:p>
            <a:r>
              <a:rPr lang="cs-CZ" dirty="0"/>
              <a:t>Aristoteles: Poetika</a:t>
            </a:r>
          </a:p>
          <a:p>
            <a:r>
              <a:rPr lang="cs-CZ" dirty="0" err="1"/>
              <a:t>Hayden</a:t>
            </a:r>
            <a:r>
              <a:rPr lang="cs-CZ" dirty="0"/>
              <a:t> </a:t>
            </a:r>
            <a:r>
              <a:rPr lang="cs-CZ" dirty="0" err="1"/>
              <a:t>White</a:t>
            </a:r>
            <a:r>
              <a:rPr lang="cs-CZ" dirty="0"/>
              <a:t>: </a:t>
            </a:r>
            <a:r>
              <a:rPr lang="cs-CZ" dirty="0" err="1"/>
              <a:t>Metahistory</a:t>
            </a:r>
            <a:endParaRPr lang="cs-CZ" dirty="0"/>
          </a:p>
          <a:p>
            <a:r>
              <a:rPr lang="cs-CZ" dirty="0"/>
              <a:t>Roland </a:t>
            </a:r>
            <a:r>
              <a:rPr lang="cs-CZ" dirty="0" err="1"/>
              <a:t>Barthes</a:t>
            </a:r>
            <a:r>
              <a:rPr lang="cs-CZ" dirty="0"/>
              <a:t>: </a:t>
            </a:r>
            <a:r>
              <a:rPr lang="cs-CZ" i="1" dirty="0" err="1"/>
              <a:t>Introduction</a:t>
            </a:r>
            <a:r>
              <a:rPr lang="cs-CZ" i="1" dirty="0"/>
              <a:t> </a:t>
            </a:r>
            <a:r>
              <a:rPr lang="fr-FR" i="1" dirty="0"/>
              <a:t>à l’analyse structurale des récits</a:t>
            </a:r>
          </a:p>
          <a:p>
            <a:r>
              <a:rPr lang="fr-FR" dirty="0"/>
              <a:t>Gérard Genette: </a:t>
            </a:r>
            <a:r>
              <a:rPr lang="fr-FR" i="1" dirty="0"/>
              <a:t>Fiction et diction</a:t>
            </a:r>
            <a:endParaRPr lang="fr-FR" dirty="0"/>
          </a:p>
          <a:p>
            <a:r>
              <a:rPr lang="fr-FR" dirty="0" err="1"/>
              <a:t>Dorrit</a:t>
            </a:r>
            <a:r>
              <a:rPr lang="fr-FR" dirty="0"/>
              <a:t> Cohn: </a:t>
            </a:r>
            <a:r>
              <a:rPr lang="fr-FR" i="1" dirty="0"/>
              <a:t>Co d</a:t>
            </a:r>
            <a:r>
              <a:rPr lang="cs-CZ" i="1" dirty="0" err="1"/>
              <a:t>ělá</a:t>
            </a:r>
            <a:r>
              <a:rPr lang="cs-CZ" i="1" dirty="0"/>
              <a:t> fikci fikcí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0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8ED473-131E-44AA-A85F-FCA742F3C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7" y="341460"/>
            <a:ext cx="8534400" cy="1507067"/>
          </a:xfrm>
        </p:spPr>
        <p:txBody>
          <a:bodyPr/>
          <a:lstStyle/>
          <a:p>
            <a:r>
              <a:rPr lang="cs-CZ" dirty="0"/>
              <a:t>Literární dílo jako znak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FA231DC-4AEE-4D27-AE98-4FCF52C12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03" y="1475913"/>
            <a:ext cx="8534400" cy="3615267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Pražský lingvistický kroužek</a:t>
            </a:r>
          </a:p>
          <a:p>
            <a:r>
              <a:rPr lang="cs-CZ" dirty="0">
                <a:solidFill>
                  <a:srgbClr val="002060"/>
                </a:solidFill>
              </a:rPr>
              <a:t>Roman </a:t>
            </a:r>
            <a:r>
              <a:rPr lang="cs-CZ" dirty="0" err="1">
                <a:solidFill>
                  <a:srgbClr val="002060"/>
                </a:solidFill>
              </a:rPr>
              <a:t>Jakobson</a:t>
            </a:r>
            <a:r>
              <a:rPr lang="cs-CZ" dirty="0">
                <a:solidFill>
                  <a:srgbClr val="002060"/>
                </a:solidFill>
              </a:rPr>
              <a:t>, Jan Mukařovský</a:t>
            </a:r>
          </a:p>
          <a:p>
            <a:r>
              <a:rPr lang="cs-CZ" dirty="0">
                <a:solidFill>
                  <a:srgbClr val="002060"/>
                </a:solidFill>
              </a:rPr>
              <a:t>Systém funkcí, estetická funkce – specifičnost literárního textu</a:t>
            </a:r>
          </a:p>
        </p:txBody>
      </p:sp>
    </p:spTree>
    <p:extLst>
      <p:ext uri="{BB962C8B-B14F-4D97-AF65-F5344CB8AC3E}">
        <p14:creationId xmlns:p14="http://schemas.microsoft.com/office/powerpoint/2010/main" val="24153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812F7A-EB44-4AF8-8991-3F8EBA218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7" y="394726"/>
            <a:ext cx="8534400" cy="1507067"/>
          </a:xfrm>
        </p:spPr>
        <p:txBody>
          <a:bodyPr/>
          <a:lstStyle/>
          <a:p>
            <a:r>
              <a:rPr lang="cs-CZ" dirty="0"/>
              <a:t>Co zobrazuje fikce? Otázka reference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1C30288-C572-49C0-A8E7-EA402D89D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47" y="1888312"/>
            <a:ext cx="8534400" cy="3615267"/>
          </a:xfrm>
        </p:spPr>
        <p:txBody>
          <a:bodyPr/>
          <a:lstStyle/>
          <a:p>
            <a:r>
              <a:rPr lang="cs-CZ" i="1" dirty="0">
                <a:solidFill>
                  <a:srgbClr val="002060"/>
                </a:solidFill>
              </a:rPr>
              <a:t>Mimeze (nápodoba) : </a:t>
            </a:r>
            <a:r>
              <a:rPr lang="cs-CZ" dirty="0">
                <a:solidFill>
                  <a:srgbClr val="002060"/>
                </a:solidFill>
              </a:rPr>
              <a:t>literatura zobrazuje skutečný svět; její nedostatky</a:t>
            </a:r>
            <a:endParaRPr lang="cs-CZ" i="1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Alternativní návrh: teorie fikčních světů (Thomas Pavel, Umberto </a:t>
            </a:r>
            <a:r>
              <a:rPr lang="cs-CZ" dirty="0" err="1">
                <a:solidFill>
                  <a:srgbClr val="002060"/>
                </a:solidFill>
              </a:rPr>
              <a:t>Eco</a:t>
            </a:r>
            <a:r>
              <a:rPr lang="cs-CZ" dirty="0">
                <a:solidFill>
                  <a:srgbClr val="002060"/>
                </a:solidFill>
              </a:rPr>
              <a:t>, Lubomír Doležel)</a:t>
            </a:r>
            <a:endParaRPr lang="cs-CZ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7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1BF8564-D0AD-4131-9EC4-2F5EAE5D1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23705"/>
            <a:ext cx="8534400" cy="1507067"/>
          </a:xfrm>
        </p:spPr>
        <p:txBody>
          <a:bodyPr/>
          <a:lstStyle/>
          <a:p>
            <a:r>
              <a:rPr lang="fr-FR" dirty="0"/>
              <a:t>J</a:t>
            </a:r>
            <a:r>
              <a:rPr lang="cs-CZ" dirty="0" err="1"/>
              <a:t>ak</a:t>
            </a:r>
            <a:r>
              <a:rPr lang="cs-CZ" dirty="0"/>
              <a:t> komunikuje fikce? Otázka pragmatiky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8820DEF-0016-4298-ADCB-19DBCCB4E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47" y="2257147"/>
            <a:ext cx="8534400" cy="3615267"/>
          </a:xfrm>
        </p:spPr>
        <p:txBody>
          <a:bodyPr/>
          <a:lstStyle/>
          <a:p>
            <a:r>
              <a:rPr lang="cs-CZ" dirty="0"/>
              <a:t>Teorie předstírání</a:t>
            </a:r>
          </a:p>
          <a:p>
            <a:r>
              <a:rPr lang="cs-CZ" dirty="0"/>
              <a:t>Teorie „fikční komunikace“</a:t>
            </a:r>
          </a:p>
          <a:p>
            <a:r>
              <a:rPr lang="cs-CZ" dirty="0"/>
              <a:t>Role čtenáře (Umberto </a:t>
            </a:r>
            <a:r>
              <a:rPr lang="cs-CZ" dirty="0" err="1"/>
              <a:t>Eco</a:t>
            </a:r>
            <a:r>
              <a:rPr lang="cs-CZ" dirty="0"/>
              <a:t>: </a:t>
            </a:r>
            <a:r>
              <a:rPr lang="cs-CZ" i="1" dirty="0" err="1"/>
              <a:t>Lector</a:t>
            </a:r>
            <a:r>
              <a:rPr lang="cs-CZ" i="1" dirty="0"/>
              <a:t> in </a:t>
            </a:r>
            <a:r>
              <a:rPr lang="cs-CZ" i="1" dirty="0" err="1"/>
              <a:t>fabula</a:t>
            </a:r>
            <a:r>
              <a:rPr lang="cs-CZ" dirty="0"/>
              <a:t>, </a:t>
            </a:r>
            <a:r>
              <a:rPr lang="cs-CZ" i="1" dirty="0"/>
              <a:t>Šest procházek…)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94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225E54-CA5A-4BE3-983F-824811F8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7" y="288194"/>
            <a:ext cx="8534400" cy="1507067"/>
          </a:xfrm>
        </p:spPr>
        <p:txBody>
          <a:bodyPr/>
          <a:lstStyle/>
          <a:p>
            <a:r>
              <a:rPr lang="cs-CZ" dirty="0"/>
              <a:t>Náplň a struktura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415B160-16D0-40CD-AE4B-2B849A517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47" y="2121763"/>
            <a:ext cx="8534400" cy="3968319"/>
          </a:xfrm>
        </p:spPr>
        <p:txBody>
          <a:bodyPr/>
          <a:lstStyle/>
          <a:p>
            <a:r>
              <a:rPr lang="cs-CZ" dirty="0"/>
              <a:t>Semináře: kombinace přednášek a analýzy textů</a:t>
            </a:r>
          </a:p>
          <a:p>
            <a:r>
              <a:rPr lang="cs-CZ" dirty="0"/>
              <a:t>Téma: Francouzské 19. století a historické vyprávění v literatuře i ve vědě</a:t>
            </a:r>
          </a:p>
          <a:p>
            <a:r>
              <a:rPr lang="cs-CZ" dirty="0"/>
              <a:t>Úvodní hodiny</a:t>
            </a:r>
          </a:p>
          <a:p>
            <a:pPr lvl="1"/>
            <a:r>
              <a:rPr lang="cs-CZ" dirty="0"/>
              <a:t>Úvodní teoretická hodina: fikce – historie – vyprávění, vztah historie a literatury</a:t>
            </a:r>
          </a:p>
          <a:p>
            <a:pPr lvl="1"/>
            <a:r>
              <a:rPr lang="cs-CZ" dirty="0"/>
              <a:t>Historický kontext: francouzské 19. století, romantismus a zájem o historii</a:t>
            </a:r>
          </a:p>
        </p:txBody>
      </p:sp>
    </p:spTree>
    <p:extLst>
      <p:ext uri="{BB962C8B-B14F-4D97-AF65-F5344CB8AC3E}">
        <p14:creationId xmlns:p14="http://schemas.microsoft.com/office/powerpoint/2010/main" val="238151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xmlns="" id="{B9403C7F-76AE-4587-92A2-D4E41EBE68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82" name="Picture 10" descr="RÃ©sultat de recherche d'images pour &quot;chateaubriand&quot;">
            <a:extLst>
              <a:ext uri="{FF2B5EF4-FFF2-40B4-BE49-F238E27FC236}">
                <a16:creationId xmlns:a16="http://schemas.microsoft.com/office/drawing/2014/main" xmlns="" id="{175DCF9A-358B-4B87-A060-876EE458B4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9" r="11248" b="1"/>
          <a:stretch/>
        </p:blipFill>
        <p:spPr bwMode="auto">
          <a:xfrm>
            <a:off x="831" y="10"/>
            <a:ext cx="3502025" cy="6857990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1D1D554-F90F-47FF-979B-6D4062B54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8359" y="552450"/>
            <a:ext cx="6626072" cy="56197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Historický román 19. století a jeho podoby</a:t>
            </a: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Počátky historického románu a nové inspirace francouzské literatury, Walter </a:t>
            </a:r>
            <a:r>
              <a:rPr lang="cs-CZ" sz="2100" dirty="0" err="1">
                <a:solidFill>
                  <a:srgbClr val="002060"/>
                </a:solidFill>
              </a:rPr>
              <a:t>Scott</a:t>
            </a:r>
            <a:r>
              <a:rPr lang="cs-CZ" sz="2100" dirty="0">
                <a:solidFill>
                  <a:srgbClr val="002060"/>
                </a:solidFill>
              </a:rPr>
              <a:t> </a:t>
            </a: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Victor Hugo a jeho projekt historického románu. Notre-Dame de Paris</a:t>
            </a: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Balzac a historický román. Lidská komedie a reakce na Waltera </a:t>
            </a:r>
            <a:r>
              <a:rPr lang="cs-CZ" sz="2100" dirty="0" err="1">
                <a:solidFill>
                  <a:srgbClr val="002060"/>
                </a:solidFill>
              </a:rPr>
              <a:t>Scotta</a:t>
            </a:r>
            <a:endParaRPr lang="cs-CZ" sz="210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Roman-</a:t>
            </a:r>
            <a:r>
              <a:rPr lang="cs-CZ" sz="2100" dirty="0" err="1">
                <a:solidFill>
                  <a:srgbClr val="002060"/>
                </a:solidFill>
              </a:rPr>
              <a:t>feuilleton</a:t>
            </a:r>
            <a:r>
              <a:rPr lang="cs-CZ" sz="2100" dirty="0">
                <a:solidFill>
                  <a:srgbClr val="002060"/>
                </a:solidFill>
              </a:rPr>
              <a:t> : historie v populárním a dobrodružném románu. Alexandre Dumas, Paul </a:t>
            </a:r>
            <a:r>
              <a:rPr lang="cs-CZ" sz="2100" dirty="0" err="1">
                <a:solidFill>
                  <a:srgbClr val="002060"/>
                </a:solidFill>
              </a:rPr>
              <a:t>Féval</a:t>
            </a:r>
            <a:endParaRPr lang="cs-CZ" sz="210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Historie tváří v tvář současnosti. Revoluční romány a zpracování války ve </a:t>
            </a:r>
            <a:r>
              <a:rPr lang="cs-CZ" sz="2100" dirty="0" err="1">
                <a:solidFill>
                  <a:srgbClr val="002060"/>
                </a:solidFill>
              </a:rPr>
              <a:t>Vendée</a:t>
            </a:r>
            <a:r>
              <a:rPr lang="cs-CZ" sz="2100" dirty="0">
                <a:solidFill>
                  <a:srgbClr val="002060"/>
                </a:solidFill>
              </a:rPr>
              <a:t> – Victor Hugo: </a:t>
            </a:r>
            <a:r>
              <a:rPr lang="cs-CZ" sz="2100" dirty="0" err="1">
                <a:solidFill>
                  <a:srgbClr val="002060"/>
                </a:solidFill>
              </a:rPr>
              <a:t>Quatrevingt-treize</a:t>
            </a:r>
            <a:r>
              <a:rPr lang="cs-CZ" sz="2100" dirty="0">
                <a:solidFill>
                  <a:srgbClr val="002060"/>
                </a:solidFill>
              </a:rPr>
              <a:t>, </a:t>
            </a:r>
            <a:r>
              <a:rPr lang="cs-CZ" sz="2100" dirty="0" err="1">
                <a:solidFill>
                  <a:srgbClr val="002060"/>
                </a:solidFill>
              </a:rPr>
              <a:t>Honoré</a:t>
            </a:r>
            <a:r>
              <a:rPr lang="cs-CZ" sz="2100" dirty="0">
                <a:solidFill>
                  <a:srgbClr val="002060"/>
                </a:solidFill>
              </a:rPr>
              <a:t> de Balzac: Les </a:t>
            </a:r>
            <a:r>
              <a:rPr lang="cs-CZ" sz="2100" dirty="0" err="1">
                <a:solidFill>
                  <a:srgbClr val="002060"/>
                </a:solidFill>
              </a:rPr>
              <a:t>Chouans</a:t>
            </a:r>
            <a:endParaRPr lang="cs-CZ" sz="210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(Paměti na pomezí fikce a historie. Chateaubriandovy Paměti ze záhrobí, paměti madame de la </a:t>
            </a:r>
            <a:r>
              <a:rPr lang="cs-CZ" sz="2100" dirty="0" err="1">
                <a:solidFill>
                  <a:srgbClr val="002060"/>
                </a:solidFill>
              </a:rPr>
              <a:t>Rochejaquelein</a:t>
            </a:r>
            <a:r>
              <a:rPr lang="cs-CZ" sz="2100" dirty="0">
                <a:solidFill>
                  <a:srgbClr val="002060"/>
                </a:solidFill>
              </a:rPr>
              <a:t>. )</a:t>
            </a:r>
          </a:p>
          <a:p>
            <a:pPr lvl="1">
              <a:lnSpc>
                <a:spcPct val="90000"/>
              </a:lnSpc>
            </a:pPr>
            <a:endParaRPr lang="cs-CZ" sz="1400" dirty="0">
              <a:solidFill>
                <a:srgbClr val="002060"/>
              </a:solidFill>
            </a:endParaRP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D6C71778-3DDA-4748-AEBB-2A4B750163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xmlns="" id="{BA1F5C7D-5183-424E-BD72-BBFC59C5A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xmlns="" id="{B848F76E-D8DE-4826-901B-4E4090240E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xmlns="" id="{FAE84420-E672-4A16-8384-42BDDC4A9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xmlns="" id="{044D91EB-FA8D-4FD3-88F8-053F9962BD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xmlns="" id="{756B711F-46BD-4789-926C-CF2F01F71D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27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xmlns="" id="{124D9F5B-C72B-41EE-97C2-D3600B6271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RÃ©sultat de recherche d'images pour &quot;michelet&quot;">
            <a:extLst>
              <a:ext uri="{FF2B5EF4-FFF2-40B4-BE49-F238E27FC236}">
                <a16:creationId xmlns:a16="http://schemas.microsoft.com/office/drawing/2014/main" xmlns="" id="{01A14682-C950-4583-B9C5-772CA1CCE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75" y="643467"/>
            <a:ext cx="4360017" cy="5350931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8041610-83A1-4B63-9F86-9B57901D1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685800"/>
            <a:ext cx="4819653" cy="36152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800">
                <a:solidFill>
                  <a:srgbClr val="0F496F"/>
                </a:solidFill>
              </a:rPr>
              <a:t>Vznik a rozvoj historické vědy v 19. století</a:t>
            </a:r>
          </a:p>
          <a:p>
            <a:pPr lvl="1">
              <a:lnSpc>
                <a:spcPct val="90000"/>
              </a:lnSpc>
            </a:pPr>
            <a:r>
              <a:rPr lang="cs-CZ">
                <a:solidFill>
                  <a:srgbClr val="0F496F"/>
                </a:solidFill>
              </a:rPr>
              <a:t>Vznik vědecké historiografie a její úkoly. První generace historiků – Guizot a filosofická škola, Augustin Thierry a vyprávěcí historie</a:t>
            </a:r>
          </a:p>
          <a:p>
            <a:pPr lvl="1">
              <a:lnSpc>
                <a:spcPct val="90000"/>
              </a:lnSpc>
            </a:pPr>
            <a:r>
              <a:rPr lang="cs-CZ">
                <a:solidFill>
                  <a:srgbClr val="0F496F"/>
                </a:solidFill>
              </a:rPr>
              <a:t>Jules Michelet a jeho Dějiny Francie na pomezí historické vědy a „lyrické epopeje“.</a:t>
            </a:r>
          </a:p>
          <a:p>
            <a:pPr lvl="1">
              <a:lnSpc>
                <a:spcPct val="90000"/>
              </a:lnSpc>
            </a:pPr>
            <a:r>
              <a:rPr lang="cs-CZ">
                <a:solidFill>
                  <a:srgbClr val="0F496F"/>
                </a:solidFill>
              </a:rPr>
              <a:t>Pozitivismus a cesta k moderní historiografii. Hipollite Taine, Ernest Lavisse a „roman national“ 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0180A64C-1862-4B1B-8953-FA96DEE4C4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xmlns="" id="{52859A51-B3CA-4126-956F-D0DCCBA212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xmlns="" id="{1ECA05ED-FBC3-48F4-8E6D-AB89EC6081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xmlns="" id="{5EE24CC5-F080-45A3-B2B4-59A7BCA5AB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xmlns="" id="{B3EC6EC2-2351-427C-90C2-F107915733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xmlns="" id="{D524D87A-9540-4F77-B006-823176623B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4781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C2688D-6DB9-4914-B091-47D91DBB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60" y="820854"/>
            <a:ext cx="9738172" cy="1507067"/>
          </a:xfrm>
        </p:spPr>
        <p:txBody>
          <a:bodyPr/>
          <a:lstStyle/>
          <a:p>
            <a:r>
              <a:rPr lang="cs-CZ" dirty="0"/>
              <a:t>Podmínky pro ukončení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9B4FDFC-6E4E-4007-B625-9769CC6D6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083" y="1804386"/>
            <a:ext cx="8534400" cy="361526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Texty v </a:t>
            </a:r>
            <a:r>
              <a:rPr lang="cs-CZ" sz="2400" dirty="0" err="1"/>
              <a:t>ISu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Četba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Závěrečná práce</a:t>
            </a:r>
          </a:p>
        </p:txBody>
      </p:sp>
    </p:spTree>
    <p:extLst>
      <p:ext uri="{BB962C8B-B14F-4D97-AF65-F5344CB8AC3E}">
        <p14:creationId xmlns:p14="http://schemas.microsoft.com/office/powerpoint/2010/main" val="423656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9A11CB-83A8-4E2C-A94C-C1623C59C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58" y="66252"/>
            <a:ext cx="8534400" cy="1507067"/>
          </a:xfrm>
        </p:spPr>
        <p:txBody>
          <a:bodyPr/>
          <a:lstStyle/>
          <a:p>
            <a:r>
              <a:rPr lang="cs-CZ" dirty="0"/>
              <a:t>Primární bibliografie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CFB8EF0-DCDD-474D-9CCB-ADC09D6CC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73" y="1209583"/>
            <a:ext cx="8534400" cy="4782844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002060"/>
                </a:solidFill>
              </a:rPr>
              <a:t>Honoré</a:t>
            </a:r>
            <a:r>
              <a:rPr lang="cs-CZ" dirty="0">
                <a:solidFill>
                  <a:srgbClr val="002060"/>
                </a:solidFill>
              </a:rPr>
              <a:t> de Balzac: Les </a:t>
            </a:r>
            <a:r>
              <a:rPr lang="cs-CZ" dirty="0" err="1">
                <a:solidFill>
                  <a:srgbClr val="002060"/>
                </a:solidFill>
              </a:rPr>
              <a:t>Chouans</a:t>
            </a:r>
            <a:r>
              <a:rPr lang="cs-CZ" dirty="0">
                <a:solidFill>
                  <a:srgbClr val="002060"/>
                </a:solidFill>
              </a:rPr>
              <a:t> ou la Bretagne en 1799 </a:t>
            </a:r>
          </a:p>
          <a:p>
            <a:r>
              <a:rPr lang="cs-CZ" dirty="0" err="1">
                <a:solidFill>
                  <a:srgbClr val="002060"/>
                </a:solidFill>
              </a:rPr>
              <a:t>Honoré</a:t>
            </a:r>
            <a:r>
              <a:rPr lang="cs-CZ" dirty="0">
                <a:solidFill>
                  <a:srgbClr val="002060"/>
                </a:solidFill>
              </a:rPr>
              <a:t> de Balzac: </a:t>
            </a:r>
            <a:r>
              <a:rPr lang="cs-CZ" dirty="0" err="1">
                <a:solidFill>
                  <a:srgbClr val="002060"/>
                </a:solidFill>
              </a:rPr>
              <a:t>Ma</a:t>
            </a:r>
            <a:r>
              <a:rPr lang="fr-FR" dirty="0" err="1">
                <a:solidFill>
                  <a:srgbClr val="002060"/>
                </a:solidFill>
              </a:rPr>
              <a:t>ître</a:t>
            </a:r>
            <a:r>
              <a:rPr lang="fr-FR" dirty="0">
                <a:solidFill>
                  <a:srgbClr val="002060"/>
                </a:solidFill>
              </a:rPr>
              <a:t> Cornélius 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Honoré</a:t>
            </a:r>
            <a:r>
              <a:rPr lang="cs-CZ" dirty="0">
                <a:solidFill>
                  <a:srgbClr val="002060"/>
                </a:solidFill>
              </a:rPr>
              <a:t> de Balzac: </a:t>
            </a:r>
            <a:r>
              <a:rPr lang="cs-CZ" dirty="0" err="1">
                <a:solidFill>
                  <a:srgbClr val="002060"/>
                </a:solidFill>
              </a:rPr>
              <a:t>Colonel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Chabert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Jules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Barbey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d’Aurevilly</a:t>
            </a:r>
            <a:r>
              <a:rPr lang="cs-CZ" dirty="0">
                <a:solidFill>
                  <a:srgbClr val="002060"/>
                </a:solidFill>
              </a:rPr>
              <a:t> : </a:t>
            </a:r>
            <a:r>
              <a:rPr lang="cs-CZ" dirty="0" err="1">
                <a:solidFill>
                  <a:srgbClr val="002060"/>
                </a:solidFill>
              </a:rPr>
              <a:t>L’Ensorcelée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Jules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Barbey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d‘Aurevilly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dirty="0" err="1">
                <a:solidFill>
                  <a:srgbClr val="002060"/>
                </a:solidFill>
              </a:rPr>
              <a:t>Le</a:t>
            </a:r>
            <a:r>
              <a:rPr lang="cs-CZ" dirty="0">
                <a:solidFill>
                  <a:srgbClr val="002060"/>
                </a:solidFill>
              </a:rPr>
              <a:t> Chevalier des </a:t>
            </a:r>
            <a:r>
              <a:rPr lang="cs-CZ" dirty="0" err="1">
                <a:solidFill>
                  <a:srgbClr val="002060"/>
                </a:solidFill>
              </a:rPr>
              <a:t>Touches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François René de Chateaubriand : Mémoires d’Outre-tombe: anthologie. Paris, Librairie générale </a:t>
            </a:r>
            <a:r>
              <a:rPr lang="fr-FR" dirty="0" err="1">
                <a:solidFill>
                  <a:srgbClr val="002060"/>
                </a:solidFill>
              </a:rPr>
              <a:t>francaise</a:t>
            </a:r>
            <a:r>
              <a:rPr lang="fr-FR" dirty="0">
                <a:solidFill>
                  <a:srgbClr val="002060"/>
                </a:solidFill>
              </a:rPr>
              <a:t>, 2000.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Alexandre Dumas: Les </a:t>
            </a:r>
            <a:r>
              <a:rPr lang="cs-CZ" dirty="0" err="1">
                <a:solidFill>
                  <a:srgbClr val="002060"/>
                </a:solidFill>
              </a:rPr>
              <a:t>Trois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mousquetaires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Alexandre Dumas: La </a:t>
            </a:r>
            <a:r>
              <a:rPr lang="cs-CZ" dirty="0" err="1">
                <a:solidFill>
                  <a:srgbClr val="002060"/>
                </a:solidFill>
              </a:rPr>
              <a:t>Reine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Margot</a:t>
            </a:r>
            <a:endParaRPr lang="fr-FR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Victor Hugo : Notre-Dame de Paris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Victor Hugo: </a:t>
            </a:r>
            <a:r>
              <a:rPr lang="cs-CZ" dirty="0" err="1">
                <a:solidFill>
                  <a:srgbClr val="002060"/>
                </a:solidFill>
              </a:rPr>
              <a:t>Quatrevingt-treize</a:t>
            </a: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68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47E7C88-F28A-4761-9530-DA2D8BA4E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478" y="0"/>
            <a:ext cx="8534400" cy="1507067"/>
          </a:xfrm>
        </p:spPr>
        <p:txBody>
          <a:bodyPr/>
          <a:lstStyle/>
          <a:p>
            <a:r>
              <a:rPr lang="fr-FR" dirty="0" err="1"/>
              <a:t>Sekun</a:t>
            </a:r>
            <a:r>
              <a:rPr lang="cs-CZ" dirty="0" err="1"/>
              <a:t>dární</a:t>
            </a:r>
            <a:r>
              <a:rPr lang="cs-CZ" dirty="0"/>
              <a:t> bibliografie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2ED53DB-96C7-48BD-8E87-6DDCF855B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47" y="1180812"/>
            <a:ext cx="8534400" cy="5264376"/>
          </a:xfrm>
        </p:spPr>
        <p:txBody>
          <a:bodyPr>
            <a:normAutofit fontScale="85000" lnSpcReduction="1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Colette Becker – Jean-Louis Cabanès : </a:t>
            </a:r>
            <a:r>
              <a:rPr lang="fr-FR" i="1" dirty="0">
                <a:solidFill>
                  <a:srgbClr val="002060"/>
                </a:solidFill>
              </a:rPr>
              <a:t>Le Roman au XIXe siècle. L’explosion du genre</a:t>
            </a:r>
            <a:r>
              <a:rPr lang="fr-FR" dirty="0">
                <a:solidFill>
                  <a:srgbClr val="002060"/>
                </a:solidFill>
              </a:rPr>
              <a:t>. Paris, éditions Bréal, coll. « Amphi Lettres », 2014.</a:t>
            </a:r>
          </a:p>
          <a:p>
            <a:r>
              <a:rPr lang="cs-CZ" dirty="0">
                <a:solidFill>
                  <a:srgbClr val="002060"/>
                </a:solidFill>
              </a:rPr>
              <a:t>Umberto </a:t>
            </a:r>
            <a:r>
              <a:rPr lang="cs-CZ" dirty="0" err="1">
                <a:solidFill>
                  <a:srgbClr val="002060"/>
                </a:solidFill>
              </a:rPr>
              <a:t>Eco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i="1" dirty="0">
                <a:solidFill>
                  <a:srgbClr val="002060"/>
                </a:solidFill>
              </a:rPr>
              <a:t>Šest procházek literárními lesy</a:t>
            </a:r>
            <a:r>
              <a:rPr lang="cs-CZ" dirty="0">
                <a:solidFill>
                  <a:srgbClr val="002060"/>
                </a:solidFill>
              </a:rPr>
              <a:t>. Olomouc,  </a:t>
            </a:r>
            <a:r>
              <a:rPr lang="cs-CZ" dirty="0" err="1">
                <a:solidFill>
                  <a:srgbClr val="002060"/>
                </a:solidFill>
              </a:rPr>
              <a:t>Votobia</a:t>
            </a:r>
            <a:r>
              <a:rPr lang="cs-CZ" dirty="0">
                <a:solidFill>
                  <a:srgbClr val="002060"/>
                </a:solidFill>
              </a:rPr>
              <a:t>, 1997.</a:t>
            </a:r>
          </a:p>
          <a:p>
            <a:r>
              <a:rPr lang="cs-CZ" dirty="0">
                <a:solidFill>
                  <a:srgbClr val="002060"/>
                </a:solidFill>
              </a:rPr>
              <a:t>Bohumil Fořt: </a:t>
            </a:r>
            <a:r>
              <a:rPr lang="cs-CZ" i="1" dirty="0">
                <a:solidFill>
                  <a:srgbClr val="002060"/>
                </a:solidFill>
              </a:rPr>
              <a:t>Teorie vyprávění v kontextu pražské školy. </a:t>
            </a:r>
            <a:r>
              <a:rPr lang="cs-CZ" dirty="0">
                <a:solidFill>
                  <a:srgbClr val="002060"/>
                </a:solidFill>
              </a:rPr>
              <a:t>Brno, Masarykova univerzita, 2005.</a:t>
            </a:r>
          </a:p>
          <a:p>
            <a:r>
              <a:rPr lang="cs-CZ" dirty="0">
                <a:solidFill>
                  <a:srgbClr val="002060"/>
                </a:solidFill>
              </a:rPr>
              <a:t>Bohumil Fořt : </a:t>
            </a:r>
            <a:r>
              <a:rPr lang="cs-CZ" i="1" dirty="0">
                <a:solidFill>
                  <a:srgbClr val="002060"/>
                </a:solidFill>
              </a:rPr>
              <a:t>Úvod do sémantiky fikčních světů</a:t>
            </a:r>
            <a:r>
              <a:rPr lang="cs-CZ" dirty="0">
                <a:solidFill>
                  <a:srgbClr val="002060"/>
                </a:solidFill>
              </a:rPr>
              <a:t>. Brno, Host, 2005.</a:t>
            </a:r>
          </a:p>
          <a:p>
            <a:r>
              <a:rPr lang="cs-CZ" dirty="0">
                <a:solidFill>
                  <a:srgbClr val="002060"/>
                </a:solidFill>
              </a:rPr>
              <a:t>André </a:t>
            </a:r>
            <a:r>
              <a:rPr lang="cs-CZ" dirty="0" err="1">
                <a:solidFill>
                  <a:srgbClr val="002060"/>
                </a:solidFill>
              </a:rPr>
              <a:t>Lagarde</a:t>
            </a:r>
            <a:r>
              <a:rPr lang="cs-CZ" dirty="0">
                <a:solidFill>
                  <a:srgbClr val="002060"/>
                </a:solidFill>
              </a:rPr>
              <a:t> – </a:t>
            </a:r>
            <a:r>
              <a:rPr lang="cs-CZ" dirty="0" err="1">
                <a:solidFill>
                  <a:srgbClr val="002060"/>
                </a:solidFill>
              </a:rPr>
              <a:t>Laurent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Michard</a:t>
            </a:r>
            <a:r>
              <a:rPr lang="cs-CZ" dirty="0">
                <a:solidFill>
                  <a:srgbClr val="002060"/>
                </a:solidFill>
              </a:rPr>
              <a:t> : </a:t>
            </a:r>
            <a:r>
              <a:rPr lang="cs-CZ" i="1" dirty="0">
                <a:solidFill>
                  <a:srgbClr val="002060"/>
                </a:solidFill>
              </a:rPr>
              <a:t>Francouzská literatura 19. století</a:t>
            </a:r>
            <a:r>
              <a:rPr lang="cs-CZ" dirty="0">
                <a:solidFill>
                  <a:srgbClr val="002060"/>
                </a:solidFill>
              </a:rPr>
              <a:t>. Praha, Garamond, 2008.</a:t>
            </a:r>
          </a:p>
          <a:p>
            <a:r>
              <a:rPr lang="fr-FR" dirty="0">
                <a:solidFill>
                  <a:srgbClr val="002060"/>
                </a:solidFill>
              </a:rPr>
              <a:t>Jules Michelet : </a:t>
            </a:r>
            <a:r>
              <a:rPr lang="fr-FR" i="1" dirty="0">
                <a:solidFill>
                  <a:srgbClr val="002060"/>
                </a:solidFill>
              </a:rPr>
              <a:t>L’Histoire de France, choix de textes présentés par Paule </a:t>
            </a:r>
            <a:r>
              <a:rPr lang="fr-FR" i="1" dirty="0" err="1">
                <a:solidFill>
                  <a:srgbClr val="002060"/>
                </a:solidFill>
              </a:rPr>
              <a:t>Petitier</a:t>
            </a:r>
            <a:r>
              <a:rPr lang="fr-FR" dirty="0">
                <a:solidFill>
                  <a:srgbClr val="002060"/>
                </a:solidFill>
              </a:rPr>
              <a:t>, Paris, Éditions Flammarion, coll. « Champs classiques », 2008.</a:t>
            </a:r>
          </a:p>
          <a:p>
            <a:r>
              <a:rPr lang="cs-CZ" dirty="0">
                <a:solidFill>
                  <a:srgbClr val="002060"/>
                </a:solidFill>
              </a:rPr>
              <a:t>Mona </a:t>
            </a:r>
            <a:r>
              <a:rPr lang="cs-CZ" dirty="0" err="1">
                <a:solidFill>
                  <a:srgbClr val="002060"/>
                </a:solidFill>
              </a:rPr>
              <a:t>Ozouf</a:t>
            </a:r>
            <a:r>
              <a:rPr lang="cs-CZ" dirty="0">
                <a:solidFill>
                  <a:srgbClr val="002060"/>
                </a:solidFill>
              </a:rPr>
              <a:t> : </a:t>
            </a:r>
            <a:r>
              <a:rPr lang="cs-CZ" i="1" dirty="0">
                <a:solidFill>
                  <a:srgbClr val="002060"/>
                </a:solidFill>
              </a:rPr>
              <a:t>Co prozrazuje román: Devatenácté století mezi starým režimem a revolucí</a:t>
            </a:r>
            <a:r>
              <a:rPr lang="cs-CZ" dirty="0">
                <a:solidFill>
                  <a:srgbClr val="002060"/>
                </a:solidFill>
              </a:rPr>
              <a:t>. Praha, Centrum pro studium demokracie a kultury, 2010.</a:t>
            </a:r>
          </a:p>
          <a:p>
            <a:r>
              <a:rPr lang="fr-FR" dirty="0">
                <a:solidFill>
                  <a:srgbClr val="002060"/>
                </a:solidFill>
              </a:rPr>
              <a:t>Paul Veyne, </a:t>
            </a:r>
            <a:r>
              <a:rPr lang="fr-FR" i="1" dirty="0">
                <a:solidFill>
                  <a:srgbClr val="002060"/>
                </a:solidFill>
              </a:rPr>
              <a:t>Comment on écrit l’histoire</a:t>
            </a:r>
            <a:r>
              <a:rPr lang="fr-FR" dirty="0">
                <a:solidFill>
                  <a:srgbClr val="002060"/>
                </a:solidFill>
              </a:rPr>
              <a:t>, Paris, éditions du Seuil, 1996.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Austen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Warren</a:t>
            </a:r>
            <a:r>
              <a:rPr lang="cs-CZ" dirty="0">
                <a:solidFill>
                  <a:srgbClr val="002060"/>
                </a:solidFill>
              </a:rPr>
              <a:t>, René </a:t>
            </a:r>
            <a:r>
              <a:rPr lang="cs-CZ" dirty="0" err="1">
                <a:solidFill>
                  <a:srgbClr val="002060"/>
                </a:solidFill>
              </a:rPr>
              <a:t>Wellek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i="1" dirty="0">
                <a:solidFill>
                  <a:srgbClr val="002060"/>
                </a:solidFill>
              </a:rPr>
              <a:t>Teorie literatury. </a:t>
            </a:r>
            <a:r>
              <a:rPr lang="cs-CZ" dirty="0">
                <a:solidFill>
                  <a:srgbClr val="002060"/>
                </a:solidFill>
              </a:rPr>
              <a:t>Olomouc, </a:t>
            </a:r>
            <a:r>
              <a:rPr lang="cs-CZ" dirty="0" err="1">
                <a:solidFill>
                  <a:srgbClr val="002060"/>
                </a:solidFill>
              </a:rPr>
              <a:t>Votobia</a:t>
            </a:r>
            <a:r>
              <a:rPr lang="cs-CZ" dirty="0">
                <a:solidFill>
                  <a:srgbClr val="002060"/>
                </a:solidFill>
              </a:rPr>
              <a:t>, 1996.</a:t>
            </a:r>
          </a:p>
          <a:p>
            <a:r>
              <a:rPr lang="en-US" dirty="0">
                <a:solidFill>
                  <a:srgbClr val="002060"/>
                </a:solidFill>
              </a:rPr>
              <a:t>Hayden White, </a:t>
            </a:r>
            <a:r>
              <a:rPr lang="en-US" i="1" dirty="0" err="1">
                <a:solidFill>
                  <a:srgbClr val="002060"/>
                </a:solidFill>
              </a:rPr>
              <a:t>Metahistory</a:t>
            </a:r>
            <a:r>
              <a:rPr lang="en-US" i="1" dirty="0">
                <a:solidFill>
                  <a:srgbClr val="002060"/>
                </a:solidFill>
              </a:rPr>
              <a:t>, The historical imagination in nineteenth-century Europe</a:t>
            </a:r>
            <a:r>
              <a:rPr lang="en-US" dirty="0">
                <a:solidFill>
                  <a:srgbClr val="002060"/>
                </a:solidFill>
              </a:rPr>
              <a:t>, Baltimore/London, The Johns Hopkins university press, 1973.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5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583ACBD-7820-423E-91E2-B457BDC0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802" y="119518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cs-CZ" dirty="0"/>
              <a:t>Závěrečná práce: </a:t>
            </a:r>
            <a:r>
              <a:rPr lang="cs-CZ" dirty="0" err="1"/>
              <a:t>dissertation</a:t>
            </a:r>
            <a:r>
              <a:rPr lang="cs-CZ" dirty="0"/>
              <a:t>/</a:t>
            </a:r>
            <a:r>
              <a:rPr lang="cs-CZ" dirty="0" err="1"/>
              <a:t>commentaire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texte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81CA149-1D7C-4478-A01A-A7E0CA50F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601" y="1218460"/>
            <a:ext cx="8534400" cy="508468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3-4 hodin času</a:t>
            </a:r>
          </a:p>
          <a:p>
            <a:r>
              <a:rPr lang="cs-CZ" dirty="0">
                <a:solidFill>
                  <a:srgbClr val="002060"/>
                </a:solidFill>
              </a:rPr>
              <a:t>Výběr z několika témat </a:t>
            </a:r>
          </a:p>
          <a:p>
            <a:r>
              <a:rPr lang="cs-CZ" dirty="0">
                <a:solidFill>
                  <a:srgbClr val="002060"/>
                </a:solidFill>
              </a:rPr>
              <a:t>Příklad: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„</a:t>
            </a:r>
            <a:r>
              <a:rPr lang="fr-FR" i="1" dirty="0">
                <a:solidFill>
                  <a:srgbClr val="002060"/>
                </a:solidFill>
              </a:rPr>
              <a:t>L'histoire a sa vérité, la légende a la sienne. La vérité légendaire est d'une autre nature que la vérité historique. La vérité légendaire, c'est l'invention ayant pour résultat la réalité</a:t>
            </a:r>
            <a:r>
              <a:rPr lang="fr-FR" dirty="0">
                <a:solidFill>
                  <a:srgbClr val="002060"/>
                </a:solidFill>
              </a:rPr>
              <a:t>.</a:t>
            </a:r>
            <a:r>
              <a:rPr lang="cs-CZ" dirty="0">
                <a:solidFill>
                  <a:srgbClr val="002060"/>
                </a:solidFill>
              </a:rPr>
              <a:t>“ (Victor Hugo: </a:t>
            </a:r>
            <a:r>
              <a:rPr lang="cs-CZ" i="1" dirty="0" err="1">
                <a:solidFill>
                  <a:srgbClr val="002060"/>
                </a:solidFill>
              </a:rPr>
              <a:t>Quatrevingt-treize</a:t>
            </a:r>
            <a:r>
              <a:rPr lang="cs-CZ" dirty="0">
                <a:solidFill>
                  <a:srgbClr val="002060"/>
                </a:solidFill>
              </a:rPr>
              <a:t>). </a:t>
            </a:r>
            <a:r>
              <a:rPr lang="cs-CZ" dirty="0" err="1">
                <a:solidFill>
                  <a:srgbClr val="002060"/>
                </a:solidFill>
              </a:rPr>
              <a:t>Dans</a:t>
            </a:r>
            <a:r>
              <a:rPr lang="cs-CZ" dirty="0">
                <a:solidFill>
                  <a:srgbClr val="002060"/>
                </a:solidFill>
              </a:rPr>
              <a:t> son </a:t>
            </a:r>
            <a:r>
              <a:rPr lang="cs-CZ" dirty="0" err="1">
                <a:solidFill>
                  <a:srgbClr val="002060"/>
                </a:solidFill>
              </a:rPr>
              <a:t>commentaire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inséré</a:t>
            </a:r>
            <a:r>
              <a:rPr lang="fr-FR" dirty="0">
                <a:solidFill>
                  <a:srgbClr val="002060"/>
                </a:solidFill>
              </a:rPr>
              <a:t> au roman </a:t>
            </a:r>
            <a:r>
              <a:rPr lang="fr-FR" i="1" dirty="0" err="1">
                <a:solidFill>
                  <a:srgbClr val="002060"/>
                </a:solidFill>
              </a:rPr>
              <a:t>Quatrevingt-treize</a:t>
            </a:r>
            <a:r>
              <a:rPr lang="fr-FR" dirty="0">
                <a:solidFill>
                  <a:srgbClr val="002060"/>
                </a:solidFill>
              </a:rPr>
              <a:t>, Victor Hugo distingue l’histoire et la littérature (la légende), en attribuant à la littérature un rôle spécifique dans la reconstruction du passé. Êtes-vous d’accord avec son avis sur la mission du roman historique? Justifiez vos idées en vous appuyant sur les textes consultés </a:t>
            </a:r>
            <a:r>
              <a:rPr lang="cs-CZ" dirty="0">
                <a:solidFill>
                  <a:srgbClr val="002060"/>
                </a:solidFill>
              </a:rPr>
              <a:t>pendant</a:t>
            </a:r>
            <a:r>
              <a:rPr lang="fr-FR" dirty="0">
                <a:solidFill>
                  <a:srgbClr val="002060"/>
                </a:solidFill>
              </a:rPr>
              <a:t> ce semestre.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66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xmlns="" id="{8FD48FB1-66D8-4676-B0AA-C139A1DB78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F033F5AE-6728-4F19-8DED-658E674B31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82C7D74A-18BA-4709-A808-44E8815C44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B5164A3F-1561-4039-8185-AB0EEB713E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xmlns="" id="{2A35DB53-42BE-460E-9CA1-1294C98463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xmlns="" id="{ED2D7C63-562A-41C7-892E-0C73F5D598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9874D77-D131-4E4C-9145-6C7DC299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738" y="685799"/>
            <a:ext cx="6159273" cy="2971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Úvodní hodina: narativ, vyprávění, fikce</a:t>
            </a:r>
          </a:p>
        </p:txBody>
      </p:sp>
      <p:pic>
        <p:nvPicPr>
          <p:cNvPr id="1029" name="Picture 2" descr="RÃ©sultat de recherche d'images pour &quot;guerre et paix austerlitz&quot;">
            <a:extLst>
              <a:ext uri="{FF2B5EF4-FFF2-40B4-BE49-F238E27FC236}">
                <a16:creationId xmlns:a16="http://schemas.microsoft.com/office/drawing/2014/main" xmlns="" id="{2CF4E60A-8C09-4C7D-9BF6-ABE38E4A97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" r="4364"/>
          <a:stretch/>
        </p:blipFill>
        <p:spPr bwMode="auto">
          <a:xfrm>
            <a:off x="20" y="10"/>
            <a:ext cx="4639713" cy="6857990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xmlns="" id="{6DF25E23-BE15-4E36-A700-59F0CE8C54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xmlns="" id="{2CE9353A-F333-4305-BED0-D126D75F5D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xmlns="" id="{95D1D327-6D34-4AB1-BBCB-FFD18B927B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xmlns="" id="{C3D4CCB5-F27F-4868-B1D4-55D8654F07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xmlns="" id="{55F00F96-8833-4C32-AD31-05286BC80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xmlns="" id="{C22EE3D4-FE2C-4B01-BC8C-3CE2C6CC11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572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1062</Words>
  <Application>Microsoft Office PowerPoint</Application>
  <PresentationFormat>Širokoúhlá obrazovka</PresentationFormat>
  <Paragraphs>86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Century Gothic</vt:lpstr>
      <vt:lpstr>Wingdings 3</vt:lpstr>
      <vt:lpstr>Řez</vt:lpstr>
      <vt:lpstr>FJIIB975 Vyprávění v 19. století mezi fikcí a historií </vt:lpstr>
      <vt:lpstr>Náplň a struktura kurzu</vt:lpstr>
      <vt:lpstr>Prezentace aplikace PowerPoint</vt:lpstr>
      <vt:lpstr>Prezentace aplikace PowerPoint</vt:lpstr>
      <vt:lpstr>Podmínky pro ukončení předmětu</vt:lpstr>
      <vt:lpstr>Primární bibliografie</vt:lpstr>
      <vt:lpstr>Sekundární bibliografie</vt:lpstr>
      <vt:lpstr>Závěrečná práce: dissertation/commentaire du texte</vt:lpstr>
      <vt:lpstr>Úvodní hodina: narativ, vyprávění, fikce</vt:lpstr>
      <vt:lpstr>Prezentace aplikace PowerPoint</vt:lpstr>
      <vt:lpstr>Prezentace aplikace PowerPoint</vt:lpstr>
      <vt:lpstr>Klíčové pojmy</vt:lpstr>
      <vt:lpstr>Fikce a historie: problematický vztah</vt:lpstr>
      <vt:lpstr>Jedno nebo více vyprávění?</vt:lpstr>
      <vt:lpstr>Literární dílo jako znak</vt:lpstr>
      <vt:lpstr>Co zobrazuje fikce? Otázka reference</vt:lpstr>
      <vt:lpstr>Jak komunikuje fikce? Otázka pragmatiky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FJIIB975 Vyprávění v 19. století mezi fikcí a historií </dc:title>
  <dc:creator>Jaroslav Stanovsky</dc:creator>
  <cp:lastModifiedBy>Jaroslav Stanovský</cp:lastModifiedBy>
  <cp:revision>4</cp:revision>
  <dcterms:created xsi:type="dcterms:W3CDTF">2018-09-27T09:57:15Z</dcterms:created>
  <dcterms:modified xsi:type="dcterms:W3CDTF">2018-09-27T11:57:49Z</dcterms:modified>
</cp:coreProperties>
</file>