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72" r:id="rId1"/>
  </p:sldMasterIdLst>
  <p:sldIdLst>
    <p:sldId id="256" r:id="rId2"/>
    <p:sldId id="292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88" r:id="rId14"/>
    <p:sldId id="269" r:id="rId15"/>
    <p:sldId id="271" r:id="rId16"/>
    <p:sldId id="270" r:id="rId17"/>
    <p:sldId id="293" r:id="rId18"/>
    <p:sldId id="291" r:id="rId19"/>
    <p:sldId id="272" r:id="rId20"/>
    <p:sldId id="282" r:id="rId21"/>
    <p:sldId id="283" r:id="rId22"/>
    <p:sldId id="294" r:id="rId23"/>
    <p:sldId id="273" r:id="rId24"/>
    <p:sldId id="284" r:id="rId25"/>
    <p:sldId id="281" r:id="rId26"/>
    <p:sldId id="274" r:id="rId27"/>
    <p:sldId id="289" r:id="rId28"/>
    <p:sldId id="275" r:id="rId29"/>
    <p:sldId id="276" r:id="rId30"/>
    <p:sldId id="287" r:id="rId31"/>
    <p:sldId id="277" r:id="rId32"/>
    <p:sldId id="278" r:id="rId33"/>
    <p:sldId id="279" r:id="rId34"/>
    <p:sldId id="280" r:id="rId35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14" autoAdjust="0"/>
  </p:normalViewPr>
  <p:slideViewPr>
    <p:cSldViewPr>
      <p:cViewPr>
        <p:scale>
          <a:sx n="118" d="100"/>
          <a:sy n="118" d="100"/>
        </p:scale>
        <p:origin x="-143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Přímá spojovací čár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AECDCFA-A5CF-4751-A47B-1F469D9CC30B}" type="datetimeFigureOut">
              <a:rPr lang="cs-CZ" smtClean="0"/>
              <a:pPr/>
              <a:t>25.11.2018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98B52CC-F7E1-4D5B-9A56-A7A997123C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DCFA-A5CF-4751-A47B-1F469D9CC30B}" type="datetimeFigureOut">
              <a:rPr lang="cs-CZ" smtClean="0"/>
              <a:pPr/>
              <a:t>25.11.2018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52CC-F7E1-4D5B-9A56-A7A997123C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DCFA-A5CF-4751-A47B-1F469D9CC30B}" type="datetimeFigureOut">
              <a:rPr lang="cs-CZ" smtClean="0"/>
              <a:pPr/>
              <a:t>25.11.2018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52CC-F7E1-4D5B-9A56-A7A997123C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DCFA-A5CF-4751-A47B-1F469D9CC30B}" type="datetimeFigureOut">
              <a:rPr lang="cs-CZ" smtClean="0"/>
              <a:pPr/>
              <a:t>25.11.2018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52CC-F7E1-4D5B-9A56-A7A997123C6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DCFA-A5CF-4751-A47B-1F469D9CC30B}" type="datetimeFigureOut">
              <a:rPr lang="cs-CZ" smtClean="0"/>
              <a:pPr/>
              <a:t>25.11.2018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52CC-F7E1-4D5B-9A56-A7A997123C6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Dvojitá šip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DCFA-A5CF-4751-A47B-1F469D9CC30B}" type="datetimeFigureOut">
              <a:rPr lang="cs-CZ" smtClean="0"/>
              <a:pPr/>
              <a:t>25.11.2018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52CC-F7E1-4D5B-9A56-A7A997123C6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DCFA-A5CF-4751-A47B-1F469D9CC30B}" type="datetimeFigureOut">
              <a:rPr lang="cs-CZ" smtClean="0"/>
              <a:pPr/>
              <a:t>25.11.2018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52CC-F7E1-4D5B-9A56-A7A997123C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DCFA-A5CF-4751-A47B-1F469D9CC30B}" type="datetimeFigureOut">
              <a:rPr lang="cs-CZ" smtClean="0"/>
              <a:pPr/>
              <a:t>25.11.2018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52CC-F7E1-4D5B-9A56-A7A997123C6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DCFA-A5CF-4751-A47B-1F469D9CC30B}" type="datetimeFigureOut">
              <a:rPr lang="cs-CZ" smtClean="0"/>
              <a:pPr/>
              <a:t>25.11.2018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52CC-F7E1-4D5B-9A56-A7A997123C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6AECDCFA-A5CF-4751-A47B-1F469D9CC30B}" type="datetimeFigureOut">
              <a:rPr lang="cs-CZ" smtClean="0"/>
              <a:pPr/>
              <a:t>25.11.2018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52CC-F7E1-4D5B-9A56-A7A997123C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AECDCFA-A5CF-4751-A47B-1F469D9CC30B}" type="datetimeFigureOut">
              <a:rPr lang="cs-CZ" smtClean="0"/>
              <a:pPr/>
              <a:t>25.11.2018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98B52CC-F7E1-4D5B-9A56-A7A997123C6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Dvojitá šip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AECDCFA-A5CF-4751-A47B-1F469D9CC30B}" type="datetimeFigureOut">
              <a:rPr lang="cs-CZ" smtClean="0"/>
              <a:pPr/>
              <a:t>25.11.2018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98B52CC-F7E1-4D5B-9A56-A7A997123C6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vcr.cz/clanek/archivni-fondy-a-sbirky-v-ceske-republice-386553.aspx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badatelna.cz/" TargetMode="External"/><Relationship Id="rId2" Type="http://schemas.openxmlformats.org/officeDocument/2006/relationships/hyperlink" Target="http://badatelna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mo.ostrava.cz/cs/digitalni-badatelna" TargetMode="External"/><Relationship Id="rId4" Type="http://schemas.openxmlformats.org/officeDocument/2006/relationships/hyperlink" Target="http://www.mza.cz/fondy-pomucky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rchiv.brno.cz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digiarchiv.brno.cz/hom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cr.cz/" TargetMode="External"/><Relationship Id="rId2" Type="http://schemas.openxmlformats.org/officeDocument/2006/relationships/hyperlink" Target="http://www.mza.cz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rchiv.brno.cz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cesarch.cz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denarchivu.cz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cesarch.cz/archivnictvi/adresar-archivu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Co je archiv?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Mgr. Radana Červená, </a:t>
            </a:r>
            <a:r>
              <a:rPr lang="cs-CZ" dirty="0" err="1"/>
              <a:t>Ph.D</a:t>
            </a:r>
            <a:r>
              <a:rPr lang="cs-CZ" dirty="0"/>
              <a:t>.</a:t>
            </a:r>
          </a:p>
          <a:p>
            <a:r>
              <a:rPr lang="cs-CZ" dirty="0"/>
              <a:t>Archiv města Brna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Archivní zákon</a:t>
            </a:r>
          </a:p>
          <a:p>
            <a:pPr lvl="1"/>
            <a:r>
              <a:rPr lang="cs-CZ" dirty="0"/>
              <a:t>zákon č. 499/2004 Sb. o archivnictví a spisové službě</a:t>
            </a:r>
          </a:p>
          <a:p>
            <a:pPr lvl="1"/>
            <a:r>
              <a:rPr lang="cs-CZ" dirty="0"/>
              <a:t>prováděcí vyhlášky č. 645/2004 Sb. a 216/2012 Sb.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Legislativa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archivnictví </a:t>
            </a:r>
          </a:p>
          <a:p>
            <a:pPr lvl="1"/>
            <a:r>
              <a:rPr lang="cs-CZ" dirty="0"/>
              <a:t>obor lidské činnosti zaměřený na péči o archiválie</a:t>
            </a:r>
          </a:p>
          <a:p>
            <a:r>
              <a:rPr lang="cs-CZ" dirty="0"/>
              <a:t>výkon spisové služby </a:t>
            </a:r>
          </a:p>
          <a:p>
            <a:pPr lvl="1"/>
            <a:r>
              <a:rPr lang="cs-CZ" dirty="0"/>
              <a:t>archivní dohled</a:t>
            </a:r>
          </a:p>
          <a:p>
            <a:pPr lvl="2"/>
            <a:r>
              <a:rPr lang="cs-CZ" dirty="0"/>
              <a:t>zajištění odborné správy dokumentů vzniklých z činnosti různých původců</a:t>
            </a:r>
          </a:p>
          <a:p>
            <a:pPr lvl="1"/>
            <a:r>
              <a:rPr lang="cs-CZ" dirty="0"/>
              <a:t>skartační řízení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Archivnictví a spisová služba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část archivu určená pro veřejnost</a:t>
            </a:r>
          </a:p>
          <a:p>
            <a:r>
              <a:rPr lang="cs-CZ" dirty="0"/>
              <a:t>badatelna = studovna</a:t>
            </a:r>
          </a:p>
          <a:p>
            <a:r>
              <a:rPr lang="cs-CZ" dirty="0"/>
              <a:t>badatelský řád</a:t>
            </a:r>
          </a:p>
          <a:p>
            <a:pPr lvl="1"/>
            <a:r>
              <a:rPr lang="cs-CZ" dirty="0"/>
              <a:t>vstup do badatelny</a:t>
            </a:r>
          </a:p>
          <a:p>
            <a:r>
              <a:rPr lang="cs-CZ" dirty="0"/>
              <a:t>ceník služeb</a:t>
            </a:r>
          </a:p>
          <a:p>
            <a:r>
              <a:rPr lang="cs-CZ" dirty="0"/>
              <a:t>badatelský list</a:t>
            </a:r>
          </a:p>
          <a:p>
            <a:pPr lvl="1"/>
            <a:r>
              <a:rPr lang="cs-CZ" dirty="0"/>
              <a:t>při vyplnění nutný průkaz totožnosti</a:t>
            </a:r>
          </a:p>
          <a:p>
            <a:pPr lvl="1"/>
            <a:r>
              <a:rPr lang="cs-CZ" dirty="0"/>
              <a:t>předmět studia, téma</a:t>
            </a:r>
          </a:p>
          <a:p>
            <a:pPr lvl="1"/>
            <a:r>
              <a:rPr lang="cs-CZ" dirty="0"/>
              <a:t>vyplňuje se každoročně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Badatelna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archiv digitalizace_foto sch-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8567" y="1481138"/>
            <a:ext cx="6786865" cy="452596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Badatelna Archivu města Brna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archivní fondy a sbírky</a:t>
            </a:r>
          </a:p>
          <a:p>
            <a:pPr lvl="1"/>
            <a:r>
              <a:rPr lang="cs-CZ" dirty="0"/>
              <a:t>průvodce po fondech a sbírkách / seznam fondů na webu</a:t>
            </a:r>
          </a:p>
          <a:p>
            <a:pPr lvl="1"/>
            <a:r>
              <a:rPr lang="cs-CZ" dirty="0"/>
              <a:t>archivní pomůcky</a:t>
            </a:r>
          </a:p>
          <a:p>
            <a:pPr lvl="2"/>
            <a:r>
              <a:rPr lang="cs-CZ" dirty="0"/>
              <a:t>inventáře</a:t>
            </a:r>
          </a:p>
          <a:p>
            <a:pPr lvl="2"/>
            <a:r>
              <a:rPr lang="cs-CZ" dirty="0"/>
              <a:t>katalogy – lístkové</a:t>
            </a:r>
          </a:p>
          <a:p>
            <a:pPr lvl="2"/>
            <a:r>
              <a:rPr lang="cs-CZ" dirty="0"/>
              <a:t>rejstříky</a:t>
            </a:r>
          </a:p>
          <a:p>
            <a:pPr lvl="2"/>
            <a:r>
              <a:rPr lang="cs-CZ" dirty="0"/>
              <a:t>elektronické databáze</a:t>
            </a:r>
          </a:p>
          <a:p>
            <a:pPr lvl="3"/>
            <a:r>
              <a:rPr lang="cs-CZ" dirty="0"/>
              <a:t>digitalizované soubory</a:t>
            </a:r>
          </a:p>
          <a:p>
            <a:pPr lvl="4"/>
            <a:r>
              <a:rPr lang="cs-CZ" dirty="0"/>
              <a:t>fotografie</a:t>
            </a:r>
          </a:p>
          <a:p>
            <a:pPr lvl="4"/>
            <a:r>
              <a:rPr lang="cs-CZ" dirty="0"/>
              <a:t>pohlednice</a:t>
            </a:r>
          </a:p>
          <a:p>
            <a:pPr lvl="4"/>
            <a:r>
              <a:rPr lang="cs-CZ" dirty="0"/>
              <a:t>mapy a plány</a:t>
            </a:r>
          </a:p>
          <a:p>
            <a:pPr lvl="4"/>
            <a:r>
              <a:rPr lang="cs-CZ" dirty="0"/>
              <a:t>fondy evidenčního charakteru</a:t>
            </a:r>
          </a:p>
          <a:p>
            <a:pPr lvl="3">
              <a:buNone/>
            </a:pPr>
            <a:endParaRPr lang="cs-CZ" dirty="0"/>
          </a:p>
          <a:p>
            <a:pPr lvl="2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Archivní pomůcky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 vyhledávání v archivních fondech archivů v ČR slouží tento odkaz, vycházející z databáze archivního systému </a:t>
            </a:r>
            <a:r>
              <a:rPr lang="cs-CZ" dirty="0" err="1"/>
              <a:t>PEvA</a:t>
            </a:r>
            <a:r>
              <a:rPr lang="cs-CZ" dirty="0"/>
              <a:t>: </a:t>
            </a:r>
          </a:p>
          <a:p>
            <a:pPr lvl="1"/>
            <a:r>
              <a:rPr lang="cs-CZ" u="sng" dirty="0">
                <a:hlinkClick r:id="rId2"/>
              </a:rPr>
              <a:t>http://www.</a:t>
            </a:r>
            <a:r>
              <a:rPr lang="cs-CZ" u="sng" dirty="0" err="1">
                <a:hlinkClick r:id="rId2"/>
              </a:rPr>
              <a:t>mvcr.cz</a:t>
            </a:r>
            <a:r>
              <a:rPr lang="cs-CZ" u="sng" dirty="0">
                <a:hlinkClick r:id="rId2"/>
              </a:rPr>
              <a:t>/</a:t>
            </a:r>
            <a:r>
              <a:rPr lang="cs-CZ" u="sng" dirty="0" err="1">
                <a:hlinkClick r:id="rId2"/>
              </a:rPr>
              <a:t>clanek</a:t>
            </a:r>
            <a:r>
              <a:rPr lang="cs-CZ" u="sng" dirty="0">
                <a:hlinkClick r:id="rId2"/>
              </a:rPr>
              <a:t>/</a:t>
            </a:r>
            <a:r>
              <a:rPr lang="cs-CZ" u="sng" dirty="0" err="1">
                <a:hlinkClick r:id="rId2"/>
              </a:rPr>
              <a:t>archivni</a:t>
            </a:r>
            <a:r>
              <a:rPr lang="cs-CZ" u="sng" dirty="0">
                <a:hlinkClick r:id="rId2"/>
              </a:rPr>
              <a:t>-fondy-a-</a:t>
            </a:r>
            <a:r>
              <a:rPr lang="cs-CZ" u="sng" dirty="0" err="1">
                <a:hlinkClick r:id="rId2"/>
              </a:rPr>
              <a:t>sbirky</a:t>
            </a:r>
            <a:r>
              <a:rPr lang="cs-CZ" u="sng" dirty="0">
                <a:hlinkClick r:id="rId2"/>
              </a:rPr>
              <a:t>-v-</a:t>
            </a:r>
            <a:r>
              <a:rPr lang="cs-CZ" u="sng" dirty="0" err="1">
                <a:hlinkClick r:id="rId2"/>
              </a:rPr>
              <a:t>ceske</a:t>
            </a:r>
            <a:r>
              <a:rPr lang="cs-CZ" u="sng" dirty="0">
                <a:hlinkClick r:id="rId2"/>
              </a:rPr>
              <a:t>-republice-386553.aspx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Archivní fondy a sbírky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u="sng" dirty="0">
                <a:hlinkClick r:id="rId2"/>
              </a:rPr>
              <a:t>http://badatelna.</a:t>
            </a:r>
            <a:r>
              <a:rPr lang="cs-CZ" u="sng" dirty="0" err="1">
                <a:hlinkClick r:id="rId2"/>
              </a:rPr>
              <a:t>eu</a:t>
            </a:r>
            <a:r>
              <a:rPr lang="cs-CZ" u="sng" dirty="0">
                <a:hlinkClick r:id="rId2"/>
              </a:rPr>
              <a:t>/</a:t>
            </a:r>
            <a:r>
              <a:rPr lang="cs-CZ" u="sng" dirty="0"/>
              <a:t>; </a:t>
            </a:r>
            <a:r>
              <a:rPr lang="cs-CZ" u="sng" dirty="0">
                <a:hlinkClick r:id="rId3"/>
              </a:rPr>
              <a:t>http://badatelna.</a:t>
            </a:r>
            <a:r>
              <a:rPr lang="cs-CZ" u="sng" dirty="0" err="1">
                <a:hlinkClick r:id="rId3"/>
              </a:rPr>
              <a:t>cz</a:t>
            </a:r>
            <a:r>
              <a:rPr lang="cs-CZ" u="sng" dirty="0">
                <a:hlinkClick r:id="rId3"/>
              </a:rPr>
              <a:t>/</a:t>
            </a:r>
            <a:endParaRPr lang="cs-CZ" dirty="0"/>
          </a:p>
          <a:p>
            <a:pPr lvl="1"/>
            <a:r>
              <a:rPr lang="cs-CZ" dirty="0"/>
              <a:t>inventáře fondů Národního archivu, Památníku národního písemnictví a knihovny Národního muzea</a:t>
            </a:r>
          </a:p>
          <a:p>
            <a:r>
              <a:rPr lang="cs-CZ" u="sng" dirty="0">
                <a:hlinkClick r:id="rId4"/>
              </a:rPr>
              <a:t>http://www.</a:t>
            </a:r>
            <a:r>
              <a:rPr lang="cs-CZ" u="sng" dirty="0" err="1">
                <a:hlinkClick r:id="rId4"/>
              </a:rPr>
              <a:t>mza.cz</a:t>
            </a:r>
            <a:r>
              <a:rPr lang="cs-CZ" u="sng" dirty="0">
                <a:hlinkClick r:id="rId4"/>
              </a:rPr>
              <a:t>/fondy-</a:t>
            </a:r>
            <a:r>
              <a:rPr lang="cs-CZ" u="sng" dirty="0" err="1">
                <a:hlinkClick r:id="rId4"/>
              </a:rPr>
              <a:t>pomucky</a:t>
            </a:r>
            <a:endParaRPr lang="cs-CZ" u="sng" dirty="0"/>
          </a:p>
          <a:p>
            <a:pPr lvl="1"/>
            <a:r>
              <a:rPr lang="cs-CZ" dirty="0"/>
              <a:t>inventáře fondů Moravského zemského archivu</a:t>
            </a:r>
          </a:p>
          <a:p>
            <a:r>
              <a:rPr lang="cs-CZ" u="sng" dirty="0">
                <a:hlinkClick r:id="rId5"/>
              </a:rPr>
              <a:t>https://amo.ostrava.cz/cs/digitalni-badatelna</a:t>
            </a:r>
            <a:endParaRPr lang="cs-CZ" u="sng" dirty="0"/>
          </a:p>
          <a:p>
            <a:pPr lvl="1"/>
            <a:r>
              <a:rPr lang="cs-CZ" dirty="0"/>
              <a:t>inventáře fondů Archivu města Ostravy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Inventáře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materiál ke studiu je třeba objednat</a:t>
            </a:r>
          </a:p>
          <a:p>
            <a:pPr lvl="1"/>
            <a:r>
              <a:rPr lang="cs-CZ" dirty="0"/>
              <a:t>e-mail </a:t>
            </a:r>
          </a:p>
          <a:p>
            <a:pPr lvl="1"/>
            <a:r>
              <a:rPr lang="cs-CZ" dirty="0"/>
              <a:t>žádanka</a:t>
            </a:r>
          </a:p>
          <a:p>
            <a:r>
              <a:rPr lang="cs-CZ" dirty="0"/>
              <a:t>informační obohacení</a:t>
            </a:r>
          </a:p>
          <a:p>
            <a:r>
              <a:rPr lang="cs-CZ" dirty="0"/>
              <a:t>badatelna je monitorována</a:t>
            </a:r>
          </a:p>
          <a:p>
            <a:r>
              <a:rPr lang="cs-CZ" dirty="0"/>
              <a:t>používání vlastní techniky</a:t>
            </a:r>
          </a:p>
          <a:p>
            <a:pPr lvl="1"/>
            <a:r>
              <a:rPr lang="cs-CZ" dirty="0"/>
              <a:t>fotoaparát</a:t>
            </a:r>
          </a:p>
          <a:p>
            <a:pPr lvl="1"/>
            <a:r>
              <a:rPr lang="cs-CZ" dirty="0"/>
              <a:t>skener</a:t>
            </a:r>
          </a:p>
          <a:p>
            <a:pPr lvl="1"/>
            <a:r>
              <a:rPr lang="cs-CZ" dirty="0"/>
              <a:t>přenosné PC bez pouzdra</a:t>
            </a:r>
          </a:p>
          <a:p>
            <a:pPr lvl="1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Objednávka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 nutné osvojit si základy práce s prameny</a:t>
            </a:r>
          </a:p>
          <a:p>
            <a:pPr lvl="1"/>
            <a:r>
              <a:rPr lang="cs-CZ" dirty="0"/>
              <a:t>paleografické znalosti</a:t>
            </a:r>
          </a:p>
          <a:p>
            <a:pPr lvl="1"/>
            <a:r>
              <a:rPr lang="cs-CZ" dirty="0"/>
              <a:t>orientace v pomocných vědách historických </a:t>
            </a:r>
          </a:p>
          <a:p>
            <a:pPr lvl="1"/>
            <a:r>
              <a:rPr lang="cs-CZ" dirty="0"/>
              <a:t>opatrné zacházení</a:t>
            </a:r>
          </a:p>
          <a:p>
            <a:pPr lvl="1"/>
            <a:r>
              <a:rPr lang="cs-CZ" dirty="0"/>
              <a:t>zhotovování kopií</a:t>
            </a:r>
          </a:p>
          <a:p>
            <a:pPr lvl="2"/>
            <a:r>
              <a:rPr lang="cs-CZ" dirty="0"/>
              <a:t>xerokopie</a:t>
            </a:r>
          </a:p>
          <a:p>
            <a:pPr lvl="2"/>
            <a:r>
              <a:rPr lang="cs-CZ" dirty="0"/>
              <a:t>digitální kopie</a:t>
            </a:r>
          </a:p>
          <a:p>
            <a:r>
              <a:rPr lang="cs-CZ" dirty="0"/>
              <a:t>prezenční zápůjčka z archivní knihovny</a:t>
            </a:r>
          </a:p>
          <a:p>
            <a:pPr lvl="1"/>
            <a:r>
              <a:rPr lang="cs-CZ" dirty="0"/>
              <a:t>knihy, noviny, časopisy</a:t>
            </a:r>
          </a:p>
          <a:p>
            <a:pPr lvl="1"/>
            <a:r>
              <a:rPr lang="cs-CZ" dirty="0"/>
              <a:t>příruční knihovna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archiváliemi/prameny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je archivem územně samosprávného celku </a:t>
            </a:r>
          </a:p>
          <a:p>
            <a:r>
              <a:rPr lang="cs-CZ" dirty="0"/>
              <a:t>odborem Magistrátu města Brna </a:t>
            </a:r>
          </a:p>
          <a:p>
            <a:r>
              <a:rPr lang="cs-CZ" dirty="0"/>
              <a:t>sídla:</a:t>
            </a:r>
          </a:p>
          <a:p>
            <a:pPr lvl="1"/>
            <a:r>
              <a:rPr lang="cs-CZ" dirty="0"/>
              <a:t>hlavní budova na ulici Přední 2 v Brně – </a:t>
            </a:r>
            <a:r>
              <a:rPr lang="cs-CZ" dirty="0" err="1"/>
              <a:t>Černovicích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Nová radnice na Dominikánském náměstí</a:t>
            </a:r>
          </a:p>
          <a:p>
            <a:pPr lvl="2"/>
            <a:r>
              <a:rPr lang="cs-CZ" dirty="0"/>
              <a:t>jsou zde uchovány nejcennější městské archiválie, jako jsou listiny a sbírka rukopisů</a:t>
            </a:r>
          </a:p>
          <a:p>
            <a:pPr lvl="1"/>
            <a:r>
              <a:rPr lang="cs-CZ" dirty="0" err="1"/>
              <a:t>Kuřim</a:t>
            </a:r>
            <a:r>
              <a:rPr lang="cs-CZ" dirty="0"/>
              <a:t>, </a:t>
            </a:r>
            <a:r>
              <a:rPr lang="cs-CZ" dirty="0" err="1"/>
              <a:t>meziarchiv</a:t>
            </a:r>
            <a:endParaRPr lang="cs-CZ" dirty="0"/>
          </a:p>
          <a:p>
            <a:pPr lvl="2"/>
            <a:r>
              <a:rPr lang="cs-CZ" dirty="0"/>
              <a:t>jsou zde uloženy materiály zrušených městských podniků, kterým ještě neuplynula skartační lhůta</a:t>
            </a:r>
          </a:p>
          <a:p>
            <a:r>
              <a:rPr lang="cs-CZ" dirty="0">
                <a:hlinkClick r:id="rId2"/>
              </a:rPr>
              <a:t>www.archiv.</a:t>
            </a:r>
            <a:r>
              <a:rPr lang="cs-CZ" dirty="0" err="1">
                <a:hlinkClick r:id="rId2"/>
              </a:rPr>
              <a:t>brno.cz</a:t>
            </a:r>
            <a:endParaRPr lang="cs-CZ" dirty="0"/>
          </a:p>
          <a:p>
            <a:pPr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Archiv města Brna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uchovávají, ochraňují a zpřístupňují dokumenty    kulturního dědictví a pečují tak o národní paměť</a:t>
            </a:r>
          </a:p>
          <a:p>
            <a:endParaRPr lang="cs-CZ" dirty="0"/>
          </a:p>
          <a:p>
            <a:r>
              <a:rPr lang="cs-CZ" dirty="0"/>
              <a:t>knihovny</a:t>
            </a:r>
          </a:p>
          <a:p>
            <a:r>
              <a:rPr lang="cs-CZ" dirty="0"/>
              <a:t>muzea</a:t>
            </a:r>
          </a:p>
          <a:p>
            <a:r>
              <a:rPr lang="cs-CZ" dirty="0"/>
              <a:t>archivy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Paměťové instituce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AMB r_2007_foto sch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6489" y="1481138"/>
            <a:ext cx="6791021" cy="452596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Původní budova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/>
              <a:t>Černovická</a:t>
            </a:r>
            <a:r>
              <a:rPr lang="cs-CZ" dirty="0"/>
              <a:t> </a:t>
            </a:r>
            <a:r>
              <a:rPr lang="cs-CZ" dirty="0" err="1"/>
              <a:t>transformovana</a:t>
            </a:r>
            <a:r>
              <a:rPr lang="cs-CZ" dirty="0"/>
              <a:t> 1912-1913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Budova před rekonstrukcí 90. léta 20. století</a:t>
            </a:r>
          </a:p>
        </p:txBody>
      </p:sp>
      <p:pic>
        <p:nvPicPr>
          <p:cNvPr id="7" name="Zástupný symbol pro obsah 6" descr="AMBpred rekonstrukci 00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44008" y="2204864"/>
            <a:ext cx="4039985" cy="2664229"/>
          </a:xfrm>
        </p:spPr>
      </p:pic>
      <p:pic>
        <p:nvPicPr>
          <p:cNvPr id="8" name="Zástupný symbol pro obsah 7" descr="AMBpred rekonstrukci 00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23528" y="2204864"/>
            <a:ext cx="4041775" cy="263600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Současný stav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Pohled od železniční dráhy</a:t>
            </a:r>
          </a:p>
          <a:p>
            <a:r>
              <a:rPr lang="cs-CZ" dirty="0"/>
              <a:t>Rekonstrukce z roku 2002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Depozitní budova</a:t>
            </a:r>
          </a:p>
          <a:p>
            <a:r>
              <a:rPr lang="cs-CZ" dirty="0"/>
              <a:t>V provozu od roku 2005</a:t>
            </a:r>
          </a:p>
        </p:txBody>
      </p:sp>
      <p:pic>
        <p:nvPicPr>
          <p:cNvPr id="12" name="Zástupný symbol pro obsah 11" descr="AMB r_2005_foto sch (2)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951412" y="2272506"/>
            <a:ext cx="3429000" cy="2286000"/>
          </a:xfrm>
        </p:spPr>
      </p:pic>
      <p:pic>
        <p:nvPicPr>
          <p:cNvPr id="11" name="Zástupný symbol pro obsah 10" descr="AMB r_2009_foto sch (10).tif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098021"/>
            <a:ext cx="4040188" cy="263497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V Archivu města Brna jsou uloženy písemnosti:</a:t>
            </a:r>
          </a:p>
          <a:p>
            <a:pPr lvl="1"/>
            <a:r>
              <a:rPr lang="cs-CZ" sz="2400" dirty="0"/>
              <a:t>samosprávných úřadů města Brna a připojených obcí z období od 13. století do současnosti (včetně rozsáhlé sbírky pergamenových listin a městských úředních knih)</a:t>
            </a:r>
          </a:p>
          <a:p>
            <a:pPr lvl="1"/>
            <a:r>
              <a:rPr lang="cs-CZ" sz="2400" dirty="0"/>
              <a:t>brněnských řemeslnických cechů, společenstev a spolků</a:t>
            </a:r>
          </a:p>
          <a:p>
            <a:pPr lvl="1"/>
            <a:r>
              <a:rPr lang="cs-CZ" sz="2400" dirty="0"/>
              <a:t>brněnských farních úřadů</a:t>
            </a:r>
          </a:p>
          <a:p>
            <a:pPr lvl="1"/>
            <a:r>
              <a:rPr lang="cs-CZ" sz="2400" dirty="0"/>
              <a:t>českých i německých škol působících na území města Brna včetně školských úřadů</a:t>
            </a:r>
          </a:p>
          <a:p>
            <a:pPr lvl="1"/>
            <a:r>
              <a:rPr lang="cs-CZ" sz="2400" dirty="0"/>
              <a:t>brněnských velkostatků (včetně těch, které leží mimo území města Brna, avšak byly historickým majetkem města)</a:t>
            </a:r>
          </a:p>
          <a:p>
            <a:pPr lvl="1"/>
            <a:r>
              <a:rPr lang="cs-CZ" sz="2400" dirty="0"/>
              <a:t>kulturních, sociálních a zdravotnických úřadů, působících na území města Brna</a:t>
            </a:r>
          </a:p>
          <a:p>
            <a:pPr lvl="1"/>
            <a:r>
              <a:rPr lang="cs-CZ" sz="2400" dirty="0"/>
              <a:t>městských komunálních podniků a družstev (včetně JZD)</a:t>
            </a:r>
          </a:p>
          <a:p>
            <a:pPr lvl="1"/>
            <a:r>
              <a:rPr lang="cs-CZ" sz="2400" dirty="0"/>
              <a:t>písemné pozůstalosti některých významných brněnských občanů</a:t>
            </a:r>
          </a:p>
          <a:p>
            <a:pPr lvl="1"/>
            <a:r>
              <a:rPr lang="cs-CZ" sz="2400" dirty="0"/>
              <a:t>rozsáhlá sbírka fotografií a pohlednic s brněnskou tématikou </a:t>
            </a:r>
          </a:p>
          <a:p>
            <a:pPr lvl="1"/>
            <a:r>
              <a:rPr lang="cs-CZ" sz="2400" dirty="0"/>
              <a:t>sbírka map a plánů, týkajících se území města Brna.</a:t>
            </a:r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Archiv města Brna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Nejcennější archiválie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Privilegium Václava I., leden 1243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Právní kniha písaře Jana,</a:t>
            </a:r>
          </a:p>
          <a:p>
            <a:r>
              <a:rPr lang="cs-CZ" dirty="0"/>
              <a:t>po roce 1355</a:t>
            </a:r>
          </a:p>
        </p:txBody>
      </p:sp>
      <p:pic>
        <p:nvPicPr>
          <p:cNvPr id="7" name="Zástupný symbol pro obsah 6" descr="AMB,list.č.1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157648" y="1445390"/>
            <a:ext cx="2639291" cy="3940233"/>
          </a:xfrm>
        </p:spPr>
      </p:pic>
      <p:pic>
        <p:nvPicPr>
          <p:cNvPr id="8" name="Zástupný symbol pro obsah 7" descr="rkp.č.2_f.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2068844"/>
            <a:ext cx="4039985" cy="2693324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List_161a_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4157" y="1481138"/>
            <a:ext cx="6595686" cy="452596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Archiválie evidenčního charakteru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archivní knihovna</a:t>
            </a:r>
          </a:p>
          <a:p>
            <a:pPr lvl="1"/>
            <a:r>
              <a:rPr lang="cs-CZ" dirty="0"/>
              <a:t>obsahuje více než 63 000 kusů svazků převážně odborné historické literatury a časopisů</a:t>
            </a:r>
          </a:p>
          <a:p>
            <a:r>
              <a:rPr lang="cs-CZ" dirty="0"/>
              <a:t>restaurátorská dílna</a:t>
            </a:r>
          </a:p>
          <a:p>
            <a:r>
              <a:rPr lang="cs-CZ" dirty="0"/>
              <a:t>knihařská dílna</a:t>
            </a:r>
          </a:p>
          <a:p>
            <a:r>
              <a:rPr lang="cs-CZ" dirty="0"/>
              <a:t>fotografická dílna</a:t>
            </a:r>
          </a:p>
          <a:p>
            <a:r>
              <a:rPr lang="cs-CZ" dirty="0"/>
              <a:t>rešerše</a:t>
            </a:r>
          </a:p>
          <a:p>
            <a:pPr lvl="1"/>
            <a:r>
              <a:rPr lang="cs-CZ" dirty="0"/>
              <a:t>úřední rozhodnutí v nejrůznějších správních záležitostech</a:t>
            </a:r>
          </a:p>
          <a:p>
            <a:pPr lvl="1"/>
            <a:r>
              <a:rPr lang="cs-CZ" dirty="0"/>
              <a:t>údaje k osobám a jejich činnosti na území města Brna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Archiv města Brna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archiv digitalizace_foto sch-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8567" y="1481138"/>
            <a:ext cx="6786865" cy="452596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Knihovna Archivu města Brna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umožňuje zpřístupňování cenných materiálů široké veřejnosti a jejím pozitivním důsledkem je následná konzervace a ochrana dokumentů před postupným ničením, které bohužel častým používáním některým typům archiválií hrozí </a:t>
            </a:r>
          </a:p>
          <a:p>
            <a:r>
              <a:rPr lang="cs-CZ" dirty="0"/>
              <a:t>záložní kopie</a:t>
            </a:r>
          </a:p>
          <a:p>
            <a:pPr lvl="1"/>
            <a:r>
              <a:rPr lang="cs-CZ" dirty="0" err="1"/>
              <a:t>mikrofilmování</a:t>
            </a:r>
            <a:endParaRPr lang="cs-CZ" dirty="0"/>
          </a:p>
          <a:p>
            <a:pPr lvl="2"/>
            <a:r>
              <a:rPr lang="cs-CZ" dirty="0"/>
              <a:t>mikrofilmy</a:t>
            </a:r>
          </a:p>
          <a:p>
            <a:pPr lvl="1"/>
            <a:r>
              <a:rPr lang="cs-CZ" dirty="0"/>
              <a:t>digitalizace</a:t>
            </a:r>
          </a:p>
          <a:p>
            <a:pPr lvl="2"/>
            <a:r>
              <a:rPr lang="cs-CZ" dirty="0"/>
              <a:t>ukládání </a:t>
            </a:r>
            <a:r>
              <a:rPr lang="cs-CZ" dirty="0" err="1"/>
              <a:t>metadat</a:t>
            </a:r>
            <a:r>
              <a:rPr lang="cs-CZ" dirty="0"/>
              <a:t> v rámci digitálních úložišť 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Digitalizace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Archiv města Brna </a:t>
            </a:r>
          </a:p>
          <a:p>
            <a:pPr lvl="1"/>
            <a:r>
              <a:rPr lang="cs-CZ" dirty="0"/>
              <a:t>digitalizační linka z finančních prostředků EU</a:t>
            </a:r>
          </a:p>
          <a:p>
            <a:pPr lvl="1"/>
            <a:r>
              <a:rPr lang="cs-CZ" dirty="0"/>
              <a:t>digitalizace v letech 2012–2014</a:t>
            </a:r>
          </a:p>
          <a:p>
            <a:pPr lvl="1"/>
            <a:r>
              <a:rPr lang="cs-CZ" dirty="0"/>
              <a:t>fond Sčítání lidu </a:t>
            </a:r>
          </a:p>
          <a:p>
            <a:pPr lvl="2"/>
            <a:r>
              <a:rPr lang="cs-CZ" dirty="0"/>
              <a:t>fond patří k pramenům evidenčního charakteru a jako takový je v centru badatelského zájmu</a:t>
            </a:r>
          </a:p>
          <a:p>
            <a:pPr lvl="2"/>
            <a:r>
              <a:rPr lang="cs-CZ" dirty="0"/>
              <a:t>vybrané ročníky z let 1850–1921</a:t>
            </a:r>
          </a:p>
          <a:p>
            <a:pPr lvl="2"/>
            <a:r>
              <a:rPr lang="cs-CZ" u="sng" dirty="0">
                <a:hlinkClick r:id="rId2"/>
              </a:rPr>
              <a:t>http://digiarchiv.brno.cz/home</a:t>
            </a:r>
            <a:endParaRPr lang="cs-CZ" dirty="0"/>
          </a:p>
          <a:p>
            <a:pPr lvl="2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Digitalizace AMB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shromažďují a zpřístupňují publikované dokumenty, vydané tiskem nebo multimediálně, jež existují v mnoha exemplářích</a:t>
            </a:r>
          </a:p>
          <a:p>
            <a:r>
              <a:rPr lang="cs-CZ" dirty="0"/>
              <a:t>půjčování co nejširší veřejnosti</a:t>
            </a:r>
          </a:p>
          <a:p>
            <a:r>
              <a:rPr lang="cs-CZ" dirty="0"/>
              <a:t>za poplatek</a:t>
            </a:r>
          </a:p>
          <a:p>
            <a:pPr lvl="1"/>
            <a:r>
              <a:rPr lang="cs-CZ" dirty="0"/>
              <a:t>absenční</a:t>
            </a:r>
          </a:p>
          <a:p>
            <a:pPr lvl="1"/>
            <a:r>
              <a:rPr lang="cs-CZ" dirty="0"/>
              <a:t>prezenční </a:t>
            </a:r>
          </a:p>
          <a:p>
            <a:pPr lvl="2"/>
            <a:r>
              <a:rPr lang="cs-CZ" dirty="0"/>
              <a:t>studovny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Knihovny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Sčítání lidu - uložení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Před digitalizací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/>
              <a:t>Po digitalizaci</a:t>
            </a:r>
          </a:p>
        </p:txBody>
      </p:sp>
      <p:pic>
        <p:nvPicPr>
          <p:cNvPr id="7" name="Zástupný symbol pro obsah 6" descr="archiv digitalizace_foto sch-3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2068844"/>
            <a:ext cx="4039985" cy="2693324"/>
          </a:xfrm>
        </p:spPr>
      </p:pic>
      <p:pic>
        <p:nvPicPr>
          <p:cNvPr id="8" name="Zástupný symbol pro obsah 7" descr="archiv digitalizace_foto sch-3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2068844"/>
            <a:ext cx="4039985" cy="2693324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odkazy lze vždy najít na příslušných webových stránkách</a:t>
            </a:r>
          </a:p>
          <a:p>
            <a:pPr lvl="1"/>
            <a:r>
              <a:rPr lang="cs-CZ" dirty="0"/>
              <a:t>Moravský zemský archiv </a:t>
            </a:r>
            <a:r>
              <a:rPr lang="cs-CZ" dirty="0">
                <a:hlinkClick r:id="rId2"/>
              </a:rPr>
              <a:t>http://www.</a:t>
            </a:r>
            <a:r>
              <a:rPr lang="cs-CZ" dirty="0" err="1">
                <a:hlinkClick r:id="rId2"/>
              </a:rPr>
              <a:t>mza.cz</a:t>
            </a:r>
            <a:r>
              <a:rPr lang="cs-CZ" dirty="0">
                <a:hlinkClick r:id="rId2"/>
              </a:rPr>
              <a:t>/</a:t>
            </a:r>
            <a:endParaRPr lang="cs-CZ" dirty="0"/>
          </a:p>
          <a:p>
            <a:pPr lvl="2"/>
            <a:r>
              <a:rPr lang="cs-CZ" dirty="0"/>
              <a:t>matriky v rámci projektu </a:t>
            </a:r>
            <a:r>
              <a:rPr lang="cs-CZ" dirty="0" err="1"/>
              <a:t>Acta</a:t>
            </a:r>
            <a:r>
              <a:rPr lang="cs-CZ" dirty="0"/>
              <a:t> Publica</a:t>
            </a:r>
          </a:p>
          <a:p>
            <a:pPr lvl="2"/>
            <a:r>
              <a:rPr lang="cs-CZ" dirty="0"/>
              <a:t>Indikační skici</a:t>
            </a:r>
          </a:p>
          <a:p>
            <a:pPr lvl="2"/>
            <a:r>
              <a:rPr lang="cs-CZ" dirty="0"/>
              <a:t>listiny v rámci projektu </a:t>
            </a:r>
            <a:r>
              <a:rPr lang="cs-CZ" dirty="0" err="1"/>
              <a:t>Monasterium</a:t>
            </a:r>
            <a:endParaRPr lang="cs-CZ" dirty="0"/>
          </a:p>
          <a:p>
            <a:pPr lvl="2"/>
            <a:r>
              <a:rPr lang="cs-CZ" dirty="0"/>
              <a:t>veduty</a:t>
            </a:r>
          </a:p>
          <a:p>
            <a:pPr lvl="1"/>
            <a:r>
              <a:rPr lang="cs-CZ" dirty="0"/>
              <a:t>Národní archiv </a:t>
            </a:r>
            <a:r>
              <a:rPr lang="cs-CZ" dirty="0">
                <a:hlinkClick r:id="rId3"/>
              </a:rPr>
              <a:t>http://www.</a:t>
            </a:r>
            <a:r>
              <a:rPr lang="cs-CZ" dirty="0" err="1">
                <a:hlinkClick r:id="rId3"/>
              </a:rPr>
              <a:t>nacr.cz</a:t>
            </a:r>
            <a:r>
              <a:rPr lang="cs-CZ" dirty="0">
                <a:hlinkClick r:id="rId3"/>
              </a:rPr>
              <a:t>/</a:t>
            </a:r>
            <a:endParaRPr lang="cs-CZ" dirty="0"/>
          </a:p>
          <a:p>
            <a:pPr lvl="2"/>
            <a:r>
              <a:rPr lang="cs-CZ" dirty="0"/>
              <a:t>Pražské pobytové přihlášky z let 1850-1914</a:t>
            </a:r>
          </a:p>
          <a:p>
            <a:pPr lvl="2"/>
            <a:r>
              <a:rPr lang="cs-CZ" dirty="0"/>
              <a:t>negativy z fondu První světová válka</a:t>
            </a:r>
          </a:p>
          <a:p>
            <a:pPr lvl="2"/>
            <a:r>
              <a:rPr lang="cs-CZ" dirty="0"/>
              <a:t>soupisy židovského obyvatelstva v Čechách v letech 1723-1811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Digitalizace v dalších archivech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Archiv města Brna vydává tzv. </a:t>
            </a:r>
            <a:r>
              <a:rPr lang="cs-CZ" dirty="0" err="1"/>
              <a:t>brunensia</a:t>
            </a:r>
            <a:endParaRPr lang="cs-CZ" dirty="0"/>
          </a:p>
          <a:p>
            <a:pPr lvl="1"/>
            <a:r>
              <a:rPr lang="cs-CZ" dirty="0"/>
              <a:t>Brno v minulosti a dnes (BMD)</a:t>
            </a:r>
          </a:p>
          <a:p>
            <a:pPr lvl="2"/>
            <a:r>
              <a:rPr lang="cs-CZ" dirty="0"/>
              <a:t>regionální sborník vychází od roku 1959 dodnes </a:t>
            </a:r>
          </a:p>
          <a:p>
            <a:pPr lvl="1"/>
            <a:r>
              <a:rPr lang="cs-CZ" dirty="0" err="1"/>
              <a:t>Suplementa</a:t>
            </a:r>
            <a:r>
              <a:rPr lang="cs-CZ" dirty="0"/>
              <a:t> sborníku BMD</a:t>
            </a:r>
          </a:p>
          <a:p>
            <a:pPr lvl="2"/>
            <a:r>
              <a:rPr lang="cs-CZ" dirty="0"/>
              <a:t>monografické práce o Brně, vycházejí od roku 2005</a:t>
            </a:r>
          </a:p>
          <a:p>
            <a:pPr lvl="1"/>
            <a:r>
              <a:rPr lang="cs-CZ" dirty="0"/>
              <a:t>Velké dějiny Brna</a:t>
            </a:r>
          </a:p>
          <a:p>
            <a:pPr lvl="2"/>
            <a:r>
              <a:rPr lang="cs-CZ" dirty="0"/>
              <a:t>Dějiny Brna v sedmi svazcích</a:t>
            </a:r>
          </a:p>
          <a:p>
            <a:pPr lvl="2"/>
            <a:r>
              <a:rPr lang="cs-CZ" dirty="0"/>
              <a:t>spolupráce s FF MU a dalšími institucemi</a:t>
            </a:r>
          </a:p>
          <a:p>
            <a:pPr lvl="2"/>
            <a:r>
              <a:rPr lang="cs-CZ" dirty="0"/>
              <a:t>projekt pro léta 2009-2018</a:t>
            </a:r>
          </a:p>
          <a:p>
            <a:r>
              <a:rPr lang="cs-CZ" dirty="0"/>
              <a:t>Soupis dosud vydaných publikací AMB</a:t>
            </a:r>
          </a:p>
          <a:p>
            <a:pPr lvl="1"/>
            <a:r>
              <a:rPr lang="cs-CZ" u="sng" dirty="0">
                <a:hlinkClick r:id="rId2"/>
              </a:rPr>
              <a:t>www.archiv.</a:t>
            </a:r>
            <a:r>
              <a:rPr lang="cs-CZ" u="sng" dirty="0" err="1">
                <a:hlinkClick r:id="rId2"/>
              </a:rPr>
              <a:t>brno.cz</a:t>
            </a:r>
            <a:r>
              <a:rPr lang="cs-CZ" dirty="0"/>
              <a:t> v sekci Publikace</a:t>
            </a:r>
          </a:p>
          <a:p>
            <a:pPr lvl="2"/>
            <a:endParaRPr lang="cs-CZ" dirty="0"/>
          </a:p>
          <a:p>
            <a:pPr lvl="2">
              <a:buNone/>
            </a:pPr>
            <a:endParaRPr lang="cs-CZ" dirty="0"/>
          </a:p>
          <a:p>
            <a:pPr lvl="2"/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Publikační činnost AMB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Česká archivní společnost (ČAS)</a:t>
            </a:r>
          </a:p>
          <a:p>
            <a:pPr lvl="1"/>
            <a:r>
              <a:rPr lang="cs-CZ" dirty="0"/>
              <a:t>dobrovolné profesní sdružení archivářů, vysokoškolských pedagogů a studentů archivnictví a pomocných věd historických i dalších příznivců a sympatizantů z řad odborné i laické veřejnosti v oblasti archivnictví</a:t>
            </a:r>
          </a:p>
          <a:p>
            <a:pPr lvl="1"/>
            <a:r>
              <a:rPr lang="cs-CZ" dirty="0"/>
              <a:t>založena byla v roce 1990</a:t>
            </a:r>
          </a:p>
          <a:p>
            <a:pPr lvl="1"/>
            <a:r>
              <a:rPr lang="cs-CZ" dirty="0"/>
              <a:t>v současnosti má více než 600 členů</a:t>
            </a:r>
          </a:p>
          <a:p>
            <a:pPr lvl="1"/>
            <a:r>
              <a:rPr lang="cs-CZ" dirty="0"/>
              <a:t>archivní konference</a:t>
            </a:r>
          </a:p>
          <a:p>
            <a:pPr lvl="1"/>
            <a:r>
              <a:rPr lang="cs-CZ" dirty="0">
                <a:hlinkClick r:id="rId2"/>
              </a:rPr>
              <a:t>http://cesarch.cz/</a:t>
            </a:r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ČAS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Mezinárodní den archivů</a:t>
            </a:r>
          </a:p>
          <a:p>
            <a:r>
              <a:rPr lang="cs-CZ" dirty="0"/>
              <a:t>9. červen</a:t>
            </a:r>
          </a:p>
          <a:p>
            <a:pPr lvl="1"/>
            <a:r>
              <a:rPr lang="cs-CZ" dirty="0"/>
              <a:t>vznikl rozhodnutím Mezinárodní archivní rady v roce 2007 u příležitosti 60. výročí existence této celosvětové organizace</a:t>
            </a:r>
          </a:p>
          <a:p>
            <a:pPr lvl="1"/>
            <a:r>
              <a:rPr lang="cs-CZ" dirty="0"/>
              <a:t>v ČR od roku 2009</a:t>
            </a:r>
          </a:p>
          <a:p>
            <a:pPr lvl="1"/>
            <a:r>
              <a:rPr lang="cs-CZ" dirty="0"/>
              <a:t>veřejnosti se v tento den nabízí příležitost navštívit archivy, prohlédnout si výstavy historických dokumentů a účastnit se některých pro tuto příležitost připravených zajímavých akcí. </a:t>
            </a:r>
          </a:p>
          <a:p>
            <a:r>
              <a:rPr lang="cs-CZ" u="sng" dirty="0">
                <a:hlinkClick r:id="rId2"/>
              </a:rPr>
              <a:t>http://denarchivu.cz/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Den archivů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uchovávají a ochraňují především trojrozměrné předměty a </a:t>
            </a:r>
            <a:r>
              <a:rPr lang="cs-CZ" dirty="0" err="1"/>
              <a:t>aterfakty</a:t>
            </a:r>
            <a:r>
              <a:rPr lang="cs-CZ" dirty="0"/>
              <a:t>, tvořící sbírkové předměty</a:t>
            </a:r>
          </a:p>
          <a:p>
            <a:r>
              <a:rPr lang="cs-CZ" dirty="0"/>
              <a:t>zpřístupňují</a:t>
            </a:r>
          </a:p>
          <a:p>
            <a:pPr lvl="1"/>
            <a:r>
              <a:rPr lang="cs-CZ" dirty="0"/>
              <a:t>formou výstav</a:t>
            </a:r>
          </a:p>
          <a:p>
            <a:pPr lvl="1"/>
            <a:r>
              <a:rPr lang="cs-CZ" dirty="0"/>
              <a:t>katalogů </a:t>
            </a:r>
          </a:p>
          <a:p>
            <a:pPr lvl="1"/>
            <a:r>
              <a:rPr lang="cs-CZ" dirty="0"/>
              <a:t>prezenčně </a:t>
            </a:r>
          </a:p>
          <a:p>
            <a:pPr lvl="2"/>
            <a:r>
              <a:rPr lang="cs-CZ" dirty="0"/>
              <a:t>studovny jednotlivých muzejních oddělení</a:t>
            </a:r>
          </a:p>
          <a:p>
            <a:r>
              <a:rPr lang="cs-CZ" dirty="0"/>
              <a:t>předkládání je bezplatné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Muzea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uchovávají, ochraňují a zpřístupňují písemné dokumenty, které existují ve většině případů pouze v originále</a:t>
            </a:r>
          </a:p>
          <a:p>
            <a:r>
              <a:rPr lang="cs-CZ" dirty="0"/>
              <a:t>zpřístupňují </a:t>
            </a:r>
          </a:p>
          <a:p>
            <a:pPr lvl="1"/>
            <a:r>
              <a:rPr lang="cs-CZ" dirty="0"/>
              <a:t>pouze prezenčně</a:t>
            </a:r>
          </a:p>
          <a:p>
            <a:r>
              <a:rPr lang="cs-CZ" dirty="0"/>
              <a:t>nahlížení </a:t>
            </a:r>
          </a:p>
          <a:p>
            <a:pPr lvl="1"/>
            <a:r>
              <a:rPr lang="cs-CZ" dirty="0"/>
              <a:t>na příslušné badatelně archivu</a:t>
            </a:r>
          </a:p>
          <a:p>
            <a:r>
              <a:rPr lang="cs-CZ" dirty="0"/>
              <a:t>předkládání je bezplatné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Archivy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dokumenty vzniklé z činnosti různých původců, jež byly z hlediska své informační důležitosti vybrány k trvalému uložení v archivu</a:t>
            </a:r>
          </a:p>
          <a:p>
            <a:r>
              <a:rPr lang="cs-CZ" dirty="0"/>
              <a:t>archivy jsou nejstarší paměťovou institucí</a:t>
            </a:r>
          </a:p>
          <a:p>
            <a:pPr lvl="1"/>
            <a:r>
              <a:rPr lang="cs-CZ" dirty="0"/>
              <a:t>archiválie ukládány od poloviny 11. století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Archiválie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dokumenty veřejné správy a organizací řízených státem, kraji, městy nebo obcemi</a:t>
            </a:r>
          </a:p>
          <a:p>
            <a:r>
              <a:rPr lang="cs-CZ" dirty="0"/>
              <a:t>písemností soukromých osob právnických i fyzických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Archivy ukládají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nejstaršími jsou listiny, rukopisné a či tištěné knižní památky</a:t>
            </a:r>
          </a:p>
          <a:p>
            <a:r>
              <a:rPr lang="cs-CZ" dirty="0"/>
              <a:t>novodobými jsou například fotografie, filmy, magnetické pásky, digitalizované soubory</a:t>
            </a:r>
          </a:p>
          <a:p>
            <a:r>
              <a:rPr lang="cs-CZ" dirty="0"/>
              <a:t>uloženy jsou v moderních budovách v klimatizovaných depozitářích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Písemnosti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Archivy</a:t>
            </a:r>
          </a:p>
          <a:p>
            <a:pPr lvl="1"/>
            <a:r>
              <a:rPr lang="cs-CZ" dirty="0"/>
              <a:t>veřejné</a:t>
            </a:r>
          </a:p>
          <a:p>
            <a:pPr lvl="2"/>
            <a:r>
              <a:rPr lang="cs-CZ" dirty="0"/>
              <a:t>Národní archiv</a:t>
            </a:r>
          </a:p>
          <a:p>
            <a:pPr lvl="2"/>
            <a:r>
              <a:rPr lang="cs-CZ" dirty="0"/>
              <a:t>Archiv bezpečnostních složek</a:t>
            </a:r>
          </a:p>
          <a:p>
            <a:pPr lvl="2"/>
            <a:r>
              <a:rPr lang="cs-CZ" dirty="0"/>
              <a:t>Státní oblastní archivy</a:t>
            </a:r>
          </a:p>
          <a:p>
            <a:pPr lvl="2"/>
            <a:r>
              <a:rPr lang="cs-CZ" dirty="0"/>
              <a:t>Státní okresní archivy</a:t>
            </a:r>
          </a:p>
          <a:p>
            <a:pPr lvl="2"/>
            <a:r>
              <a:rPr lang="cs-CZ" dirty="0"/>
              <a:t>Specializované archivy</a:t>
            </a:r>
          </a:p>
          <a:p>
            <a:pPr lvl="2"/>
            <a:r>
              <a:rPr lang="cs-CZ" dirty="0"/>
              <a:t>Bezpečnostní archivy</a:t>
            </a:r>
          </a:p>
          <a:p>
            <a:pPr lvl="2"/>
            <a:r>
              <a:rPr lang="cs-CZ" dirty="0"/>
              <a:t>Archivy územních samosprávných celků</a:t>
            </a:r>
          </a:p>
          <a:p>
            <a:pPr lvl="1"/>
            <a:r>
              <a:rPr lang="cs-CZ" dirty="0"/>
              <a:t>soukromé</a:t>
            </a:r>
          </a:p>
          <a:p>
            <a:pPr lvl="1">
              <a:buNone/>
            </a:pPr>
            <a:r>
              <a:rPr lang="cs-CZ" u="sng" dirty="0">
                <a:hlinkClick r:id="rId2"/>
              </a:rPr>
              <a:t>http://cesarch.cz/archivnictvi/adresar-archivu/</a:t>
            </a:r>
            <a:endParaRPr lang="cs-CZ" dirty="0"/>
          </a:p>
          <a:p>
            <a:pPr lvl="1">
              <a:buNone/>
            </a:pPr>
            <a:endParaRPr lang="cs-CZ" dirty="0"/>
          </a:p>
          <a:p>
            <a:pPr lvl="1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archivů v ČR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Vlastní 1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DE6C36"/>
      </a:hlink>
      <a:folHlink>
        <a:srgbClr val="D490C5"/>
      </a:folHlink>
    </a:clrScheme>
    <a:fontScheme name="Bohatý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ohatý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1242</TotalTime>
  <Words>889</Words>
  <Application>Microsoft Office PowerPoint</Application>
  <PresentationFormat>Předvádění na obrazovce (4:3)</PresentationFormat>
  <Paragraphs>225</Paragraphs>
  <Slides>34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5" baseType="lpstr">
      <vt:lpstr>Shluk</vt:lpstr>
      <vt:lpstr>Co je archiv?</vt:lpstr>
      <vt:lpstr>Paměťové instituce</vt:lpstr>
      <vt:lpstr>Knihovny </vt:lpstr>
      <vt:lpstr>Muzea</vt:lpstr>
      <vt:lpstr>Archivy</vt:lpstr>
      <vt:lpstr>Archiválie</vt:lpstr>
      <vt:lpstr>Archivy ukládají</vt:lpstr>
      <vt:lpstr>Písemnosti</vt:lpstr>
      <vt:lpstr>Struktura archivů v ČR</vt:lpstr>
      <vt:lpstr>Legislativa</vt:lpstr>
      <vt:lpstr>Archivnictví a spisová služba</vt:lpstr>
      <vt:lpstr>Badatelna</vt:lpstr>
      <vt:lpstr>Badatelna Archivu města Brna</vt:lpstr>
      <vt:lpstr>Archivní pomůcky</vt:lpstr>
      <vt:lpstr>Archivní fondy a sbírky</vt:lpstr>
      <vt:lpstr>Inventáře</vt:lpstr>
      <vt:lpstr>Objednávka</vt:lpstr>
      <vt:lpstr>Práce s archiváliemi/prameny</vt:lpstr>
      <vt:lpstr>Archiv města Brna</vt:lpstr>
      <vt:lpstr>Prezentace aplikace PowerPoint</vt:lpstr>
      <vt:lpstr>Původní budova</vt:lpstr>
      <vt:lpstr>Současný stav</vt:lpstr>
      <vt:lpstr>Archiv města Brna</vt:lpstr>
      <vt:lpstr>Nejcennější archiválie</vt:lpstr>
      <vt:lpstr>Archiválie evidenčního charakteru</vt:lpstr>
      <vt:lpstr>Archiv města Brna</vt:lpstr>
      <vt:lpstr>Knihovna Archivu města Brna</vt:lpstr>
      <vt:lpstr>Digitalizace</vt:lpstr>
      <vt:lpstr>Digitalizace AMB</vt:lpstr>
      <vt:lpstr>Sčítání lidu - uložení</vt:lpstr>
      <vt:lpstr>Digitalizace v dalších archivech</vt:lpstr>
      <vt:lpstr>Publikační činnost AMB</vt:lpstr>
      <vt:lpstr>ČAS</vt:lpstr>
      <vt:lpstr>Den archivů</vt:lpstr>
    </vt:vector>
  </TitlesOfParts>
  <Company>MMB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je archiv?</dc:title>
  <dc:creator>Administrator</dc:creator>
  <cp:lastModifiedBy>Denisa</cp:lastModifiedBy>
  <cp:revision>91</cp:revision>
  <dcterms:created xsi:type="dcterms:W3CDTF">2015-05-08T09:30:47Z</dcterms:created>
  <dcterms:modified xsi:type="dcterms:W3CDTF">2018-11-25T17:58:00Z</dcterms:modified>
</cp:coreProperties>
</file>