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0" r:id="rId4"/>
    <p:sldId id="261" r:id="rId5"/>
    <p:sldId id="266" r:id="rId6"/>
    <p:sldId id="262" r:id="rId7"/>
    <p:sldId id="263" r:id="rId8"/>
    <p:sldId id="267" r:id="rId9"/>
    <p:sldId id="270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542723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06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46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43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273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35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55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10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20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9654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0148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20D154E-97F5-4B70-AD52-1FCC1AA86C8E}" type="datetimeFigureOut">
              <a:rPr lang="de-DE" smtClean="0"/>
              <a:t>19.11.2018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B2FFC95-B2DE-4E8E-B57E-5B5395F378A6}" type="slidenum">
              <a:rPr lang="de-DE" smtClean="0"/>
              <a:t>‹#›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07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3CFC2-8C98-4D24-9EC4-98A3760FB1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Übungen zum Akkusativ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4A4A5F-13FD-4728-B4ED-4D4A5D8544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209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A97F2-4CC8-4FBB-BC6C-CFF9BE8B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Personalpronomen im Akkusativ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236B06-BABF-46D8-8A44-DC4D27E0F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459357"/>
          </a:xfrm>
        </p:spPr>
        <p:txBody>
          <a:bodyPr>
            <a:normAutofit fontScale="92500" lnSpcReduction="10000"/>
          </a:bodyPr>
          <a:lstStyle/>
          <a:p>
            <a:r>
              <a:rPr lang="de-DE" sz="2800" b="1" dirty="0"/>
              <a:t>Beispiel</a:t>
            </a:r>
            <a:r>
              <a:rPr lang="de-DE" sz="2800" dirty="0"/>
              <a:t>: </a:t>
            </a:r>
            <a:r>
              <a:rPr lang="de-DE" sz="2800" b="1" dirty="0"/>
              <a:t>Ich</a:t>
            </a:r>
            <a:r>
              <a:rPr lang="de-DE" sz="2800" dirty="0"/>
              <a:t> kenne </a:t>
            </a:r>
            <a:r>
              <a:rPr lang="de-DE" sz="2800" b="1" dirty="0"/>
              <a:t>Maria</a:t>
            </a:r>
            <a:r>
              <a:rPr lang="de-DE" sz="2800" dirty="0"/>
              <a:t>, aber </a:t>
            </a:r>
            <a:r>
              <a:rPr lang="de-DE" sz="2800" b="1" dirty="0"/>
              <a:t>sie</a:t>
            </a:r>
            <a:r>
              <a:rPr lang="de-DE" sz="2800" dirty="0"/>
              <a:t> kennt </a:t>
            </a:r>
            <a:r>
              <a:rPr lang="de-DE" sz="2800" b="1" dirty="0"/>
              <a:t>mich</a:t>
            </a:r>
            <a:r>
              <a:rPr lang="de-DE" sz="2800" dirty="0"/>
              <a:t> nicht.</a:t>
            </a:r>
          </a:p>
          <a:p>
            <a:pPr marL="0" indent="0">
              <a:buNone/>
            </a:pPr>
            <a:r>
              <a:rPr lang="de-DE" sz="2800" dirty="0"/>
              <a:t>a) Du kennst den Professor, aber _____ kennt _______ nicht.</a:t>
            </a:r>
          </a:p>
          <a:p>
            <a:pPr marL="0" indent="0">
              <a:buNone/>
            </a:pPr>
            <a:r>
              <a:rPr lang="de-DE" sz="2800" dirty="0"/>
              <a:t>b) Maria kennt den Lehrer, aber _____ kennt _____ nicht.</a:t>
            </a:r>
          </a:p>
          <a:p>
            <a:pPr marL="0" indent="0">
              <a:buNone/>
            </a:pPr>
            <a:r>
              <a:rPr lang="de-DE" sz="2800" dirty="0"/>
              <a:t>c) Wir kennen Arnold Schwarzenegger, aber _____ kennt _____ nicht.</a:t>
            </a:r>
          </a:p>
          <a:p>
            <a:pPr marL="0" indent="0">
              <a:buNone/>
            </a:pPr>
            <a:r>
              <a:rPr lang="de-DE" sz="2800" dirty="0"/>
              <a:t>d) Ihr kennt mich, aber _____ kenne ______ nicht.</a:t>
            </a:r>
          </a:p>
          <a:p>
            <a:pPr marL="0" indent="0">
              <a:buNone/>
            </a:pPr>
            <a:r>
              <a:rPr lang="de-DE" sz="2800" dirty="0"/>
              <a:t>e) Das Mädchen kennt Paul, aber _____ kennt ____ nicht.</a:t>
            </a:r>
          </a:p>
          <a:p>
            <a:pPr marL="0" indent="0">
              <a:buNone/>
            </a:pPr>
            <a:r>
              <a:rPr lang="de-DE" sz="2800" dirty="0"/>
              <a:t>f) Herr Meier kennt Frau Schneider, aber _____ kennt _____ nicht.</a:t>
            </a:r>
          </a:p>
          <a:p>
            <a:pPr marL="0" indent="0">
              <a:buNone/>
            </a:pPr>
            <a:r>
              <a:rPr lang="de-DE" sz="2800" dirty="0"/>
              <a:t>g) Frau Berg kennt dich, aber _____ kennst _____ nicht.</a:t>
            </a:r>
          </a:p>
        </p:txBody>
      </p:sp>
    </p:spTree>
    <p:extLst>
      <p:ext uri="{BB962C8B-B14F-4D97-AF65-F5344CB8AC3E}">
        <p14:creationId xmlns:p14="http://schemas.microsoft.com/office/powerpoint/2010/main" val="201296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5B750-FEF9-496A-9DF3-82CA66AAE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AA59895-C183-4DCF-9808-011B22D36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759" y="1507435"/>
            <a:ext cx="7646481" cy="466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2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1B3DDB-E3BB-46F6-9C7A-007F8742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 Sie die Endungen: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3AEEE9-7BBB-48A4-9555-60F62E34F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5061"/>
            <a:ext cx="9601200" cy="4277139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a) Paul arbeitet ohne ein___ Pause. </a:t>
            </a:r>
          </a:p>
          <a:p>
            <a:r>
              <a:rPr lang="de-DE" sz="2800" dirty="0"/>
              <a:t>b) Der Hund läuft um d____ Baum. </a:t>
            </a:r>
          </a:p>
          <a:p>
            <a:r>
              <a:rPr lang="de-DE" sz="2800" dirty="0"/>
              <a:t>c) Er läuft gegen d___ Stuhl. </a:t>
            </a:r>
          </a:p>
          <a:p>
            <a:r>
              <a:rPr lang="de-DE" sz="2800" dirty="0"/>
              <a:t>d) Sie geht nie ohne ein___ Schirm spazieren. </a:t>
            </a:r>
          </a:p>
          <a:p>
            <a:r>
              <a:rPr lang="de-DE" sz="2800" dirty="0"/>
              <a:t>e) Das Geschenk ist für d___ Großvater. </a:t>
            </a:r>
          </a:p>
          <a:p>
            <a:r>
              <a:rPr lang="de-DE" sz="2800" dirty="0"/>
              <a:t>f) Peter geht durch d___ Fußgängerzone. </a:t>
            </a:r>
          </a:p>
          <a:p>
            <a:r>
              <a:rPr lang="de-DE" sz="2800" dirty="0"/>
              <a:t>g) Robert fährt für ein___ Woche nach Italien. </a:t>
            </a:r>
          </a:p>
          <a:p>
            <a:r>
              <a:rPr lang="de-DE" sz="2800" dirty="0"/>
              <a:t>h) Wo ist der Schlüssel für d____ Keller</a:t>
            </a:r>
          </a:p>
        </p:txBody>
      </p:sp>
    </p:spTree>
    <p:extLst>
      <p:ext uri="{BB962C8B-B14F-4D97-AF65-F5344CB8AC3E}">
        <p14:creationId xmlns:p14="http://schemas.microsoft.com/office/powerpoint/2010/main" val="3719533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52F4C-8E89-4956-B757-A5E2B449C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 Sie die Endungen: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2BE3A1-CA9D-4A81-9545-F50B92230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87078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 i) Er will nicht ohne m____ nach Spanien fliegen.</a:t>
            </a:r>
          </a:p>
          <a:p>
            <a:r>
              <a:rPr lang="de-DE" sz="2800" dirty="0"/>
              <a:t> j) Die Reporter stehen um d___ Ministerin.</a:t>
            </a:r>
          </a:p>
          <a:p>
            <a:r>
              <a:rPr lang="de-DE" sz="2800" dirty="0"/>
              <a:t>k) Sie schreibt das Diktat ohne ein___ Fehler.</a:t>
            </a:r>
          </a:p>
          <a:p>
            <a:r>
              <a:rPr lang="de-DE" sz="2800" dirty="0"/>
              <a:t> l) Gehen wir nicht durch d___ Bahnhofsstraße?</a:t>
            </a:r>
          </a:p>
          <a:p>
            <a:r>
              <a:rPr lang="de-DE" sz="2800" dirty="0"/>
              <a:t>m) Wir spielen gegen d___ Mannschaft aus Köln.</a:t>
            </a:r>
          </a:p>
          <a:p>
            <a:r>
              <a:rPr lang="de-DE" sz="2800" dirty="0"/>
              <a:t>n) Er geht ohne ein___ Erklärung.</a:t>
            </a:r>
          </a:p>
          <a:p>
            <a:r>
              <a:rPr lang="de-DE" sz="2800" dirty="0"/>
              <a:t>o) Peter muss für d____ Prüfung lernen.</a:t>
            </a:r>
          </a:p>
          <a:p>
            <a:r>
              <a:rPr lang="de-DE" sz="2800" dirty="0"/>
              <a:t>p) Für w___ ist die Torte hier? </a:t>
            </a:r>
          </a:p>
        </p:txBody>
      </p:sp>
    </p:spTree>
    <p:extLst>
      <p:ext uri="{BB962C8B-B14F-4D97-AF65-F5344CB8AC3E}">
        <p14:creationId xmlns:p14="http://schemas.microsoft.com/office/powerpoint/2010/main" val="366791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727DF-3295-48A5-9862-BC41D931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4F8F4A-C608-4A84-B15B-1B9A84F592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de-DE" dirty="0"/>
              <a:t>eine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denn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einen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den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die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eine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den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0D8609D-A430-4F79-ADDA-7867B6E8D5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9"/>
            </a:pPr>
            <a:r>
              <a:rPr lang="de-DE" dirty="0"/>
              <a:t>mich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die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einen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die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die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eine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die</a:t>
            </a:r>
          </a:p>
          <a:p>
            <a:pPr marL="457200" indent="-457200">
              <a:buFont typeface="+mj-lt"/>
              <a:buAutoNum type="alphaLcParenR" startAt="9"/>
            </a:pPr>
            <a:r>
              <a:rPr lang="de-DE" dirty="0"/>
              <a:t>wen</a:t>
            </a:r>
          </a:p>
        </p:txBody>
      </p:sp>
    </p:spTree>
    <p:extLst>
      <p:ext uri="{BB962C8B-B14F-4D97-AF65-F5344CB8AC3E}">
        <p14:creationId xmlns:p14="http://schemas.microsoft.com/office/powerpoint/2010/main" val="258820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F8437-234D-4D20-9E25-1E8D21491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 Sie die richtige Akkusativ-Präposition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887202-CC82-4DF3-BF32-BAD47F3D3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95530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a) Die Gäste sitzen ______ den Tisch und essen Kuchen.</a:t>
            </a:r>
          </a:p>
          <a:p>
            <a:r>
              <a:rPr lang="de-DE" sz="2800" dirty="0"/>
              <a:t>b) Der Mechaniker muss den Wagen ______ nächsten Freitag reparieren.</a:t>
            </a:r>
          </a:p>
          <a:p>
            <a:r>
              <a:rPr lang="de-DE" sz="2800" dirty="0"/>
              <a:t>c) Sie sieht ______ das Mikroskop.</a:t>
            </a:r>
          </a:p>
          <a:p>
            <a:r>
              <a:rPr lang="de-DE" sz="2800" dirty="0"/>
              <a:t>d) Es ist kalt. Geh nicht _______ Jacke raus!</a:t>
            </a:r>
          </a:p>
          <a:p>
            <a:r>
              <a:rPr lang="de-DE" sz="2800" dirty="0"/>
              <a:t>e) Er will Rosen ______ die Freundin kaufen.</a:t>
            </a:r>
          </a:p>
          <a:p>
            <a:r>
              <a:rPr lang="de-DE" sz="2800" dirty="0"/>
              <a:t> f) Geh nachts nicht _______ den Park! Das ist zu gefährlich.</a:t>
            </a:r>
          </a:p>
          <a:p>
            <a:r>
              <a:rPr lang="de-DE" sz="2800" dirty="0"/>
              <a:t>g) Das ist eine schlechte Idee. Ich bin _______ die Idee.</a:t>
            </a:r>
          </a:p>
        </p:txBody>
      </p:sp>
    </p:spTree>
    <p:extLst>
      <p:ext uri="{BB962C8B-B14F-4D97-AF65-F5344CB8AC3E}">
        <p14:creationId xmlns:p14="http://schemas.microsoft.com/office/powerpoint/2010/main" val="1459573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F67DB-22AD-45A0-872E-4C6B0B7F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Ergänzen Sie die richtige Akkusativ-Präposition: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0AB927-DF43-4D1F-B5E4-F1BB2D2E2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95530"/>
          </a:xfrm>
        </p:spPr>
        <p:txBody>
          <a:bodyPr>
            <a:normAutofit fontScale="85000" lnSpcReduction="10000"/>
          </a:bodyPr>
          <a:lstStyle/>
          <a:p>
            <a:r>
              <a:rPr lang="de-DE" sz="3200" dirty="0"/>
              <a:t>h) Sie kommt immer ______ 18.00 Uhr nach Hause.</a:t>
            </a:r>
          </a:p>
          <a:p>
            <a:r>
              <a:rPr lang="de-DE" sz="3200" dirty="0"/>
              <a:t> i) Ich kann die Arbeit _____ Hilfe nicht machen.</a:t>
            </a:r>
          </a:p>
          <a:p>
            <a:r>
              <a:rPr lang="de-DE" sz="3200" dirty="0"/>
              <a:t> j) Der Zug fährt nur _____ Frankfurt. Dort müssen Sie umsteigen.</a:t>
            </a:r>
          </a:p>
          <a:p>
            <a:r>
              <a:rPr lang="de-DE" sz="3200" dirty="0"/>
              <a:t>k) Er sieht _______ das Fenster auf die Straße.</a:t>
            </a:r>
          </a:p>
          <a:p>
            <a:r>
              <a:rPr lang="de-DE" sz="3200" dirty="0"/>
              <a:t> l) Du kannst nicht ______ ein Geschenk zur Party gehen!</a:t>
            </a:r>
          </a:p>
          <a:p>
            <a:r>
              <a:rPr lang="de-DE" sz="3200" dirty="0"/>
              <a:t>m) _____ wen ist das Geschenk?</a:t>
            </a:r>
          </a:p>
          <a:p>
            <a:r>
              <a:rPr lang="de-DE" sz="3200" dirty="0"/>
              <a:t>n) Der Mann hat ______ Grund gelacht.</a:t>
            </a:r>
          </a:p>
        </p:txBody>
      </p:sp>
    </p:spTree>
    <p:extLst>
      <p:ext uri="{BB962C8B-B14F-4D97-AF65-F5344CB8AC3E}">
        <p14:creationId xmlns:p14="http://schemas.microsoft.com/office/powerpoint/2010/main" val="599000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F40BB-CA45-42AD-88CB-28097750C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40ED74-A8C2-4574-9E4F-0F807224AA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de-DE" dirty="0"/>
              <a:t>um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bis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durch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ohne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für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durch</a:t>
            </a:r>
          </a:p>
          <a:p>
            <a:pPr marL="457200" indent="-457200">
              <a:buFont typeface="+mj-lt"/>
              <a:buAutoNum type="alphaLcParenR"/>
            </a:pPr>
            <a:r>
              <a:rPr lang="de-DE" dirty="0"/>
              <a:t>gegen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900B839-B831-4516-BFAD-B261A0CE44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lphaLcParenR" startAt="8"/>
            </a:pPr>
            <a:r>
              <a:rPr lang="de-DE" dirty="0"/>
              <a:t>um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de-DE" dirty="0"/>
              <a:t>ohne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de-DE" dirty="0"/>
              <a:t>bis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de-DE" dirty="0"/>
              <a:t>durch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de-DE" dirty="0"/>
              <a:t>ohne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de-DE" dirty="0"/>
              <a:t>Für</a:t>
            </a:r>
          </a:p>
          <a:p>
            <a:pPr marL="457200" indent="-457200">
              <a:buFont typeface="+mj-lt"/>
              <a:buAutoNum type="alphaLcParenR" startAt="8"/>
            </a:pPr>
            <a:r>
              <a:rPr lang="de-DE" dirty="0"/>
              <a:t>ohne</a:t>
            </a:r>
          </a:p>
        </p:txBody>
      </p:sp>
    </p:spTree>
    <p:extLst>
      <p:ext uri="{BB962C8B-B14F-4D97-AF65-F5344CB8AC3E}">
        <p14:creationId xmlns:p14="http://schemas.microsoft.com/office/powerpoint/2010/main" val="3360672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FF086-7837-472F-A5BD-45E0A67D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Personalpronomen im Akkusativ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28649BF-3BA8-41C0-9F6E-38531389B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354464"/>
              </p:ext>
            </p:extLst>
          </p:nvPr>
        </p:nvGraphicFramePr>
        <p:xfrm>
          <a:off x="2057400" y="2299253"/>
          <a:ext cx="8915402" cy="401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005">
                  <a:extLst>
                    <a:ext uri="{9D8B030D-6E8A-4147-A177-3AD203B41FA5}">
                      <a16:colId xmlns:a16="http://schemas.microsoft.com/office/drawing/2014/main" val="4113087621"/>
                    </a:ext>
                  </a:extLst>
                </a:gridCol>
                <a:gridCol w="1851991">
                  <a:extLst>
                    <a:ext uri="{9D8B030D-6E8A-4147-A177-3AD203B41FA5}">
                      <a16:colId xmlns:a16="http://schemas.microsoft.com/office/drawing/2014/main" val="3731337206"/>
                    </a:ext>
                  </a:extLst>
                </a:gridCol>
                <a:gridCol w="1726647">
                  <a:extLst>
                    <a:ext uri="{9D8B030D-6E8A-4147-A177-3AD203B41FA5}">
                      <a16:colId xmlns:a16="http://schemas.microsoft.com/office/drawing/2014/main" val="1311533154"/>
                    </a:ext>
                  </a:extLst>
                </a:gridCol>
                <a:gridCol w="742122">
                  <a:extLst>
                    <a:ext uri="{9D8B030D-6E8A-4147-A177-3AD203B41FA5}">
                      <a16:colId xmlns:a16="http://schemas.microsoft.com/office/drawing/2014/main" val="437577934"/>
                    </a:ext>
                  </a:extLst>
                </a:gridCol>
                <a:gridCol w="1881809">
                  <a:extLst>
                    <a:ext uri="{9D8B030D-6E8A-4147-A177-3AD203B41FA5}">
                      <a16:colId xmlns:a16="http://schemas.microsoft.com/office/drawing/2014/main" val="3559716556"/>
                    </a:ext>
                  </a:extLst>
                </a:gridCol>
                <a:gridCol w="1987828">
                  <a:extLst>
                    <a:ext uri="{9D8B030D-6E8A-4147-A177-3AD203B41FA5}">
                      <a16:colId xmlns:a16="http://schemas.microsoft.com/office/drawing/2014/main" val="3752330052"/>
                    </a:ext>
                  </a:extLst>
                </a:gridCol>
              </a:tblGrid>
              <a:tr h="4666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24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1" dirty="0"/>
                        <a:t>Singular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de-DE" sz="24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1" dirty="0"/>
                        <a:t>Plural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599001"/>
                  </a:ext>
                </a:extLst>
              </a:tr>
              <a:tr h="4666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Nominativ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Akkusativ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P.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Nominativ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Akkusativ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389270"/>
                  </a:ext>
                </a:extLst>
              </a:tr>
              <a:tr h="46666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de-DE" sz="2400" b="0" dirty="0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Mich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Wir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Uns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99094"/>
                  </a:ext>
                </a:extLst>
              </a:tr>
              <a:tr h="4666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Du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Dich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Ihr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Euch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2575719"/>
                  </a:ext>
                </a:extLst>
              </a:tr>
              <a:tr h="466666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Ihn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3.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sie/Sie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sie/Sie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569998"/>
                  </a:ext>
                </a:extLst>
              </a:tr>
              <a:tr h="466666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Sie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Sie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2282488"/>
                  </a:ext>
                </a:extLst>
              </a:tr>
              <a:tr h="466666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de-DE" sz="2400" b="0" dirty="0"/>
                        <a:t>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051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145424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ranžovo-červen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62</TotalTime>
  <Words>535</Words>
  <Application>Microsoft Office PowerPoint</Application>
  <PresentationFormat>Širokoúhlá obrazovka</PresentationFormat>
  <Paragraphs>108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Franklin Gothic Book</vt:lpstr>
      <vt:lpstr>Oříznutí</vt:lpstr>
      <vt:lpstr>Übungen zum Akkusativ</vt:lpstr>
      <vt:lpstr>Übersicht</vt:lpstr>
      <vt:lpstr>Ergänzen Sie die Endungen:</vt:lpstr>
      <vt:lpstr>Ergänzen Sie die Endungen:</vt:lpstr>
      <vt:lpstr>Antworten</vt:lpstr>
      <vt:lpstr>Ergänzen Sie die richtige Akkusativ-Präposition</vt:lpstr>
      <vt:lpstr>Ergänzen Sie die richtige Akkusativ-Präposition:</vt:lpstr>
      <vt:lpstr>Antworten</vt:lpstr>
      <vt:lpstr>Personalpronomen im Akkusativ</vt:lpstr>
      <vt:lpstr>Personalpronomen im Akkusativ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Übungen zum Akkusativ</dc:title>
  <dc:creator>William Richter</dc:creator>
  <cp:lastModifiedBy>William Richter</cp:lastModifiedBy>
  <cp:revision>6</cp:revision>
  <dcterms:created xsi:type="dcterms:W3CDTF">2018-11-18T14:09:57Z</dcterms:created>
  <dcterms:modified xsi:type="dcterms:W3CDTF">2018-11-19T16:17:54Z</dcterms:modified>
</cp:coreProperties>
</file>