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3"/>
  </p:notesMasterIdLst>
  <p:sldIdLst>
    <p:sldId id="256" r:id="rId2"/>
    <p:sldId id="257" r:id="rId3"/>
    <p:sldId id="271" r:id="rId4"/>
    <p:sldId id="269" r:id="rId5"/>
    <p:sldId id="272" r:id="rId6"/>
    <p:sldId id="273" r:id="rId7"/>
    <p:sldId id="274" r:id="rId8"/>
    <p:sldId id="275" r:id="rId9"/>
    <p:sldId id="276" r:id="rId10"/>
    <p:sldId id="291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308" r:id="rId19"/>
    <p:sldId id="29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7" r:id="rId38"/>
    <p:sldId id="303" r:id="rId39"/>
    <p:sldId id="304" r:id="rId40"/>
    <p:sldId id="305" r:id="rId41"/>
    <p:sldId id="306" r:id="rId4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5386-A599-45F0-9F1C-116742E1AB1B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0A18-1F8D-4BD7-B692-68F3E4B626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5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9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2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6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9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7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8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8B62-88DC-4C84-8D53-C6792FF3B8B2}" type="datetimeFigureOut">
              <a:rPr lang="de-DE" smtClean="0"/>
              <a:t>05.10.2018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.msu.ru/Departments/Medieval/Cappelli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digitalcollections.tcd.ie/home/index.php?DRIS_ID=MS58_003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2pJjd1h80k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stream/dietriereradahan00menz#page/n159/mode/2up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cs-CZ" smtClean="0"/>
              <a:t>Latinská Paleografie</a:t>
            </a:r>
            <a:br>
              <a:rPr lang="cs-CZ" smtClean="0"/>
            </a:br>
            <a:r>
              <a:rPr lang="cs-CZ" smtClean="0"/>
              <a:t>Výběrová bibliografie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920880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/>
              <a:t>čítanky</a:t>
            </a:r>
            <a:endParaRPr lang="de-DE" b="1"/>
          </a:p>
          <a:p>
            <a:pPr algn="l"/>
            <a:r>
              <a:rPr lang="cs-CZ"/>
              <a:t>HLEDÍKOVÁ, Zdeňka, Jaroslav KAŠPAR a Ivana EBELOVÁ. </a:t>
            </a:r>
            <a:r>
              <a:rPr lang="fi-FI" i="1"/>
              <a:t>Paleografická čítanka</a:t>
            </a:r>
            <a:r>
              <a:rPr lang="fi-FI"/>
              <a:t>. 2. vyd. Praha: Karolinum, 2014. </a:t>
            </a:r>
            <a:r>
              <a:rPr lang="de-DE"/>
              <a:t>ISBN 978-80-246-2344-3.</a:t>
            </a:r>
          </a:p>
          <a:p>
            <a:pPr algn="l"/>
            <a:r>
              <a:rPr lang="de-DE"/>
              <a:t>EBELOVÁ, Ivana. </a:t>
            </a:r>
            <a:r>
              <a:rPr lang="de-DE" i="1"/>
              <a:t>Klíč k novověké paleografii: Schlüssel zur neuzeitlichen Paläographie</a:t>
            </a:r>
            <a:r>
              <a:rPr lang="de-DE"/>
              <a:t>. Vyd. 1. Praha: ISV, 2004. ISBN 80-86642-30-5.</a:t>
            </a:r>
          </a:p>
          <a:p>
            <a:pPr algn="l"/>
            <a:r>
              <a:rPr lang="en-US"/>
              <a:t>HAVEL, Dalibor a Helena KRMÍČKOVÁ. </a:t>
            </a:r>
            <a:r>
              <a:rPr lang="en-US" i="1"/>
              <a:t>Paleografická čítanka: literární texty</a:t>
            </a:r>
            <a:r>
              <a:rPr lang="en-US"/>
              <a:t>. 1. vyd. </a:t>
            </a:r>
            <a:r>
              <a:rPr lang="de-DE"/>
              <a:t>Brno: Masarykova univerzita, 2014. ISBN 978-80-210-7081-3.</a:t>
            </a:r>
          </a:p>
          <a:p>
            <a:pPr algn="l"/>
            <a:r>
              <a:rPr lang="de-DE"/>
              <a:t> </a:t>
            </a:r>
          </a:p>
          <a:p>
            <a:pPr algn="l"/>
            <a:r>
              <a:rPr lang="de-DE" b="1"/>
              <a:t>příručky</a:t>
            </a:r>
            <a:r>
              <a:rPr lang="de-DE"/>
              <a:t>:</a:t>
            </a:r>
          </a:p>
          <a:p>
            <a:pPr algn="l"/>
            <a:r>
              <a:rPr lang="de-DE"/>
              <a:t>FRIEDRICH, Gustav. </a:t>
            </a:r>
            <a:r>
              <a:rPr lang="de-DE" i="1"/>
              <a:t>Učebná kniha paleografie latinské</a:t>
            </a:r>
            <a:r>
              <a:rPr lang="de-DE"/>
              <a:t>. Praha: Bursík &amp; Kohout, 1898.</a:t>
            </a:r>
          </a:p>
          <a:p>
            <a:pPr algn="l"/>
            <a:r>
              <a:rPr lang="de-DE"/>
              <a:t>ŠEBÁNEK, Jindřich. </a:t>
            </a:r>
            <a:r>
              <a:rPr lang="de-DE" i="1"/>
              <a:t>Základy pomocných věd historických</a:t>
            </a:r>
            <a:r>
              <a:rPr lang="de-DE"/>
              <a:t>. </a:t>
            </a:r>
            <a:r>
              <a:rPr lang="fi-FI"/>
              <a:t>1. Latinská paleografie. 3. vyd. Praha: SPN, 1976.</a:t>
            </a:r>
            <a:endParaRPr lang="de-DE"/>
          </a:p>
          <a:p>
            <a:pPr algn="l"/>
            <a:r>
              <a:rPr lang="de-DE"/>
              <a:t>KAŠPAR, Jaroslav. </a:t>
            </a:r>
            <a:r>
              <a:rPr lang="de-DE" i="1"/>
              <a:t>Úvod do novověké latinské paleografie se zvláštním zřetelem k českým zemím</a:t>
            </a:r>
            <a:r>
              <a:rPr lang="de-DE"/>
              <a:t>. 3. přeprac. vyd. Praha: Státní pedagogické nakladatelství, 1987.</a:t>
            </a:r>
          </a:p>
          <a:p>
            <a:pPr algn="l"/>
            <a:r>
              <a:rPr lang="de-DE"/>
              <a:t>PÁTKOVÁ, Hana. </a:t>
            </a:r>
            <a:r>
              <a:rPr lang="de-DE" i="1"/>
              <a:t>Česká středověká paleografie</a:t>
            </a:r>
            <a:r>
              <a:rPr lang="de-DE"/>
              <a:t>. Vyd. 1. České Budějovice: Veduta, 2008. ISBN 978-80-86829-38-8.</a:t>
            </a:r>
          </a:p>
          <a:p>
            <a:pPr algn="l"/>
            <a:r>
              <a:rPr lang="fi-FI"/>
              <a:t>CAPPELLI, Adriano. </a:t>
            </a:r>
            <a:r>
              <a:rPr lang="en-US" i="1"/>
              <a:t>Dizionario di abbreviature latine ed italiane</a:t>
            </a:r>
            <a:r>
              <a:rPr lang="en-US"/>
              <a:t>. </a:t>
            </a:r>
            <a:r>
              <a:rPr lang="fi-FI"/>
              <a:t>Milano, 1899. (</a:t>
            </a:r>
            <a:r>
              <a:rPr lang="fi-FI" u="sng">
                <a:hlinkClick r:id="rId2"/>
              </a:rPr>
              <a:t>http://www.hist.msu.ru/Departments/Medieval/Cappelli/</a:t>
            </a:r>
            <a:r>
              <a:rPr lang="fi-FI"/>
              <a:t>)</a:t>
            </a:r>
            <a:endParaRPr lang="de-DE"/>
          </a:p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5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/>
              <a:t>(„</a:t>
            </a:r>
            <a:r>
              <a:rPr lang="de-DE" dirty="0" err="1"/>
              <a:t>národní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cs-CZ" dirty="0"/>
              <a:t>“)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85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„národní písma“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1600200"/>
            <a:ext cx="6748534" cy="4525963"/>
          </a:xfrm>
        </p:spPr>
      </p:pic>
    </p:spTree>
    <p:extLst>
      <p:ext uri="{BB962C8B-B14F-4D97-AF65-F5344CB8AC3E}">
        <p14:creationId xmlns:p14="http://schemas.microsoft.com/office/powerpoint/2010/main" val="5418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Staroitalská kurziva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39" y="1600200"/>
            <a:ext cx="4966922" cy="4525963"/>
          </a:xfrm>
        </p:spPr>
      </p:pic>
    </p:spTree>
    <p:extLst>
      <p:ext uri="{BB962C8B-B14F-4D97-AF65-F5344CB8AC3E}">
        <p14:creationId xmlns:p14="http://schemas.microsoft.com/office/powerpoint/2010/main" val="3821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Kuriála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89458"/>
            <a:ext cx="6574288" cy="5539198"/>
          </a:xfrm>
        </p:spPr>
      </p:pic>
    </p:spTree>
    <p:extLst>
      <p:ext uri="{BB962C8B-B14F-4D97-AF65-F5344CB8AC3E}">
        <p14:creationId xmlns:p14="http://schemas.microsoft.com/office/powerpoint/2010/main" val="12757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beneventsko-montecassinské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71062" cy="6264434"/>
          </a:xfrm>
        </p:spPr>
      </p:pic>
    </p:spTree>
    <p:extLst>
      <p:ext uri="{BB962C8B-B14F-4D97-AF65-F5344CB8AC3E}">
        <p14:creationId xmlns:p14="http://schemas.microsoft.com/office/powerpoint/2010/main" val="21222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Merovejské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70658" cy="5136300"/>
          </a:xfrm>
        </p:spPr>
      </p:pic>
    </p:spTree>
    <p:extLst>
      <p:ext uri="{BB962C8B-B14F-4D97-AF65-F5344CB8AC3E}">
        <p14:creationId xmlns:p14="http://schemas.microsoft.com/office/powerpoint/2010/main" val="347735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Vizigótské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" y="1988840"/>
            <a:ext cx="9033279" cy="3672408"/>
          </a:xfrm>
        </p:spPr>
      </p:pic>
    </p:spTree>
    <p:extLst>
      <p:ext uri="{BB962C8B-B14F-4D97-AF65-F5344CB8AC3E}">
        <p14:creationId xmlns:p14="http://schemas.microsoft.com/office/powerpoint/2010/main" val="41688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0510" cy="1143000"/>
          </a:xfrm>
        </p:spPr>
        <p:txBody>
          <a:bodyPr/>
          <a:lstStyle/>
          <a:p>
            <a:r>
              <a:rPr lang="cs-CZ" smtClean="0"/>
              <a:t>Insulární písma </a:t>
            </a:r>
            <a:endParaRPr lang="de-DE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r>
              <a:rPr lang="cs-CZ" smtClean="0">
                <a:hlinkClick r:id="rId2"/>
              </a:rPr>
              <a:t>The Book of Kells</a:t>
            </a:r>
            <a:endParaRPr lang="de-DE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0" y="0"/>
            <a:ext cx="460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pJjd1h80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08720"/>
            <a:ext cx="9152468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Transkripce x transliterace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Ligatury</a:t>
            </a:r>
          </a:p>
          <a:p>
            <a:pPr marL="0" indent="0">
              <a:buNone/>
            </a:pPr>
            <a:r>
              <a:rPr lang="cs-CZ" dirty="0" smtClean="0"/>
              <a:t>Zkratky:</a:t>
            </a:r>
          </a:p>
          <a:p>
            <a:r>
              <a:rPr lang="cs-CZ" dirty="0" smtClean="0"/>
              <a:t>Suspenze (sigly)</a:t>
            </a:r>
          </a:p>
          <a:p>
            <a:r>
              <a:rPr lang="cs-CZ" dirty="0" smtClean="0"/>
              <a:t>Kontrakce (</a:t>
            </a:r>
            <a:r>
              <a:rPr lang="cs-CZ" dirty="0" err="1" smtClean="0"/>
              <a:t>nomina</a:t>
            </a:r>
            <a:r>
              <a:rPr lang="cs-CZ" dirty="0" smtClean="0"/>
              <a:t> </a:t>
            </a:r>
            <a:r>
              <a:rPr lang="cs-CZ" dirty="0" err="1" smtClean="0"/>
              <a:t>sacra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Pomocí znaků zvl. významu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Paleografické psací látky</a:t>
            </a:r>
          </a:p>
          <a:p>
            <a:r>
              <a:rPr lang="cs-CZ" dirty="0" smtClean="0"/>
              <a:t>papyrus</a:t>
            </a:r>
          </a:p>
          <a:p>
            <a:r>
              <a:rPr lang="cs-CZ" dirty="0" smtClean="0"/>
              <a:t>pergamen</a:t>
            </a:r>
          </a:p>
          <a:p>
            <a:r>
              <a:rPr lang="cs-CZ" dirty="0" smtClean="0"/>
              <a:t>papír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Karolínská minuskula</a:t>
            </a:r>
            <a:endParaRPr lang="de-DE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6790446" cy="544522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608512" cy="6033622"/>
          </a:xfrm>
        </p:spPr>
      </p:pic>
    </p:spTree>
    <p:extLst>
      <p:ext uri="{BB962C8B-B14F-4D97-AF65-F5344CB8AC3E}">
        <p14:creationId xmlns:p14="http://schemas.microsoft.com/office/powerpoint/2010/main" val="22881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Karolínská minuskula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karolínská renesance</a:t>
            </a:r>
          </a:p>
          <a:p>
            <a:r>
              <a:rPr lang="cs-CZ" dirty="0" smtClean="0"/>
              <a:t>Otázka vzniku</a:t>
            </a:r>
          </a:p>
          <a:p>
            <a:r>
              <a:rPr lang="cs-CZ" dirty="0" smtClean="0"/>
              <a:t>Písmo 9.-12. století</a:t>
            </a:r>
          </a:p>
          <a:p>
            <a:r>
              <a:rPr lang="cs-CZ" dirty="0" smtClean="0"/>
              <a:t>Nejstarší památky už z 2. poloviny 8. století</a:t>
            </a:r>
          </a:p>
          <a:p>
            <a:r>
              <a:rPr lang="cs-CZ" dirty="0" smtClean="0">
                <a:hlinkClick r:id="rId2"/>
              </a:rPr>
              <a:t>Evangeliář Ada</a:t>
            </a:r>
            <a:r>
              <a:rPr lang="cs-CZ" dirty="0" smtClean="0"/>
              <a:t> (790-810)</a:t>
            </a:r>
          </a:p>
          <a:p>
            <a:r>
              <a:rPr lang="cs-CZ" dirty="0" smtClean="0"/>
              <a:t>Vedle rukopisů proniká i do listin (diplomatická minuskula)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3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37"/>
            <a:ext cx="4342499" cy="64516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5130"/>
            <a:ext cx="4126179" cy="64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66359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02"/>
            <a:ext cx="4716016" cy="846188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5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Diplomatická minuskula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497"/>
            <a:ext cx="8229600" cy="4331368"/>
          </a:xfrm>
        </p:spPr>
      </p:pic>
    </p:spTree>
    <p:extLst>
      <p:ext uri="{BB962C8B-B14F-4D97-AF65-F5344CB8AC3E}">
        <p14:creationId xmlns:p14="http://schemas.microsoft.com/office/powerpoint/2010/main" val="30913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71400"/>
            <a:ext cx="9165103" cy="6480720"/>
          </a:xfrm>
        </p:spPr>
      </p:pic>
    </p:spTree>
    <p:extLst>
      <p:ext uri="{BB962C8B-B14F-4D97-AF65-F5344CB8AC3E}">
        <p14:creationId xmlns:p14="http://schemas.microsoft.com/office/powerpoint/2010/main" val="11449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Romanogotika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392488" cy="63287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35" y="1052736"/>
            <a:ext cx="433001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IV. </a:t>
            </a:r>
            <a:r>
              <a:rPr lang="de-DE" dirty="0" err="1"/>
              <a:t>Gotick</a:t>
            </a:r>
            <a:r>
              <a:rPr lang="cs-CZ" dirty="0"/>
              <a:t>á a novogotická</a:t>
            </a:r>
            <a:r>
              <a:rPr lang="de-DE" dirty="0"/>
              <a:t> </a:t>
            </a:r>
            <a:r>
              <a:rPr lang="de-DE" dirty="0" err="1"/>
              <a:t>písm</a:t>
            </a:r>
            <a:r>
              <a:rPr lang="cs-CZ" dirty="0"/>
              <a:t>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169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Cca 12.-15. století</a:t>
            </a:r>
          </a:p>
          <a:p>
            <a:endParaRPr lang="cs-CZ" dirty="0" smtClean="0"/>
          </a:p>
          <a:p>
            <a:r>
              <a:rPr lang="cs-CZ" dirty="0" smtClean="0"/>
              <a:t>Vedle minuskuly a knižních písem se objevují opět písma užitková – kurziva a </a:t>
            </a:r>
            <a:r>
              <a:rPr lang="cs-CZ" dirty="0" err="1" smtClean="0"/>
              <a:t>polokurziva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Bastardní písma 14./15. stol. – regionálně odlišné varianty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2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04856" cy="5449391"/>
          </a:xfrm>
        </p:spPr>
      </p:pic>
    </p:spTree>
    <p:extLst>
      <p:ext uri="{BB962C8B-B14F-4D97-AF65-F5344CB8AC3E}">
        <p14:creationId xmlns:p14="http://schemas.microsoft.com/office/powerpoint/2010/main" val="3755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0"/>
            <a:ext cx="10402615" cy="6009531"/>
          </a:xfrm>
        </p:spPr>
      </p:pic>
    </p:spTree>
    <p:extLst>
      <p:ext uri="{BB962C8B-B14F-4D97-AF65-F5344CB8AC3E}">
        <p14:creationId xmlns:p14="http://schemas.microsoft.com/office/powerpoint/2010/main" val="2871783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1" y="0"/>
            <a:ext cx="9139739" cy="6776177"/>
          </a:xfrm>
        </p:spPr>
      </p:pic>
    </p:spTree>
    <p:extLst>
      <p:ext uri="{BB962C8B-B14F-4D97-AF65-F5344CB8AC3E}">
        <p14:creationId xmlns:p14="http://schemas.microsoft.com/office/powerpoint/2010/main" val="23627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15. století: zlom ve výboji latinského písma</a:t>
            </a:r>
          </a:p>
          <a:p>
            <a:endParaRPr lang="cs-CZ" dirty="0"/>
          </a:p>
          <a:p>
            <a:r>
              <a:rPr lang="cs-CZ" dirty="0" smtClean="0"/>
              <a:t>knihtisk</a:t>
            </a:r>
          </a:p>
          <a:p>
            <a:endParaRPr lang="cs-CZ" dirty="0"/>
          </a:p>
          <a:p>
            <a:r>
              <a:rPr lang="cs-CZ" dirty="0" smtClean="0"/>
              <a:t>rozšíření znalosti psaní</a:t>
            </a:r>
          </a:p>
          <a:p>
            <a:endParaRPr lang="cs-CZ" dirty="0"/>
          </a:p>
          <a:p>
            <a:r>
              <a:rPr lang="cs-CZ" dirty="0" smtClean="0"/>
              <a:t>Dvě vývojové větve:</a:t>
            </a:r>
          </a:p>
          <a:p>
            <a:pPr lvl="1"/>
            <a:r>
              <a:rPr lang="cs-CZ" dirty="0" smtClean="0"/>
              <a:t>Novogotická písma</a:t>
            </a:r>
          </a:p>
          <a:p>
            <a:pPr lvl="1"/>
            <a:r>
              <a:rPr lang="cs-CZ" dirty="0" smtClean="0"/>
              <a:t>Humanistické písmo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4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800000" flipV="1">
            <a:off x="457200" y="1417638"/>
            <a:ext cx="3610744" cy="5035698"/>
          </a:xfrm>
        </p:spPr>
        <p:txBody>
          <a:bodyPr/>
          <a:lstStyle/>
          <a:p>
            <a:r>
              <a:rPr lang="cs-CZ" dirty="0"/>
              <a:t>První stránka Gutenbergovy bible z roku 1455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0"/>
            <a:ext cx="4932040" cy="6871977"/>
          </a:xfrm>
        </p:spPr>
      </p:pic>
    </p:spTree>
    <p:extLst>
      <p:ext uri="{BB962C8B-B14F-4D97-AF65-F5344CB8AC3E}">
        <p14:creationId xmlns:p14="http://schemas.microsoft.com/office/powerpoint/2010/main" val="16383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Členění: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Kreslené (majuskula + minuskula)-je též podkladem pro písmo tiskové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Psané:</a:t>
            </a:r>
          </a:p>
          <a:p>
            <a:pPr lvl="2"/>
            <a:r>
              <a:rPr lang="cs-CZ" dirty="0" err="1" smtClean="0"/>
              <a:t>Polokurzíva</a:t>
            </a:r>
            <a:r>
              <a:rPr lang="cs-CZ" dirty="0" smtClean="0"/>
              <a:t> (majuskula + minuskula)</a:t>
            </a:r>
          </a:p>
          <a:p>
            <a:pPr lvl="2"/>
            <a:r>
              <a:rPr lang="cs-CZ" dirty="0" smtClean="0"/>
              <a:t>Kurzíva (majuskula + minuskula)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4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Německé novogotické písmo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Kreslené = fraktura (</a:t>
            </a:r>
            <a:r>
              <a:rPr lang="cs-CZ" dirty="0" err="1" smtClean="0"/>
              <a:t>Frakturschrift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err="1" smtClean="0"/>
              <a:t>Polokurzivní</a:t>
            </a:r>
            <a:r>
              <a:rPr lang="cs-CZ" dirty="0" smtClean="0"/>
              <a:t> = </a:t>
            </a:r>
            <a:r>
              <a:rPr lang="cs-CZ" dirty="0" err="1" smtClean="0"/>
              <a:t>kanzlei</a:t>
            </a:r>
            <a:r>
              <a:rPr lang="cs-CZ" dirty="0" smtClean="0"/>
              <a:t> (</a:t>
            </a:r>
            <a:r>
              <a:rPr lang="cs-CZ" dirty="0" err="1" smtClean="0"/>
              <a:t>Kanzleischrift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Kurzivní = kurent (</a:t>
            </a:r>
            <a:r>
              <a:rPr lang="cs-CZ" dirty="0" err="1" smtClean="0"/>
              <a:t>Kurrentschrift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43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Novogotické písmo v Čechách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1500-1775</a:t>
            </a:r>
            <a:br>
              <a:rPr lang="cs-CZ" dirty="0" smtClean="0"/>
            </a:br>
            <a:r>
              <a:rPr lang="cs-CZ" dirty="0" smtClean="0"/>
              <a:t>velká rozmanitost, domácí písmová tradice, novogotická písma z německého prostředí</a:t>
            </a:r>
          </a:p>
          <a:p>
            <a:r>
              <a:rPr lang="cs-CZ" dirty="0" smtClean="0"/>
              <a:t>1775-1848</a:t>
            </a:r>
            <a:br>
              <a:rPr lang="cs-CZ" dirty="0" smtClean="0"/>
            </a:br>
            <a:r>
              <a:rPr lang="cs-CZ" dirty="0" smtClean="0"/>
              <a:t>zcela převládá německé novogotické písmo</a:t>
            </a:r>
          </a:p>
          <a:p>
            <a:r>
              <a:rPr lang="cs-CZ" dirty="0" smtClean="0"/>
              <a:t>1848-1941</a:t>
            </a:r>
            <a:br>
              <a:rPr lang="cs-CZ" dirty="0" smtClean="0"/>
            </a:br>
            <a:r>
              <a:rPr lang="cs-CZ" dirty="0" smtClean="0"/>
              <a:t>novogotické písmo již pouze v německých textech (unifikace 1935)</a:t>
            </a:r>
          </a:p>
        </p:txBody>
      </p:sp>
    </p:spTree>
    <p:extLst>
      <p:ext uri="{BB962C8B-B14F-4D97-AF65-F5344CB8AC3E}">
        <p14:creationId xmlns:p14="http://schemas.microsoft.com/office/powerpoint/2010/main" val="20931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Gotická a novogotická tisková písma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Textura</a:t>
            </a:r>
          </a:p>
          <a:p>
            <a:r>
              <a:rPr lang="cs-CZ" dirty="0" smtClean="0"/>
              <a:t>Rotunda</a:t>
            </a:r>
          </a:p>
          <a:p>
            <a:r>
              <a:rPr lang="cs-CZ" dirty="0" smtClean="0"/>
              <a:t>Švabach</a:t>
            </a:r>
          </a:p>
          <a:p>
            <a:r>
              <a:rPr lang="cs-CZ" dirty="0" smtClean="0"/>
              <a:t>Fraktura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7638"/>
            <a:ext cx="5289474" cy="52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973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Objevuje se v Itálii v 15. století</a:t>
            </a:r>
            <a:br>
              <a:rPr lang="cs-CZ" dirty="0" smtClean="0"/>
            </a:br>
            <a:r>
              <a:rPr lang="cs-CZ" dirty="0" smtClean="0"/>
              <a:t>(opisování děl antických autorů)</a:t>
            </a:r>
          </a:p>
          <a:p>
            <a:endParaRPr lang="cs-CZ" dirty="0"/>
          </a:p>
          <a:p>
            <a:r>
              <a:rPr lang="cs-CZ" dirty="0" smtClean="0"/>
              <a:t>V Itálii zcela převládá již v 16. století</a:t>
            </a:r>
          </a:p>
          <a:p>
            <a:endParaRPr lang="cs-CZ" dirty="0"/>
          </a:p>
          <a:p>
            <a:r>
              <a:rPr lang="cs-CZ" dirty="0" smtClean="0"/>
              <a:t>U nás užíváno pro latinsky psané texty; odtud název latinka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"/>
            <a:ext cx="9180512" cy="6836677"/>
          </a:xfrm>
        </p:spPr>
      </p:pic>
    </p:spTree>
    <p:extLst>
      <p:ext uri="{BB962C8B-B14F-4D97-AF65-F5344CB8AC3E}">
        <p14:creationId xmlns:p14="http://schemas.microsoft.com/office/powerpoint/2010/main" val="329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VÝVOJOVÉ FÁZE</a:t>
            </a:r>
            <a:r>
              <a:rPr lang="cs-CZ" smtClean="0"/>
              <a:t> </a:t>
            </a:r>
            <a:r>
              <a:rPr lang="de-DE" smtClean="0"/>
              <a:t>LATINSKÉHO PÍSMA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</a:t>
            </a:r>
            <a:r>
              <a:rPr lang="de-DE" dirty="0"/>
              <a:t>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</a:p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 smtClean="0"/>
              <a:t>(„</a:t>
            </a:r>
            <a:r>
              <a:rPr lang="de-DE" dirty="0" err="1" smtClean="0"/>
              <a:t>národní</a:t>
            </a:r>
            <a:r>
              <a:rPr lang="de-DE" dirty="0" smtClean="0"/>
              <a:t> </a:t>
            </a:r>
            <a:r>
              <a:rPr lang="de-DE" dirty="0" err="1" smtClean="0"/>
              <a:t>písma</a:t>
            </a:r>
            <a:r>
              <a:rPr lang="cs-CZ" dirty="0" smtClean="0"/>
              <a:t>“)</a:t>
            </a:r>
            <a:endParaRPr lang="de-DE" dirty="0"/>
          </a:p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endParaRPr lang="de-DE" dirty="0"/>
          </a:p>
          <a:p>
            <a:r>
              <a:rPr lang="de-DE" dirty="0"/>
              <a:t>IV. </a:t>
            </a:r>
            <a:r>
              <a:rPr lang="de-DE" dirty="0" err="1" smtClean="0"/>
              <a:t>Gotick</a:t>
            </a:r>
            <a:r>
              <a:rPr lang="cs-CZ" dirty="0" smtClean="0"/>
              <a:t>á a novogotická</a:t>
            </a:r>
            <a:r>
              <a:rPr lang="de-DE" dirty="0" smtClean="0"/>
              <a:t> </a:t>
            </a:r>
            <a:r>
              <a:rPr lang="de-DE" dirty="0" err="1" smtClean="0"/>
              <a:t>písm</a:t>
            </a:r>
            <a:r>
              <a:rPr lang="cs-CZ" dirty="0" smtClean="0"/>
              <a:t>a</a:t>
            </a:r>
            <a:endParaRPr lang="de-DE" dirty="0"/>
          </a:p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Lze členit obdobně jako novogotická písma</a:t>
            </a:r>
          </a:p>
          <a:p>
            <a:endParaRPr lang="cs-CZ" dirty="0"/>
          </a:p>
          <a:p>
            <a:r>
              <a:rPr lang="cs-CZ" dirty="0" smtClean="0"/>
              <a:t>antikva = označení pro tištěnou variantu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86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dalšímu studiu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ŠEBÁNEK, </a:t>
            </a:r>
            <a:r>
              <a:rPr lang="de-DE" dirty="0" err="1"/>
              <a:t>Jindřich</a:t>
            </a:r>
            <a:r>
              <a:rPr lang="de-DE" dirty="0"/>
              <a:t>. </a:t>
            </a:r>
            <a:r>
              <a:rPr lang="de-DE" i="1" dirty="0" err="1"/>
              <a:t>Základy</a:t>
            </a:r>
            <a:r>
              <a:rPr lang="de-DE" i="1" dirty="0"/>
              <a:t> </a:t>
            </a:r>
            <a:r>
              <a:rPr lang="de-DE" i="1" dirty="0" err="1"/>
              <a:t>pomocných</a:t>
            </a:r>
            <a:r>
              <a:rPr lang="de-DE" i="1" dirty="0"/>
              <a:t> </a:t>
            </a:r>
            <a:r>
              <a:rPr lang="de-DE" i="1" dirty="0" err="1"/>
              <a:t>věd</a:t>
            </a:r>
            <a:r>
              <a:rPr lang="de-DE" i="1" dirty="0"/>
              <a:t> </a:t>
            </a:r>
            <a:r>
              <a:rPr lang="de-DE" i="1" dirty="0" err="1"/>
              <a:t>historických</a:t>
            </a:r>
            <a:r>
              <a:rPr lang="de-DE" dirty="0"/>
              <a:t>. </a:t>
            </a:r>
            <a:r>
              <a:rPr lang="fi-FI" dirty="0"/>
              <a:t>1. Latinská paleografie. 3. vyd. Praha: SPN, 1976</a:t>
            </a:r>
            <a:r>
              <a:rPr lang="fi-FI" dirty="0" smtClean="0"/>
              <a:t>.</a:t>
            </a:r>
            <a:endParaRPr lang="cs-CZ" smtClean="0"/>
          </a:p>
          <a:p>
            <a:endParaRPr lang="de-DE" dirty="0"/>
          </a:p>
          <a:p>
            <a:r>
              <a:rPr lang="de-DE" dirty="0"/>
              <a:t>KAŠPAR, Jaroslav. </a:t>
            </a:r>
            <a:r>
              <a:rPr lang="de-DE" i="1" dirty="0" err="1"/>
              <a:t>Úvod</a:t>
            </a:r>
            <a:r>
              <a:rPr lang="de-DE" i="1" dirty="0"/>
              <a:t> do </a:t>
            </a:r>
            <a:r>
              <a:rPr lang="de-DE" i="1" dirty="0" err="1"/>
              <a:t>novověké</a:t>
            </a:r>
            <a:r>
              <a:rPr lang="de-DE" i="1" dirty="0"/>
              <a:t> </a:t>
            </a:r>
            <a:r>
              <a:rPr lang="de-DE" i="1" dirty="0" err="1"/>
              <a:t>latinské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i="1" dirty="0"/>
              <a:t> se </a:t>
            </a:r>
            <a:r>
              <a:rPr lang="de-DE" i="1" dirty="0" err="1"/>
              <a:t>zvláštním</a:t>
            </a:r>
            <a:r>
              <a:rPr lang="de-DE" i="1" dirty="0"/>
              <a:t> </a:t>
            </a:r>
            <a:r>
              <a:rPr lang="de-DE" i="1" dirty="0" err="1"/>
              <a:t>zřetelem</a:t>
            </a:r>
            <a:r>
              <a:rPr lang="de-DE" i="1" dirty="0"/>
              <a:t> k </a:t>
            </a:r>
            <a:r>
              <a:rPr lang="de-DE" i="1" dirty="0" err="1"/>
              <a:t>českým</a:t>
            </a:r>
            <a:r>
              <a:rPr lang="de-DE" i="1" dirty="0"/>
              <a:t> </a:t>
            </a:r>
            <a:r>
              <a:rPr lang="de-DE" i="1" dirty="0" err="1"/>
              <a:t>zemím</a:t>
            </a:r>
            <a:r>
              <a:rPr lang="de-DE" dirty="0"/>
              <a:t>. 3. </a:t>
            </a:r>
            <a:r>
              <a:rPr lang="de-DE" dirty="0" err="1"/>
              <a:t>přeprac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Praha: </a:t>
            </a:r>
            <a:r>
              <a:rPr lang="de-DE" dirty="0" err="1"/>
              <a:t>Státní</a:t>
            </a:r>
            <a:r>
              <a:rPr lang="de-DE" dirty="0"/>
              <a:t> </a:t>
            </a:r>
            <a:r>
              <a:rPr lang="de-DE" dirty="0" err="1"/>
              <a:t>pedagogické</a:t>
            </a:r>
            <a:r>
              <a:rPr lang="de-DE" dirty="0"/>
              <a:t> </a:t>
            </a:r>
            <a:r>
              <a:rPr lang="de-DE" dirty="0" err="1"/>
              <a:t>nakladatelství</a:t>
            </a:r>
            <a:r>
              <a:rPr lang="de-DE" dirty="0"/>
              <a:t>, 1987.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44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1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Zlatá spona z Praeneste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1701641"/>
            <a:ext cx="7360920" cy="4323080"/>
          </a:xfrm>
        </p:spPr>
      </p:pic>
    </p:spTree>
    <p:extLst>
      <p:ext uri="{BB962C8B-B14F-4D97-AF65-F5344CB8AC3E}">
        <p14:creationId xmlns:p14="http://schemas.microsoft.com/office/powerpoint/2010/main" val="15033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r>
              <a:rPr lang="cs-CZ" smtClean="0"/>
              <a:t>Capitalis quadrata x rustica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90609"/>
            <a:ext cx="5221088" cy="62261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5" y="1196752"/>
            <a:ext cx="52844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Unciála a polounciála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5837"/>
            <a:ext cx="3528392" cy="5171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799"/>
            <a:ext cx="3361556" cy="48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Starší a mladší římská kurziva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340768"/>
            <a:ext cx="5572204" cy="17759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75461"/>
            <a:ext cx="543763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474</Words>
  <Application>Microsoft Office PowerPoint</Application>
  <PresentationFormat>Předvádění na obrazovce (4:3)</PresentationFormat>
  <Paragraphs>120</Paragraphs>
  <Slides>41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Arial</vt:lpstr>
      <vt:lpstr>Calibri</vt:lpstr>
      <vt:lpstr>Motiv systému Office</vt:lpstr>
      <vt:lpstr>Latinská Paleografie Výběrová bibliografie</vt:lpstr>
      <vt:lpstr>Prezentace aplikace PowerPoint</vt:lpstr>
      <vt:lpstr>Prezentace aplikace PowerPoint</vt:lpstr>
      <vt:lpstr>VÝVOJOVÉ FÁZE LATINSKÉHO PÍSMA</vt:lpstr>
      <vt:lpstr>I. Stará římská písma (latinské písmo ve starověku) </vt:lpstr>
      <vt:lpstr>Zlatá spona z Praeneste</vt:lpstr>
      <vt:lpstr>Capitalis quadrata x rustica</vt:lpstr>
      <vt:lpstr>Unciála a polounciála</vt:lpstr>
      <vt:lpstr>Starší a mladší římská kurziva</vt:lpstr>
      <vt:lpstr>II. Raně středověká latinská písma („národní písma“) </vt:lpstr>
      <vt:lpstr>„národní písma“</vt:lpstr>
      <vt:lpstr>Staroitalská kurziva</vt:lpstr>
      <vt:lpstr>Kuriála</vt:lpstr>
      <vt:lpstr>beneventsko-montecassinské</vt:lpstr>
      <vt:lpstr>Merovejské písmo</vt:lpstr>
      <vt:lpstr>Vizigótské písmo</vt:lpstr>
      <vt:lpstr>Insulární písma </vt:lpstr>
      <vt:lpstr>Prezentace aplikace PowerPoint</vt:lpstr>
      <vt:lpstr>III. Karolínská minuskula </vt:lpstr>
      <vt:lpstr>Karolínská minuskula</vt:lpstr>
      <vt:lpstr>Karolínská minuskula</vt:lpstr>
      <vt:lpstr>Prezentace aplikace PowerPoint</vt:lpstr>
      <vt:lpstr>Prezentace aplikace PowerPoint</vt:lpstr>
      <vt:lpstr>Diplomatická minuskula</vt:lpstr>
      <vt:lpstr>Prezentace aplikace PowerPoint</vt:lpstr>
      <vt:lpstr>Romanogotika</vt:lpstr>
      <vt:lpstr>IV. Gotická a novogotická písma </vt:lpstr>
      <vt:lpstr>Gotická písma</vt:lpstr>
      <vt:lpstr>Gotická písma</vt:lpstr>
      <vt:lpstr>Prezentace aplikace PowerPoint</vt:lpstr>
      <vt:lpstr>Prezentace aplikace PowerPoint</vt:lpstr>
      <vt:lpstr>První stránka Gutenbergovy bible z roku 1455</vt:lpstr>
      <vt:lpstr>Novogotická písma</vt:lpstr>
      <vt:lpstr>Německé novogotické písmo</vt:lpstr>
      <vt:lpstr>Novogotické písmo v Čechách</vt:lpstr>
      <vt:lpstr>Gotická a novogotická tisková písma </vt:lpstr>
      <vt:lpstr>V. Humanistické písmo </vt:lpstr>
      <vt:lpstr>Humanistické písmo</vt:lpstr>
      <vt:lpstr>Prezentace aplikace PowerPoint</vt:lpstr>
      <vt:lpstr>Humanistické písmo</vt:lpstr>
      <vt:lpstr>K dalšímu studiu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Stanislav Bárta</cp:lastModifiedBy>
  <cp:revision>15</cp:revision>
  <dcterms:created xsi:type="dcterms:W3CDTF">2016-03-03T01:10:25Z</dcterms:created>
  <dcterms:modified xsi:type="dcterms:W3CDTF">2018-10-05T07:10:45Z</dcterms:modified>
</cp:coreProperties>
</file>