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5" Type="http://schemas.openxmlformats.org/officeDocument/2006/relationships/slide" Target="slides/slide2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6" name="Shape 106"/>
        <p:cNvGrpSpPr/>
        <p:nvPr/>
      </p:nvGrpSpPr>
      <p:grpSpPr>
        <a:xfrm>
          <a:off x="0" y="0"/>
          <a:ext cx="0" cy="0"/>
          <a:chOff x="0" y="0"/>
          <a:chExt cx="0" cy="0"/>
        </a:xfrm>
      </p:grpSpPr>
      <p:sp>
        <p:nvSpPr>
          <p:cNvPr id="107" name="Google Shape;107;g429849d24c_1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429849d24c_1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Google Shape;113;g429849d24c_1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429849d24c_1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8" name="Shape 118"/>
        <p:cNvGrpSpPr/>
        <p:nvPr/>
      </p:nvGrpSpPr>
      <p:grpSpPr>
        <a:xfrm>
          <a:off x="0" y="0"/>
          <a:ext cx="0" cy="0"/>
          <a:chOff x="0" y="0"/>
          <a:chExt cx="0" cy="0"/>
        </a:xfrm>
      </p:grpSpPr>
      <p:sp>
        <p:nvSpPr>
          <p:cNvPr id="119" name="Google Shape;119;g429849d24c_1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429849d24c_1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g429849d24c_1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429849d24c_1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g42befb6990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42befb6990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Google Shape;137;g42befb6990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42befb6990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Google Shape;143;g42befb6990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42befb6990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8" name="Shape 148"/>
        <p:cNvGrpSpPr/>
        <p:nvPr/>
      </p:nvGrpSpPr>
      <p:grpSpPr>
        <a:xfrm>
          <a:off x="0" y="0"/>
          <a:ext cx="0" cy="0"/>
          <a:chOff x="0" y="0"/>
          <a:chExt cx="0" cy="0"/>
        </a:xfrm>
      </p:grpSpPr>
      <p:sp>
        <p:nvSpPr>
          <p:cNvPr id="149" name="Google Shape;149;g420d78beab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420d78beab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Google Shape;155;g429849d24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429849d24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0" name="Shape 160"/>
        <p:cNvGrpSpPr/>
        <p:nvPr/>
      </p:nvGrpSpPr>
      <p:grpSpPr>
        <a:xfrm>
          <a:off x="0" y="0"/>
          <a:ext cx="0" cy="0"/>
          <a:chOff x="0" y="0"/>
          <a:chExt cx="0" cy="0"/>
        </a:xfrm>
      </p:grpSpPr>
      <p:sp>
        <p:nvSpPr>
          <p:cNvPr id="161" name="Google Shape;161;g420d78beab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420d78beab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420d78bea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420d78bea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6" name="Shape 166"/>
        <p:cNvGrpSpPr/>
        <p:nvPr/>
      </p:nvGrpSpPr>
      <p:grpSpPr>
        <a:xfrm>
          <a:off x="0" y="0"/>
          <a:ext cx="0" cy="0"/>
          <a:chOff x="0" y="0"/>
          <a:chExt cx="0" cy="0"/>
        </a:xfrm>
      </p:grpSpPr>
      <p:sp>
        <p:nvSpPr>
          <p:cNvPr id="167" name="Google Shape;167;g429849d24c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429849d24c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2" name="Shape 172"/>
        <p:cNvGrpSpPr/>
        <p:nvPr/>
      </p:nvGrpSpPr>
      <p:grpSpPr>
        <a:xfrm>
          <a:off x="0" y="0"/>
          <a:ext cx="0" cy="0"/>
          <a:chOff x="0" y="0"/>
          <a:chExt cx="0" cy="0"/>
        </a:xfrm>
      </p:grpSpPr>
      <p:sp>
        <p:nvSpPr>
          <p:cNvPr id="173" name="Google Shape;173;g4241bac95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4241bac95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g429849d24c_1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429849d24c_1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9" name="Shape 69"/>
        <p:cNvGrpSpPr/>
        <p:nvPr/>
      </p:nvGrpSpPr>
      <p:grpSpPr>
        <a:xfrm>
          <a:off x="0" y="0"/>
          <a:ext cx="0" cy="0"/>
          <a:chOff x="0" y="0"/>
          <a:chExt cx="0" cy="0"/>
        </a:xfrm>
      </p:grpSpPr>
      <p:sp>
        <p:nvSpPr>
          <p:cNvPr id="70" name="Google Shape;70;g4230022c75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4230022c75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 name="Shape 76"/>
        <p:cNvGrpSpPr/>
        <p:nvPr/>
      </p:nvGrpSpPr>
      <p:grpSpPr>
        <a:xfrm>
          <a:off x="0" y="0"/>
          <a:ext cx="0" cy="0"/>
          <a:chOff x="0" y="0"/>
          <a:chExt cx="0" cy="0"/>
        </a:xfrm>
      </p:grpSpPr>
      <p:sp>
        <p:nvSpPr>
          <p:cNvPr id="77" name="Google Shape;77;g429849d24c_1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429849d24c_1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 name="Shape 82"/>
        <p:cNvGrpSpPr/>
        <p:nvPr/>
      </p:nvGrpSpPr>
      <p:grpSpPr>
        <a:xfrm>
          <a:off x="0" y="0"/>
          <a:ext cx="0" cy="0"/>
          <a:chOff x="0" y="0"/>
          <a:chExt cx="0" cy="0"/>
        </a:xfrm>
      </p:grpSpPr>
      <p:sp>
        <p:nvSpPr>
          <p:cNvPr id="83" name="Google Shape;83;g42befb6990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42befb6990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Google Shape;89;g42befb6990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42befb6990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Google Shape;95;g42befb6990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42befb6990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Google Shape;101;g429849d24c_1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429849d24c_1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www.rozhlas.cz/radiocustica/portal/" TargetMode="External"/><Relationship Id="rId4" Type="http://schemas.openxmlformats.org/officeDocument/2006/relationships/hyperlink" Target="https://www.novinky.cz/internet-a-pc/4928-cesky-rozhlas-3-vltava-spousti-intermedialni-projekt-radiocustica.html" TargetMode="External"/><Relationship Id="rId5" Type="http://schemas.openxmlformats.org/officeDocument/2006/relationships/hyperlink" Target="https://is.muni.cz/th/wffln/Kriticka_analyza_weboveho_portalu_rAdioCUSTICA.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hyperlink" Target="http://www.radio-r.cz"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hyperlink" Target="http://www.soundscape.cz/" TargetMode="External"/><Relationship Id="rId4" Type="http://schemas.openxmlformats.org/officeDocument/2006/relationships/hyperlink" Target="https://aporee.org/maps/" TargetMode="External"/><Relationship Id="rId5" Type="http://schemas.openxmlformats.org/officeDocument/2006/relationships/hyperlink" Target="http://nula.cc" TargetMode="External"/><Relationship Id="rId6" Type="http://schemas.openxmlformats.org/officeDocument/2006/relationships/hyperlink" Target="http://vectorsdev.usc.edu/NYCsound/777b.html"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hyperlink" Target="https://www.advojka.cz/archiv/2009/24/umeni-medialni-ekologi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hyperlink" Target="https://www.advojka.cz/archiv/2009/24/umeni-medialni-ekologie"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hyperlink" Target="https://www.advojka.cz/archiv/2009/24/umeni-medialni-ekologie"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https://www.nfb.ca/playlists/governor-general-awards-2009/viewing/listen/"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hyperlink" Target="https://www.advojka.cz/archiv/2013/9/fonografie"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212625"/>
            <a:ext cx="8520600" cy="1035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GB" sz="3000">
                <a:solidFill>
                  <a:srgbClr val="0000FF"/>
                </a:solidFill>
              </a:rPr>
              <a:t>IM142 Metody studia audiokultur: teorie a praxe</a:t>
            </a:r>
            <a:endParaRPr sz="3000">
              <a:solidFill>
                <a:srgbClr val="0000FF"/>
              </a:solidFill>
            </a:endParaRPr>
          </a:p>
          <a:p>
            <a:pPr indent="0" lvl="0" marL="0" rtl="0" algn="ctr">
              <a:spcBef>
                <a:spcPts val="0"/>
              </a:spcBef>
              <a:spcAft>
                <a:spcPts val="0"/>
              </a:spcAft>
              <a:buNone/>
            </a:pPr>
            <a:r>
              <a:t/>
            </a:r>
            <a:endParaRPr sz="2800">
              <a:solidFill>
                <a:srgbClr val="980000"/>
              </a:solidFill>
            </a:endParaRPr>
          </a:p>
        </p:txBody>
      </p:sp>
      <p:sp>
        <p:nvSpPr>
          <p:cNvPr id="55" name="Google Shape;55;p13"/>
          <p:cNvSpPr txBox="1"/>
          <p:nvPr>
            <p:ph idx="1" type="subTitle"/>
          </p:nvPr>
        </p:nvSpPr>
        <p:spPr>
          <a:xfrm>
            <a:off x="491475" y="770625"/>
            <a:ext cx="8520600" cy="477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400"/>
              <a:t>Přehled témat, kterých se pravděpodobně dotkneme</a:t>
            </a:r>
            <a:endParaRPr sz="1400"/>
          </a:p>
          <a:p>
            <a:pPr indent="0" lvl="0" marL="0" rtl="0" algn="l">
              <a:spcBef>
                <a:spcPts val="0"/>
              </a:spcBef>
              <a:spcAft>
                <a:spcPts val="0"/>
              </a:spcAft>
              <a:buNone/>
            </a:pPr>
            <a:r>
              <a:rPr lang="en-GB" sz="2400"/>
              <a:t>1. audiokultura, soundscape a sound studies</a:t>
            </a:r>
            <a:endParaRPr sz="2400"/>
          </a:p>
          <a:p>
            <a:pPr indent="0" lvl="0" marL="0" rtl="0" algn="l">
              <a:spcBef>
                <a:spcPts val="0"/>
              </a:spcBef>
              <a:spcAft>
                <a:spcPts val="0"/>
              </a:spcAft>
              <a:buClr>
                <a:schemeClr val="dk1"/>
              </a:buClr>
              <a:buSzPts val="1100"/>
              <a:buFont typeface="Arial"/>
              <a:buNone/>
            </a:pPr>
            <a:r>
              <a:rPr lang="en-GB" sz="2400"/>
              <a:t>2. mediální ekologie, umění mediální ekologie a akustická ekologie</a:t>
            </a:r>
            <a:endParaRPr sz="2400"/>
          </a:p>
          <a:p>
            <a:pPr indent="0" lvl="0" marL="0" rtl="0" algn="l">
              <a:spcBef>
                <a:spcPts val="0"/>
              </a:spcBef>
              <a:spcAft>
                <a:spcPts val="0"/>
              </a:spcAft>
              <a:buClr>
                <a:schemeClr val="dk1"/>
              </a:buClr>
              <a:buSzPts val="1100"/>
              <a:buFont typeface="Arial"/>
              <a:buNone/>
            </a:pPr>
            <a:r>
              <a:rPr lang="en-GB" sz="2400"/>
              <a:t>3. field recordings/fonografie/terénní nahrávky a hledisko autorství</a:t>
            </a:r>
            <a:endParaRPr sz="2400"/>
          </a:p>
          <a:p>
            <a:pPr indent="0" lvl="0" marL="0" rtl="0" algn="l">
              <a:spcBef>
                <a:spcPts val="0"/>
              </a:spcBef>
              <a:spcAft>
                <a:spcPts val="0"/>
              </a:spcAft>
              <a:buClr>
                <a:schemeClr val="dk1"/>
              </a:buClr>
              <a:buSzPts val="1100"/>
              <a:buFont typeface="Arial"/>
              <a:buNone/>
            </a:pPr>
            <a:r>
              <a:rPr lang="en-GB" sz="2400"/>
              <a:t>4. oral history</a:t>
            </a:r>
            <a:endParaRPr sz="2400"/>
          </a:p>
          <a:p>
            <a:pPr indent="0" lvl="0" marL="0" rtl="0" algn="l">
              <a:spcBef>
                <a:spcPts val="0"/>
              </a:spcBef>
              <a:spcAft>
                <a:spcPts val="0"/>
              </a:spcAft>
              <a:buClr>
                <a:schemeClr val="dk1"/>
              </a:buClr>
              <a:buSzPts val="1100"/>
              <a:buFont typeface="Arial"/>
              <a:buNone/>
            </a:pPr>
            <a:r>
              <a:rPr lang="en-GB" sz="2400"/>
              <a:t>5. aural history</a:t>
            </a:r>
            <a:endParaRPr sz="2400"/>
          </a:p>
          <a:p>
            <a:pPr indent="0" lvl="0" marL="0" rtl="0" algn="l">
              <a:spcBef>
                <a:spcPts val="0"/>
              </a:spcBef>
              <a:spcAft>
                <a:spcPts val="0"/>
              </a:spcAft>
              <a:buClr>
                <a:schemeClr val="dk1"/>
              </a:buClr>
              <a:buSzPts val="1100"/>
              <a:buFont typeface="Arial"/>
              <a:buNone/>
            </a:pPr>
            <a:r>
              <a:rPr lang="en-GB" sz="2400"/>
              <a:t>6. možnosti prezentace zvukového světa: </a:t>
            </a:r>
            <a:r>
              <a:rPr lang="en-GB" sz="2400"/>
              <a:t>zvukové umění v tradičních prostorech pro provozování hudby, v galerijním prostoru</a:t>
            </a:r>
            <a:endParaRPr sz="2400"/>
          </a:p>
          <a:p>
            <a:pPr indent="0" lvl="0" marL="0" rtl="0" algn="l">
              <a:spcBef>
                <a:spcPts val="0"/>
              </a:spcBef>
              <a:spcAft>
                <a:spcPts val="0"/>
              </a:spcAft>
              <a:buNone/>
            </a:pPr>
            <a:r>
              <a:rPr lang="en-GB" sz="2400"/>
              <a:t>7. sound art, </a:t>
            </a:r>
            <a:r>
              <a:rPr lang="en-GB" sz="2400"/>
              <a:t>radioart</a:t>
            </a:r>
            <a:endParaRPr sz="24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9" name="Shape 109"/>
        <p:cNvGrpSpPr/>
        <p:nvPr/>
      </p:nvGrpSpPr>
      <p:grpSpPr>
        <a:xfrm>
          <a:off x="0" y="0"/>
          <a:ext cx="0" cy="0"/>
          <a:chOff x="0" y="0"/>
          <a:chExt cx="0" cy="0"/>
        </a:xfrm>
      </p:grpSpPr>
      <p:sp>
        <p:nvSpPr>
          <p:cNvPr id="110" name="Google Shape;110;p22"/>
          <p:cNvSpPr txBox="1"/>
          <p:nvPr>
            <p:ph type="ctrTitle"/>
          </p:nvPr>
        </p:nvSpPr>
        <p:spPr>
          <a:xfrm>
            <a:off x="251775" y="259675"/>
            <a:ext cx="8520600" cy="5799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2400">
                <a:solidFill>
                  <a:schemeClr val="dk2"/>
                </a:solidFill>
              </a:rPr>
              <a:t>4. oral history</a:t>
            </a:r>
            <a:endParaRPr/>
          </a:p>
        </p:txBody>
      </p:sp>
      <p:sp>
        <p:nvSpPr>
          <p:cNvPr id="111" name="Google Shape;111;p22"/>
          <p:cNvSpPr txBox="1"/>
          <p:nvPr>
            <p:ph idx="1" type="subTitle"/>
          </p:nvPr>
        </p:nvSpPr>
        <p:spPr>
          <a:xfrm>
            <a:off x="165500" y="1066450"/>
            <a:ext cx="8978400" cy="2136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2400"/>
              <a:t>Orální historie je kvalitativní metoda výzkumu pro zpracovávání historie formou rozhovorů s respondetkami/respendenty.</a:t>
            </a:r>
            <a:endParaRPr sz="2400"/>
          </a:p>
          <a:p>
            <a:pPr indent="0" lvl="0" marL="0" rtl="0" algn="l">
              <a:spcBef>
                <a:spcPts val="0"/>
              </a:spcBef>
              <a:spcAft>
                <a:spcPts val="0"/>
              </a:spcAft>
              <a:buNone/>
            </a:pPr>
            <a:r>
              <a:t/>
            </a:r>
            <a:endParaRPr sz="2400"/>
          </a:p>
          <a:p>
            <a:pPr indent="0" lvl="0" marL="0" rtl="0" algn="l">
              <a:spcBef>
                <a:spcPts val="0"/>
              </a:spcBef>
              <a:spcAft>
                <a:spcPts val="0"/>
              </a:spcAft>
              <a:buNone/>
            </a:pPr>
            <a:r>
              <a:rPr lang="en-GB" sz="2400"/>
              <a:t>Většinou se jedná o rozhovory v oblasti humanitních věd, je zde snaha získat osobní výpověď jedince.</a:t>
            </a:r>
            <a:endParaRPr sz="24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161900" y="249675"/>
            <a:ext cx="8520600" cy="54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2400">
                <a:solidFill>
                  <a:schemeClr val="dk2"/>
                </a:solidFill>
              </a:rPr>
              <a:t>5. aural history</a:t>
            </a:r>
            <a:endParaRPr/>
          </a:p>
        </p:txBody>
      </p:sp>
      <p:sp>
        <p:nvSpPr>
          <p:cNvPr id="117" name="Google Shape;117;p23"/>
          <p:cNvSpPr txBox="1"/>
          <p:nvPr>
            <p:ph idx="1" type="subTitle"/>
          </p:nvPr>
        </p:nvSpPr>
        <p:spPr>
          <a:xfrm>
            <a:off x="161900" y="789675"/>
            <a:ext cx="8520600" cy="7926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GB" sz="1800"/>
              <a:t>Reaguje na vědou dlouho privilegovaný grafocentrismus. Zajímá se o zvuk jakožto médium, nikoli pouze verbalizované sdělení.</a:t>
            </a:r>
            <a:endParaRPr sz="1800"/>
          </a:p>
          <a:p>
            <a:pPr indent="0" lvl="0" marL="0" rtl="0" algn="l">
              <a:lnSpc>
                <a:spcPct val="115000"/>
              </a:lnSpc>
              <a:spcBef>
                <a:spcPts val="1600"/>
              </a:spcBef>
              <a:spcAft>
                <a:spcPts val="0"/>
              </a:spcAft>
              <a:buNone/>
            </a:pPr>
            <a:r>
              <a:rPr lang="en-GB" sz="1800"/>
              <a:t>Zajímá se o to, jak zněly různé etapy v historii: „Reconstructing the past through the sound“</a:t>
            </a:r>
            <a:endParaRPr sz="1800"/>
          </a:p>
          <a:p>
            <a:pPr indent="0" lvl="0" marL="0" rtl="0" algn="l">
              <a:lnSpc>
                <a:spcPct val="115000"/>
              </a:lnSpc>
              <a:spcBef>
                <a:spcPts val="1600"/>
              </a:spcBef>
              <a:spcAft>
                <a:spcPts val="0"/>
              </a:spcAft>
              <a:buClr>
                <a:schemeClr val="dk1"/>
              </a:buClr>
              <a:buSzPts val="1100"/>
              <a:buFont typeface="Arial"/>
              <a:buNone/>
            </a:pPr>
            <a:r>
              <a:rPr lang="en-GB" sz="1800"/>
              <a:t>Pracuje se zvukovou krajinou modernity.</a:t>
            </a:r>
            <a:endParaRPr sz="1800"/>
          </a:p>
          <a:p>
            <a:pPr indent="0" lvl="0" marL="0" rtl="0" algn="l">
              <a:lnSpc>
                <a:spcPct val="115000"/>
              </a:lnSpc>
              <a:spcBef>
                <a:spcPts val="1600"/>
              </a:spcBef>
              <a:spcAft>
                <a:spcPts val="0"/>
              </a:spcAft>
              <a:buClr>
                <a:schemeClr val="dk1"/>
              </a:buClr>
              <a:buSzPts val="1100"/>
              <a:buFont typeface="Arial"/>
              <a:buNone/>
            </a:pPr>
            <a:r>
              <a:rPr lang="en-GB" sz="1800"/>
              <a:t>Průlomová studie: Soundscape od Modernity. Architectural acoustics and the culture of listening in America, 1900-1933, Emily Thompson 2004</a:t>
            </a:r>
            <a:endParaRPr sz="1800"/>
          </a:p>
          <a:p>
            <a:pPr indent="0" lvl="0" marL="0" rtl="0" algn="l">
              <a:lnSpc>
                <a:spcPct val="115000"/>
              </a:lnSpc>
              <a:spcBef>
                <a:spcPts val="1600"/>
              </a:spcBef>
              <a:spcAft>
                <a:spcPts val="0"/>
              </a:spcAft>
              <a:buClr>
                <a:schemeClr val="dk1"/>
              </a:buClr>
              <a:buSzPts val="1100"/>
              <a:buFont typeface="Arial"/>
              <a:buNone/>
            </a:pPr>
            <a:r>
              <a:rPr lang="en-GB" sz="1800"/>
              <a:t>Thompsonové webový projekt The Roaring Twenties (termín pro 20. léta 20. století v západním světě příznačný neutuchající ekonomickou prosperitou, někdy se také období říkalo “Crazy Times” pro sociální, uměleckou [jazz, Art Deco] a kulturní dynamiku tohoto období) http://vectorsdev.usc.edu/NYCsound/777b.html</a:t>
            </a:r>
            <a:endParaRPr sz="1800"/>
          </a:p>
          <a:p>
            <a:pPr indent="0" lvl="0" marL="0" rtl="0" algn="ctr">
              <a:spcBef>
                <a:spcPts val="1600"/>
              </a:spcBef>
              <a:spcAft>
                <a:spcPts val="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1" name="Shape 121"/>
        <p:cNvGrpSpPr/>
        <p:nvPr/>
      </p:nvGrpSpPr>
      <p:grpSpPr>
        <a:xfrm>
          <a:off x="0" y="0"/>
          <a:ext cx="0" cy="0"/>
          <a:chOff x="0" y="0"/>
          <a:chExt cx="0" cy="0"/>
        </a:xfrm>
      </p:grpSpPr>
      <p:sp>
        <p:nvSpPr>
          <p:cNvPr id="122" name="Google Shape;122;p24"/>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Hudební kluby, kulturní prostory (PRAHA, Punctum), festivaly</a:t>
            </a:r>
            <a:endParaRPr/>
          </a:p>
          <a:p>
            <a:pPr indent="0" lvl="0" marL="0" rtl="0" algn="ctr">
              <a:spcBef>
                <a:spcPts val="0"/>
              </a:spcBef>
              <a:spcAft>
                <a:spcPts val="0"/>
              </a:spcAft>
              <a:buNone/>
            </a:pPr>
            <a:r>
              <a:rPr lang="en-GB"/>
              <a:t>g</a:t>
            </a:r>
            <a:r>
              <a:rPr lang="en-GB"/>
              <a:t>alerie</a:t>
            </a:r>
            <a:endParaRPr/>
          </a:p>
          <a:p>
            <a:pPr indent="0" lvl="0" marL="0" rtl="0" algn="ctr">
              <a:spcBef>
                <a:spcPts val="0"/>
              </a:spcBef>
              <a:spcAft>
                <a:spcPts val="0"/>
              </a:spcAft>
              <a:buNone/>
            </a:pPr>
            <a:r>
              <a:rPr lang="en-GB"/>
              <a:t>zvukové intervence</a:t>
            </a:r>
            <a:endParaRPr/>
          </a:p>
        </p:txBody>
      </p:sp>
      <p:sp>
        <p:nvSpPr>
          <p:cNvPr id="123" name="Google Shape;123;p24"/>
          <p:cNvSpPr txBox="1"/>
          <p:nvPr>
            <p:ph type="ctrTitle"/>
          </p:nvPr>
        </p:nvSpPr>
        <p:spPr>
          <a:xfrm>
            <a:off x="191850" y="139825"/>
            <a:ext cx="8520600" cy="1199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2400">
                <a:solidFill>
                  <a:schemeClr val="dk2"/>
                </a:solidFill>
              </a:rPr>
              <a:t>6. možnosti prezentace zvukového světa: zvukové umění v tradičních prostorech pro provozování hudby, v galerijním prostoru</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25"/>
          <p:cNvSpPr txBox="1"/>
          <p:nvPr>
            <p:ph type="ctrTitle"/>
          </p:nvPr>
        </p:nvSpPr>
        <p:spPr>
          <a:xfrm>
            <a:off x="171875" y="219725"/>
            <a:ext cx="8520600" cy="540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2400">
                <a:solidFill>
                  <a:schemeClr val="dk2"/>
                </a:solidFill>
              </a:rPr>
              <a:t>7. sound art, radioart</a:t>
            </a:r>
            <a:endParaRPr/>
          </a:p>
        </p:txBody>
      </p:sp>
      <p:sp>
        <p:nvSpPr>
          <p:cNvPr id="129" name="Google Shape;129;p25"/>
          <p:cNvSpPr txBox="1"/>
          <p:nvPr>
            <p:ph idx="1" type="subTitle"/>
          </p:nvPr>
        </p:nvSpPr>
        <p:spPr>
          <a:xfrm>
            <a:off x="53175" y="759725"/>
            <a:ext cx="9011100" cy="792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800"/>
              <a:t>Soundart budeme v podstatě probírat průběžně celý semestr. V nejširším významu se jedná o doslovný překlad do češtiny - zvukové/á umění.</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rPr lang="en-GB" sz="1800"/>
              <a:t>Radioart</a:t>
            </a:r>
            <a:endParaRPr sz="1800"/>
          </a:p>
          <a:p>
            <a:pPr indent="0" lvl="0" marL="0" rtl="0" algn="l">
              <a:spcBef>
                <a:spcPts val="0"/>
              </a:spcBef>
              <a:spcAft>
                <a:spcPts val="0"/>
              </a:spcAft>
              <a:buNone/>
            </a:pPr>
            <a:r>
              <a:rPr lang="en-GB" sz="1800"/>
              <a:t>Těžko ohraničitelné zvukové umění určitým způsobem vznikající a probíhající prostřednictvím rozhlasu.</a:t>
            </a:r>
            <a:endParaRPr sz="1800"/>
          </a:p>
          <a:p>
            <a:pPr indent="0" lvl="0" marL="0" rtl="0" algn="l">
              <a:spcBef>
                <a:spcPts val="0"/>
              </a:spcBef>
              <a:spcAft>
                <a:spcPts val="0"/>
              </a:spcAft>
              <a:buNone/>
            </a:pPr>
            <a:r>
              <a:rPr lang="en-GB" sz="1800"/>
              <a:t>Z teoretického hlediska se věnuje radioartu Martin Flašar.</a:t>
            </a:r>
            <a:endParaRPr sz="1800"/>
          </a:p>
          <a:p>
            <a:pPr indent="0" lvl="0" marL="0" rtl="0" algn="l">
              <a:spcBef>
                <a:spcPts val="0"/>
              </a:spcBef>
              <a:spcAft>
                <a:spcPts val="0"/>
              </a:spcAft>
              <a:buNone/>
            </a:pPr>
            <a:r>
              <a:rPr lang="en-GB" sz="1800"/>
              <a:t>Zájemcům doporučuju zapsání předmětu </a:t>
            </a:r>
            <a:r>
              <a:rPr i="1" lang="en-GB" sz="1800"/>
              <a:t>Estetické teorie multimédií a synestézie II</a:t>
            </a:r>
            <a:r>
              <a:rPr lang="en-GB" sz="1800"/>
              <a:t>.</a:t>
            </a:r>
            <a:endParaRPr sz="1800"/>
          </a:p>
          <a:p>
            <a:pPr indent="0" lvl="0" marL="0" rtl="0" algn="l">
              <a:spcBef>
                <a:spcPts val="0"/>
              </a:spcBef>
              <a:spcAft>
                <a:spcPts val="0"/>
              </a:spcAft>
              <a:buNone/>
            </a:pPr>
            <a:r>
              <a:rPr lang="en-GB" sz="1800"/>
              <a:t>V českém prostředí se Radioartu dlouhodobě a systematicky věnuje web ČRo </a:t>
            </a:r>
            <a:r>
              <a:rPr lang="en-GB" sz="1800" u="sng">
                <a:solidFill>
                  <a:schemeClr val="hlink"/>
                </a:solidFill>
                <a:hlinkClick r:id="rId3"/>
              </a:rPr>
              <a:t>https://www.rozhlas.cz/radiocustica/portal/</a:t>
            </a:r>
            <a:r>
              <a:rPr lang="en-GB" sz="1800"/>
              <a:t>.</a:t>
            </a:r>
            <a:endParaRPr sz="1800"/>
          </a:p>
          <a:p>
            <a:pPr indent="0" lvl="0" marL="0" rtl="0" algn="l">
              <a:spcBef>
                <a:spcPts val="0"/>
              </a:spcBef>
              <a:spcAft>
                <a:spcPts val="0"/>
              </a:spcAft>
              <a:buNone/>
            </a:pPr>
            <a:r>
              <a:rPr lang="en-GB" sz="1800"/>
              <a:t>Více o jeho náplni se dozvíte ve starší zprávě k jeho spuštení: </a:t>
            </a:r>
            <a:r>
              <a:rPr lang="en-GB" sz="1800" u="sng">
                <a:solidFill>
                  <a:schemeClr val="hlink"/>
                </a:solidFill>
                <a:hlinkClick r:id="rId4"/>
              </a:rPr>
              <a:t>https://www.novinky.cz/internet-a-pc/4928-cesky-rozhlas-3-vltava-spousti-intermedialni-projekt-radiocustica.html</a:t>
            </a:r>
            <a:endParaRPr sz="1800"/>
          </a:p>
          <a:p>
            <a:pPr indent="0" lvl="0" marL="0" rtl="0" algn="l">
              <a:spcBef>
                <a:spcPts val="0"/>
              </a:spcBef>
              <a:spcAft>
                <a:spcPts val="0"/>
              </a:spcAft>
              <a:buNone/>
            </a:pPr>
            <a:r>
              <a:rPr lang="en-GB" sz="1800"/>
              <a:t>Pro více informací např. diplomová práce </a:t>
            </a:r>
            <a:r>
              <a:rPr lang="en-GB" sz="1400" u="sng">
                <a:solidFill>
                  <a:schemeClr val="hlink"/>
                </a:solidFill>
                <a:hlinkClick r:id="rId5"/>
              </a:rPr>
              <a:t>https://is.muni.cz/th/wffln/Kriticka_analyza_weboveho_portalu_rAdioCUSTICA.pdf</a:t>
            </a:r>
            <a:endParaRPr sz="1400"/>
          </a:p>
          <a:p>
            <a:pPr indent="0" lvl="0" marL="0" rtl="0" algn="l">
              <a:spcBef>
                <a:spcPts val="0"/>
              </a:spcBef>
              <a:spcAft>
                <a:spcPts val="0"/>
              </a:spcAft>
              <a:buNone/>
            </a:pPr>
            <a:r>
              <a:t/>
            </a:r>
            <a:endParaRPr sz="24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26"/>
          <p:cNvSpPr txBox="1"/>
          <p:nvPr>
            <p:ph type="ctrTitle"/>
          </p:nvPr>
        </p:nvSpPr>
        <p:spPr>
          <a:xfrm>
            <a:off x="231950" y="146200"/>
            <a:ext cx="8520600" cy="511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2400">
                <a:solidFill>
                  <a:schemeClr val="dk2"/>
                </a:solidFill>
              </a:rPr>
              <a:t>7. sound art, radioart</a:t>
            </a:r>
            <a:endParaRPr/>
          </a:p>
        </p:txBody>
      </p:sp>
      <p:sp>
        <p:nvSpPr>
          <p:cNvPr id="135" name="Google Shape;135;p26"/>
          <p:cNvSpPr txBox="1"/>
          <p:nvPr>
            <p:ph idx="1" type="subTitle"/>
          </p:nvPr>
        </p:nvSpPr>
        <p:spPr>
          <a:xfrm>
            <a:off x="311700" y="720900"/>
            <a:ext cx="8520600" cy="792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2400"/>
              <a:t>Co to asi může být radioart se p</a:t>
            </a:r>
            <a:r>
              <a:rPr lang="en-GB" sz="2400"/>
              <a:t>okusíme vyzkoušet na vlastní ruce a uši prakticky na Radiu R (</a:t>
            </a:r>
            <a:r>
              <a:rPr lang="en-GB" sz="2400" u="sng">
                <a:solidFill>
                  <a:schemeClr val="hlink"/>
                </a:solidFill>
                <a:hlinkClick r:id="rId3"/>
              </a:rPr>
              <a:t>http://www.radio-r.cz</a:t>
            </a:r>
            <a:r>
              <a:rPr lang="en-GB" sz="2400"/>
              <a:t>).</a:t>
            </a:r>
            <a:endParaRPr sz="2400"/>
          </a:p>
          <a:p>
            <a:pPr indent="0" lvl="0" marL="0" rtl="0" algn="l">
              <a:spcBef>
                <a:spcPts val="0"/>
              </a:spcBef>
              <a:spcAft>
                <a:spcPts val="0"/>
              </a:spcAft>
              <a:buNone/>
            </a:pPr>
            <a:r>
              <a:t/>
            </a:r>
            <a:endParaRPr sz="2400"/>
          </a:p>
          <a:p>
            <a:pPr indent="0" lvl="0" marL="0" rtl="0" algn="l">
              <a:spcBef>
                <a:spcPts val="0"/>
              </a:spcBef>
              <a:spcAft>
                <a:spcPts val="0"/>
              </a:spcAft>
              <a:buClr>
                <a:schemeClr val="dk1"/>
              </a:buClr>
              <a:buSzPts val="1100"/>
              <a:buFont typeface="Arial"/>
              <a:buNone/>
            </a:pPr>
            <a:r>
              <a:t/>
            </a:r>
            <a:endParaRPr sz="24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Google Shape;140;p27"/>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Součástí hodin bude vystoupení hostů z oboru</a:t>
            </a:r>
            <a:endParaRPr/>
          </a:p>
        </p:txBody>
      </p:sp>
      <p:sp>
        <p:nvSpPr>
          <p:cNvPr id="141" name="Google Shape;141;p27"/>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Google Shape;146;p28"/>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Kde lze něco takového studovat</a:t>
            </a:r>
            <a:endParaRPr/>
          </a:p>
        </p:txBody>
      </p:sp>
      <p:sp>
        <p:nvSpPr>
          <p:cNvPr id="147" name="Google Shape;147;p28"/>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CAS</a:t>
            </a:r>
            <a:endParaRPr/>
          </a:p>
          <a:p>
            <a:pPr indent="0" lvl="0" marL="0" rtl="0" algn="ctr">
              <a:spcBef>
                <a:spcPts val="0"/>
              </a:spcBef>
              <a:spcAft>
                <a:spcPts val="0"/>
              </a:spcAft>
              <a:buNone/>
            </a:pPr>
            <a:r>
              <a:rPr lang="en-GB"/>
              <a:t>FaVU</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sp>
        <p:nvSpPr>
          <p:cNvPr id="152" name="Google Shape;152;p29"/>
          <p:cNvSpPr txBox="1"/>
          <p:nvPr>
            <p:ph type="ctrTitle"/>
          </p:nvPr>
        </p:nvSpPr>
        <p:spPr>
          <a:xfrm>
            <a:off x="444675" y="25325"/>
            <a:ext cx="8520600" cy="16941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Ukázky zvukových děl, projektů</a:t>
            </a:r>
            <a:endParaRPr/>
          </a:p>
        </p:txBody>
      </p:sp>
      <p:sp>
        <p:nvSpPr>
          <p:cNvPr id="153" name="Google Shape;153;p29"/>
          <p:cNvSpPr txBox="1"/>
          <p:nvPr>
            <p:ph idx="1" type="subTitle"/>
          </p:nvPr>
        </p:nvSpPr>
        <p:spPr>
          <a:xfrm>
            <a:off x="366075" y="1794550"/>
            <a:ext cx="8520600" cy="3092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u="sng">
                <a:solidFill>
                  <a:schemeClr val="hlink"/>
                </a:solidFill>
                <a:hlinkClick r:id="rId3"/>
              </a:rPr>
              <a:t>http://www.soundscape.cz/</a:t>
            </a:r>
            <a:endParaRPr/>
          </a:p>
          <a:p>
            <a:pPr indent="0" lvl="0" marL="0" rtl="0" algn="ctr">
              <a:spcBef>
                <a:spcPts val="0"/>
              </a:spcBef>
              <a:spcAft>
                <a:spcPts val="0"/>
              </a:spcAft>
              <a:buNone/>
            </a:pPr>
            <a:r>
              <a:rPr lang="en-GB" u="sng">
                <a:solidFill>
                  <a:schemeClr val="hlink"/>
                </a:solidFill>
                <a:hlinkClick r:id="rId4"/>
              </a:rPr>
              <a:t>https://aporee.org/maps/</a:t>
            </a:r>
            <a:endParaRPr/>
          </a:p>
          <a:p>
            <a:pPr indent="0" lvl="0" marL="0" rtl="0" algn="ctr">
              <a:spcBef>
                <a:spcPts val="0"/>
              </a:spcBef>
              <a:spcAft>
                <a:spcPts val="0"/>
              </a:spcAft>
              <a:buNone/>
            </a:pPr>
            <a:r>
              <a:rPr lang="en-GB" u="sng">
                <a:solidFill>
                  <a:schemeClr val="hlink"/>
                </a:solidFill>
                <a:hlinkClick r:id="rId5"/>
              </a:rPr>
              <a:t>http://nula.cc</a:t>
            </a:r>
            <a:endParaRPr/>
          </a:p>
          <a:p>
            <a:pPr indent="0" lvl="0" marL="0" rtl="0" algn="ctr">
              <a:spcBef>
                <a:spcPts val="0"/>
              </a:spcBef>
              <a:spcAft>
                <a:spcPts val="0"/>
              </a:spcAft>
              <a:buNone/>
            </a:pPr>
            <a:r>
              <a:rPr lang="en-GB" u="sng">
                <a:solidFill>
                  <a:schemeClr val="hlink"/>
                </a:solidFill>
                <a:hlinkClick r:id="rId6"/>
              </a:rPr>
              <a:t>http://vectorsdev.usc.edu/NYCsound/777b.html</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7" name="Shape 157"/>
        <p:cNvGrpSpPr/>
        <p:nvPr/>
      </p:nvGrpSpPr>
      <p:grpSpPr>
        <a:xfrm>
          <a:off x="0" y="0"/>
          <a:ext cx="0" cy="0"/>
          <a:chOff x="0" y="0"/>
          <a:chExt cx="0" cy="0"/>
        </a:xfrm>
      </p:grpSpPr>
      <p:sp>
        <p:nvSpPr>
          <p:cNvPr id="158" name="Google Shape;158;p30"/>
          <p:cNvSpPr txBox="1"/>
          <p:nvPr>
            <p:ph type="ctrTitle"/>
          </p:nvPr>
        </p:nvSpPr>
        <p:spPr>
          <a:xfrm>
            <a:off x="141900" y="152325"/>
            <a:ext cx="8520600" cy="79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Nápady na nahrávání</a:t>
            </a:r>
            <a:endParaRPr/>
          </a:p>
        </p:txBody>
      </p:sp>
      <p:sp>
        <p:nvSpPr>
          <p:cNvPr id="159" name="Google Shape;159;p30"/>
          <p:cNvSpPr txBox="1"/>
          <p:nvPr>
            <p:ph idx="1" type="subTitle"/>
          </p:nvPr>
        </p:nvSpPr>
        <p:spPr>
          <a:xfrm>
            <a:off x="221825" y="796700"/>
            <a:ext cx="8520600" cy="1968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Troleje</a:t>
            </a:r>
            <a:endParaRPr/>
          </a:p>
          <a:p>
            <a:pPr indent="0" lvl="0" marL="0" rtl="0" algn="ctr">
              <a:spcBef>
                <a:spcPts val="0"/>
              </a:spcBef>
              <a:spcAft>
                <a:spcPts val="0"/>
              </a:spcAft>
              <a:buNone/>
            </a:pPr>
            <a:r>
              <a:rPr lang="en-GB"/>
              <a:t>Místa změn</a:t>
            </a:r>
            <a:endParaRPr/>
          </a:p>
          <a:p>
            <a:pPr indent="0" lvl="0" marL="0" rtl="0" algn="ctr">
              <a:spcBef>
                <a:spcPts val="0"/>
              </a:spcBef>
              <a:spcAft>
                <a:spcPts val="0"/>
              </a:spcAft>
              <a:buNone/>
            </a:pPr>
            <a:r>
              <a:rPr lang="en-GB"/>
              <a:t>zvuky technologií/médií - na web TIM (menší projekt)</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ctr">
              <a:spcBef>
                <a:spcPts val="0"/>
              </a:spcBef>
              <a:spcAft>
                <a:spcPts val="0"/>
              </a:spcAft>
              <a:buClr>
                <a:schemeClr val="dk1"/>
              </a:buClr>
              <a:buSzPts val="1100"/>
              <a:buFont typeface="Arial"/>
              <a:buNone/>
            </a:pPr>
            <a:r>
              <a:t/>
            </a:r>
            <a:endParaRPr/>
          </a:p>
          <a:p>
            <a:pPr indent="0" lvl="0" marL="0" rtl="0" algn="ctr">
              <a:spcBef>
                <a:spcPts val="0"/>
              </a:spcBef>
              <a:spcAft>
                <a:spcPts val="0"/>
              </a:spcAft>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3" name="Shape 163"/>
        <p:cNvGrpSpPr/>
        <p:nvPr/>
      </p:nvGrpSpPr>
      <p:grpSpPr>
        <a:xfrm>
          <a:off x="0" y="0"/>
          <a:ext cx="0" cy="0"/>
          <a:chOff x="0" y="0"/>
          <a:chExt cx="0" cy="0"/>
        </a:xfrm>
      </p:grpSpPr>
      <p:sp>
        <p:nvSpPr>
          <p:cNvPr id="164" name="Google Shape;164;p31"/>
          <p:cNvSpPr txBox="1"/>
          <p:nvPr>
            <p:ph type="ctrTitle"/>
          </p:nvPr>
        </p:nvSpPr>
        <p:spPr>
          <a:xfrm>
            <a:off x="190825" y="123850"/>
            <a:ext cx="8520600" cy="902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Možné zvukové projekty</a:t>
            </a:r>
            <a:endParaRPr/>
          </a:p>
        </p:txBody>
      </p:sp>
      <p:sp>
        <p:nvSpPr>
          <p:cNvPr id="165" name="Google Shape;165;p31"/>
          <p:cNvSpPr txBox="1"/>
          <p:nvPr>
            <p:ph idx="1" type="subTitle"/>
          </p:nvPr>
        </p:nvSpPr>
        <p:spPr>
          <a:xfrm>
            <a:off x="311700" y="1026250"/>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Přispívání do Radio Aporee</a:t>
            </a:r>
            <a:endParaRPr/>
          </a:p>
          <a:p>
            <a:pPr indent="0" lvl="0" marL="0" rtl="0" algn="ctr">
              <a:spcBef>
                <a:spcPts val="0"/>
              </a:spcBef>
              <a:spcAft>
                <a:spcPts val="0"/>
              </a:spcAft>
              <a:buNone/>
            </a:pPr>
            <a:r>
              <a:rPr lang="en-GB"/>
              <a:t>Radio R - radioartové pokusy</a:t>
            </a:r>
            <a:endParaRPr/>
          </a:p>
          <a:p>
            <a:pPr indent="0" lvl="0" marL="0" rtl="0" algn="ctr">
              <a:spcBef>
                <a:spcPts val="0"/>
              </a:spcBef>
              <a:spcAft>
                <a:spcPts val="0"/>
              </a:spcAft>
              <a:buNone/>
            </a:pPr>
            <a:r>
              <a:rPr lang="en-GB"/>
              <a:t>Zvukové intervence</a:t>
            </a:r>
            <a:endParaRPr/>
          </a:p>
          <a:p>
            <a:pPr indent="0" lvl="0" marL="0" rtl="0" algn="ctr">
              <a:spcBef>
                <a:spcPts val="0"/>
              </a:spcBef>
              <a:spcAft>
                <a:spcPts val="0"/>
              </a:spcAft>
              <a:buNone/>
            </a:pPr>
            <a:r>
              <a:rPr lang="en-GB"/>
              <a:t>Nic</a:t>
            </a:r>
            <a:endParaRPr/>
          </a:p>
          <a:p>
            <a:pPr indent="0" lvl="0" marL="0" rtl="0" algn="ctr">
              <a:spcBef>
                <a:spcPts val="0"/>
              </a:spcBef>
              <a:spcAft>
                <a:spcPts val="0"/>
              </a:spcAft>
              <a:buNone/>
            </a:pPr>
            <a:r>
              <a:rPr lang="en-GB"/>
              <a:t>Pracovní název „výpovědi lidí na určitých měnících se místech” (viz dále)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txBox="1"/>
          <p:nvPr>
            <p:ph type="ctrTitle"/>
          </p:nvPr>
        </p:nvSpPr>
        <p:spPr>
          <a:xfrm>
            <a:off x="396325" y="329375"/>
            <a:ext cx="8520600" cy="858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2400">
                <a:solidFill>
                  <a:schemeClr val="dk2"/>
                </a:solidFill>
              </a:rPr>
              <a:t>1. audiokultura, soundscape a sound studies</a:t>
            </a:r>
            <a:endParaRPr sz="2800">
              <a:solidFill>
                <a:schemeClr val="dk2"/>
              </a:solidFill>
            </a:endParaRPr>
          </a:p>
          <a:p>
            <a:pPr indent="0" lvl="0" marL="0" rtl="0" algn="ctr">
              <a:spcBef>
                <a:spcPts val="0"/>
              </a:spcBef>
              <a:spcAft>
                <a:spcPts val="0"/>
              </a:spcAft>
              <a:buNone/>
            </a:pPr>
            <a:r>
              <a:t/>
            </a:r>
            <a:endParaRPr sz="2400">
              <a:solidFill>
                <a:schemeClr val="dk2"/>
              </a:solidFill>
            </a:endParaRPr>
          </a:p>
        </p:txBody>
      </p:sp>
      <p:sp>
        <p:nvSpPr>
          <p:cNvPr id="61" name="Google Shape;61;p14"/>
          <p:cNvSpPr txBox="1"/>
          <p:nvPr>
            <p:ph idx="1" type="subTitle"/>
          </p:nvPr>
        </p:nvSpPr>
        <p:spPr>
          <a:xfrm>
            <a:off x="269400" y="1187675"/>
            <a:ext cx="8520600" cy="792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Audiokultura - název kurzu převzat z monografie Zvukem do hlavy: Sondy do současné audiokultury</a:t>
            </a:r>
            <a:endParaRPr/>
          </a:p>
          <a:p>
            <a:pPr indent="0" lvl="0" marL="0" rtl="0" algn="l">
              <a:lnSpc>
                <a:spcPct val="115000"/>
              </a:lnSpc>
              <a:spcBef>
                <a:spcPts val="0"/>
              </a:spcBef>
              <a:spcAft>
                <a:spcPts val="0"/>
              </a:spcAft>
              <a:buNone/>
            </a:pPr>
            <a:r>
              <a:t/>
            </a:r>
            <a:endParaRPr sz="1200"/>
          </a:p>
          <a:p>
            <a:pPr indent="0" lvl="0" marL="0" rtl="0" algn="l">
              <a:lnSpc>
                <a:spcPct val="115000"/>
              </a:lnSpc>
              <a:spcBef>
                <a:spcPts val="0"/>
              </a:spcBef>
              <a:spcAft>
                <a:spcPts val="0"/>
              </a:spcAft>
              <a:buNone/>
            </a:pPr>
            <a:r>
              <a:rPr lang="en-GB" sz="1200"/>
              <a:t>Některá z témat příspěvků: muzikologicky podmíněné reflexe současné hudební scény/reflexe umění v rádiu/reflexe autorských tvůrčích pozic/oblast akustické ekologie/specifické koncepty slyšení/zvuková sémiotika</a:t>
            </a:r>
            <a:endParaRPr sz="1200"/>
          </a:p>
          <a:p>
            <a:pPr indent="0" lvl="0" marL="0" rtl="0" algn="l">
              <a:spcBef>
                <a:spcPts val="0"/>
              </a:spcBef>
              <a:spcAft>
                <a:spcPts val="0"/>
              </a:spcAft>
              <a:buNone/>
            </a:pPr>
            <a:r>
              <a:rPr lang="en-GB" sz="1200"/>
              <a:t>Termínem </a:t>
            </a:r>
            <a:r>
              <a:rPr b="1" lang="en-GB" sz="1200"/>
              <a:t>audiokultura</a:t>
            </a:r>
            <a:r>
              <a:rPr lang="en-GB" sz="1200"/>
              <a:t> budeme v kontextu našich setkávání rozumět obecně </a:t>
            </a:r>
            <a:r>
              <a:rPr b="1" lang="en-GB" sz="1200"/>
              <a:t>zvuk ve světě</a:t>
            </a:r>
            <a:r>
              <a:rPr lang="en-GB" sz="1200"/>
              <a:t>. Jakkoli je tato definice vágní a zahrnuje téměř všechno: od „přirozených” „přírodních zvuků” (např. </a:t>
            </a:r>
            <a:r>
              <a:rPr lang="en-GB" sz="1200"/>
              <a:t>v</a:t>
            </a:r>
            <a:r>
              <a:rPr lang="en-GB" sz="1200"/>
              <a:t>ítr, štěkání), přes poslední desku Bon Jovi a Smetanovu Mou vlast, industriální zvuky, projevy politiků, rozhovory v hospodě, práci zvukařů, bedňáků, poslech hudby přes mobil, postprodukční práce producenta Beyoncé, zvukové umění, vysílání ČRo, zvuk zářivek, hudební tvorbu, zvuk mikrofonu moderátorky na Barandov TV až po hudební tvorbu Johna Cage a zvukové procházky. Zkrátka audiokultura bude pro nás vším, kde se nějak uplatňuje zvuk. V konkrétních situacích si ji budeme blížeme definovat.</a:t>
            </a:r>
            <a:endParaRPr sz="1200"/>
          </a:p>
          <a:p>
            <a:pPr indent="0" lvl="0" marL="0" rtl="0" algn="l">
              <a:spcBef>
                <a:spcPts val="0"/>
              </a:spcBef>
              <a:spcAft>
                <a:spcPts val="0"/>
              </a:spcAft>
              <a:buNone/>
            </a:pPr>
            <a:r>
              <a:rPr b="1" lang="en-GB" sz="1200"/>
              <a:t>Stručně řečeno</a:t>
            </a:r>
            <a:r>
              <a:rPr lang="en-GB" sz="1200"/>
              <a:t> se budeme zabývat reflexí a tvorbou nikoli hudební, ale spíše zvukovou (snímání terénních nahrávek, tvorba [zvukových] dokumentárních děl, práce s různými typy primárně nehudebních zvuků a jejich modifikace). Budeme se také pokoušet měnit zvukovou podobu našeho světa (společnosti/města/oblasti/přístupu k věcem).</a:t>
            </a:r>
            <a:endParaRPr sz="1200"/>
          </a:p>
          <a:p>
            <a:pPr indent="0" lvl="0" marL="0" rtl="0" algn="l">
              <a:spcBef>
                <a:spcPts val="0"/>
              </a:spcBef>
              <a:spcAft>
                <a:spcPts val="0"/>
              </a:spcAft>
              <a:buNone/>
            </a:pPr>
            <a:r>
              <a:rPr lang="en-GB" sz="1200"/>
              <a:t>Obecně audiokulturu - tento velice obecný a spletitý pojem - konkretizuje užší termín </a:t>
            </a:r>
            <a:r>
              <a:rPr b="1" lang="en-GB" sz="1200"/>
              <a:t>soundscape</a:t>
            </a:r>
            <a:r>
              <a:rPr lang="en-GB" sz="1200"/>
              <a:t>.</a:t>
            </a:r>
            <a:endParaRPr/>
          </a:p>
          <a:p>
            <a:pPr indent="0" lvl="0" marL="0" rtl="0" algn="l">
              <a:spcBef>
                <a:spcPts val="0"/>
              </a:spcBef>
              <a:spcAft>
                <a:spcPts val="0"/>
              </a:spcAft>
              <a:buClr>
                <a:schemeClr val="dk1"/>
              </a:buClr>
              <a:buSzPts val="1100"/>
              <a:buFont typeface="Arial"/>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9" name="Shape 169"/>
        <p:cNvGrpSpPr/>
        <p:nvPr/>
      </p:nvGrpSpPr>
      <p:grpSpPr>
        <a:xfrm>
          <a:off x="0" y="0"/>
          <a:ext cx="0" cy="0"/>
          <a:chOff x="0" y="0"/>
          <a:chExt cx="0" cy="0"/>
        </a:xfrm>
      </p:grpSpPr>
      <p:sp>
        <p:nvSpPr>
          <p:cNvPr id="170" name="Google Shape;170;p32"/>
          <p:cNvSpPr txBox="1"/>
          <p:nvPr>
            <p:ph type="ctrTitle"/>
          </p:nvPr>
        </p:nvSpPr>
        <p:spPr>
          <a:xfrm>
            <a:off x="261775" y="0"/>
            <a:ext cx="8520600" cy="79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GB" sz="2800">
                <a:solidFill>
                  <a:schemeClr val="dk2"/>
                </a:solidFill>
              </a:rPr>
              <a:t>„</a:t>
            </a:r>
            <a:r>
              <a:rPr lang="en-GB" sz="2800">
                <a:solidFill>
                  <a:schemeClr val="dk2"/>
                </a:solidFill>
              </a:rPr>
              <a:t>výpovědi lidí na určitých měnících se místech”</a:t>
            </a:r>
            <a:endParaRPr/>
          </a:p>
        </p:txBody>
      </p:sp>
      <p:sp>
        <p:nvSpPr>
          <p:cNvPr id="171" name="Google Shape;171;p32"/>
          <p:cNvSpPr txBox="1"/>
          <p:nvPr>
            <p:ph idx="1" type="subTitle"/>
          </p:nvPr>
        </p:nvSpPr>
        <p:spPr>
          <a:xfrm>
            <a:off x="261775" y="1096300"/>
            <a:ext cx="8520600" cy="4047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Zpráva o stavu světa (tam venku)</a:t>
            </a:r>
            <a:endParaRPr/>
          </a:p>
          <a:p>
            <a:pPr indent="-406400" lvl="0" marL="457200" rtl="0" algn="l">
              <a:spcBef>
                <a:spcPts val="0"/>
              </a:spcBef>
              <a:spcAft>
                <a:spcPts val="0"/>
              </a:spcAft>
              <a:buSzPts val="2800"/>
              <a:buChar char="-"/>
            </a:pPr>
            <a:r>
              <a:rPr lang="en-GB"/>
              <a:t>l</a:t>
            </a:r>
            <a:r>
              <a:rPr lang="en-GB"/>
              <a:t>ehce dokumentárně novinářské</a:t>
            </a:r>
            <a:endParaRPr/>
          </a:p>
          <a:p>
            <a:pPr indent="-406400" lvl="0" marL="457200" rtl="0" algn="l">
              <a:spcBef>
                <a:spcPts val="0"/>
              </a:spcBef>
              <a:spcAft>
                <a:spcPts val="0"/>
              </a:spcAft>
              <a:buSzPts val="2800"/>
              <a:buChar char="-"/>
            </a:pPr>
            <a:r>
              <a:rPr lang="en-GB"/>
              <a:t>nahrávání výpovědí </a:t>
            </a:r>
            <a:r>
              <a:rPr lang="en-GB"/>
              <a:t>a rozhovorů s lidmi, aby se zjistilo, co se mění</a:t>
            </a:r>
            <a:endParaRPr/>
          </a:p>
          <a:p>
            <a:pPr indent="-406400" lvl="0" marL="457200" rtl="0" algn="l">
              <a:spcBef>
                <a:spcPts val="0"/>
              </a:spcBef>
              <a:spcAft>
                <a:spcPts val="0"/>
              </a:spcAft>
              <a:buSzPts val="2800"/>
              <a:buChar char="-"/>
            </a:pPr>
            <a:r>
              <a:rPr lang="en-GB"/>
              <a:t>snímat je v průběhu semestru často, pravidelně a dlouhodobě</a:t>
            </a:r>
            <a:endParaRPr/>
          </a:p>
          <a:p>
            <a:pPr indent="-406400" lvl="0" marL="457200" rtl="0" algn="l">
              <a:spcBef>
                <a:spcPts val="0"/>
              </a:spcBef>
              <a:spcAft>
                <a:spcPts val="0"/>
              </a:spcAft>
              <a:buSzPts val="2800"/>
              <a:buChar char="-"/>
            </a:pPr>
            <a:r>
              <a:rPr lang="en-GB"/>
              <a:t>třeba na místech, kde se něco destruuje/vzniká</a:t>
            </a:r>
            <a:endParaRPr/>
          </a:p>
          <a:p>
            <a:pPr indent="-406400" lvl="0" marL="457200" rtl="0" algn="l">
              <a:spcBef>
                <a:spcPts val="0"/>
              </a:spcBef>
              <a:spcAft>
                <a:spcPts val="0"/>
              </a:spcAft>
              <a:buSzPts val="2800"/>
              <a:buChar char="-"/>
            </a:pPr>
            <a:r>
              <a:rPr lang="en-GB"/>
              <a:t>součástí nahrávka soundscape místa</a:t>
            </a:r>
            <a:endParaRPr/>
          </a:p>
          <a:p>
            <a:pPr indent="-406400" lvl="0" marL="457200" rtl="0" algn="l">
              <a:spcBef>
                <a:spcPts val="0"/>
              </a:spcBef>
              <a:spcAft>
                <a:spcPts val="0"/>
              </a:spcAft>
              <a:buSzPts val="2800"/>
              <a:buChar char="-"/>
            </a:pPr>
            <a:r>
              <a:rPr lang="en-GB"/>
              <a:t>něco jako sondy do života lidí v jejich prostředí</a:t>
            </a:r>
            <a:endParaRPr/>
          </a:p>
          <a:p>
            <a:pPr indent="0" lvl="0" marL="0" rtl="0" algn="ctr">
              <a:spcBef>
                <a:spcPts val="0"/>
              </a:spcBef>
              <a:spcAft>
                <a:spcPts val="0"/>
              </a:spcAft>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5" name="Shape 175"/>
        <p:cNvGrpSpPr/>
        <p:nvPr/>
      </p:nvGrpSpPr>
      <p:grpSpPr>
        <a:xfrm>
          <a:off x="0" y="0"/>
          <a:ext cx="0" cy="0"/>
          <a:chOff x="0" y="0"/>
          <a:chExt cx="0" cy="0"/>
        </a:xfrm>
      </p:grpSpPr>
      <p:sp>
        <p:nvSpPr>
          <p:cNvPr id="176" name="Google Shape;176;p3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Témata 25. 9. 2018</a:t>
            </a:r>
            <a:endParaRPr/>
          </a:p>
        </p:txBody>
      </p:sp>
      <p:sp>
        <p:nvSpPr>
          <p:cNvPr id="177" name="Google Shape;177;p3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Zastávky šalin</a:t>
            </a:r>
            <a:endParaRPr/>
          </a:p>
          <a:p>
            <a:pPr indent="0" lvl="0" marL="0" rtl="0" algn="ctr">
              <a:spcBef>
                <a:spcPts val="0"/>
              </a:spcBef>
              <a:spcAft>
                <a:spcPts val="0"/>
              </a:spcAft>
              <a:buNone/>
            </a:pPr>
            <a:r>
              <a:rPr lang="en-GB"/>
              <a:t>Rozbourané Brno</a:t>
            </a:r>
            <a:endParaRPr/>
          </a:p>
          <a:p>
            <a:pPr indent="0" lvl="0" marL="0" rtl="0" algn="ctr">
              <a:spcBef>
                <a:spcPts val="0"/>
              </a:spcBef>
              <a:spcAft>
                <a:spcPts val="0"/>
              </a:spcAft>
              <a:buNone/>
            </a:pPr>
            <a:r>
              <a:rPr lang="en-GB"/>
              <a:t>Art´s Birthday 17. Ledna - jak zní umění</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Google Shape;66;p15"/>
          <p:cNvSpPr txBox="1"/>
          <p:nvPr>
            <p:ph type="ctrTitle"/>
          </p:nvPr>
        </p:nvSpPr>
        <p:spPr>
          <a:xfrm>
            <a:off x="311700" y="149800"/>
            <a:ext cx="8520600" cy="5799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2400">
                <a:solidFill>
                  <a:schemeClr val="dk2"/>
                </a:solidFill>
              </a:rPr>
              <a:t>1. audiokultura, soundscape a sound studies</a:t>
            </a:r>
            <a:endParaRPr/>
          </a:p>
        </p:txBody>
      </p:sp>
      <p:sp>
        <p:nvSpPr>
          <p:cNvPr id="67" name="Google Shape;67;p15"/>
          <p:cNvSpPr txBox="1"/>
          <p:nvPr>
            <p:ph idx="1" type="subTitle"/>
          </p:nvPr>
        </p:nvSpPr>
        <p:spPr>
          <a:xfrm>
            <a:off x="311700" y="729700"/>
            <a:ext cx="8520600" cy="466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a:t>Soundscape</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Clr>
                <a:schemeClr val="dk1"/>
              </a:buClr>
              <a:buSzPts val="1100"/>
              <a:buFont typeface="Arial"/>
              <a:buNone/>
            </a:pPr>
            <a:r>
              <a:t/>
            </a:r>
            <a:endParaRPr/>
          </a:p>
        </p:txBody>
      </p:sp>
      <p:sp>
        <p:nvSpPr>
          <p:cNvPr id="68" name="Google Shape;68;p15"/>
          <p:cNvSpPr txBox="1"/>
          <p:nvPr/>
        </p:nvSpPr>
        <p:spPr>
          <a:xfrm>
            <a:off x="311700" y="1275875"/>
            <a:ext cx="7336500" cy="855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GB" sz="1800">
                <a:solidFill>
                  <a:schemeClr val="dk2"/>
                </a:solidFill>
              </a:rPr>
              <a:t>Termín soundscape přinesl Raymond Murray Schafer, který jej definoval jako sonic environment (zvukové prostředí) [srovnej landscape]. Schafer řešil soundscape v rámci nově se ustavujícího se oboru akustická ekologie, který vznikal na přelomu šedesátých a sedmdesátých let 20. století v kanadském Vancouveru.</a:t>
            </a:r>
            <a:endParaRPr sz="1800">
              <a:solidFill>
                <a:schemeClr val="dk2"/>
              </a:solidFill>
            </a:endParaRPr>
          </a:p>
          <a:p>
            <a:pPr indent="0" lvl="0" marL="0" rtl="0" algn="l">
              <a:lnSpc>
                <a:spcPct val="115000"/>
              </a:lnSpc>
              <a:spcBef>
                <a:spcPts val="1600"/>
              </a:spcBef>
              <a:spcAft>
                <a:spcPts val="1600"/>
              </a:spcAft>
              <a:buClr>
                <a:schemeClr val="dk1"/>
              </a:buClr>
              <a:buSzPts val="1100"/>
              <a:buFont typeface="Arial"/>
              <a:buNone/>
            </a:pPr>
            <a:r>
              <a:rPr lang="en-GB" sz="1800">
                <a:solidFill>
                  <a:schemeClr val="dk2"/>
                </a:solidFill>
              </a:rPr>
              <a:t>Soundscape lze definovat různými způsoby, my jej budeme brát po vzoru Emily Thompsonové (průkopnice disciplíny aural history). Thompsonová reflektuje termín po vzoru Alaina Corbina, jenž jej vnímá jako “auditory or aural landscape“ a přisuzuje mu stejné vlastnosti jako krajině. Tedy soundscape je jak fyzické prostředí, tak způsob, jakým toto prostředí vnímáme.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2" name="Shape 72"/>
        <p:cNvGrpSpPr/>
        <p:nvPr/>
      </p:nvGrpSpPr>
      <p:grpSpPr>
        <a:xfrm>
          <a:off x="0" y="0"/>
          <a:ext cx="0" cy="0"/>
          <a:chOff x="0" y="0"/>
          <a:chExt cx="0" cy="0"/>
        </a:xfrm>
      </p:grpSpPr>
      <p:sp>
        <p:nvSpPr>
          <p:cNvPr id="73" name="Google Shape;73;p16"/>
          <p:cNvSpPr txBox="1"/>
          <p:nvPr>
            <p:ph type="ctrTitle"/>
          </p:nvPr>
        </p:nvSpPr>
        <p:spPr>
          <a:xfrm>
            <a:off x="378225" y="252525"/>
            <a:ext cx="8520600" cy="4314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2400">
                <a:solidFill>
                  <a:schemeClr val="dk2"/>
                </a:solidFill>
              </a:rPr>
              <a:t>1. audiokultura, soundscape a sound studies</a:t>
            </a:r>
            <a:endParaRPr/>
          </a:p>
        </p:txBody>
      </p:sp>
      <p:sp>
        <p:nvSpPr>
          <p:cNvPr id="74" name="Google Shape;74;p16"/>
          <p:cNvSpPr txBox="1"/>
          <p:nvPr>
            <p:ph idx="1" type="subTitle"/>
          </p:nvPr>
        </p:nvSpPr>
        <p:spPr>
          <a:xfrm>
            <a:off x="311700" y="551000"/>
            <a:ext cx="8520600" cy="55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a:t>Sound Studies</a:t>
            </a:r>
            <a:endParaRPr/>
          </a:p>
        </p:txBody>
      </p:sp>
      <p:sp>
        <p:nvSpPr>
          <p:cNvPr id="75" name="Google Shape;75;p16"/>
          <p:cNvSpPr txBox="1"/>
          <p:nvPr/>
        </p:nvSpPr>
        <p:spPr>
          <a:xfrm>
            <a:off x="182400" y="1103000"/>
            <a:ext cx="8779200" cy="855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GB" sz="1800">
                <a:solidFill>
                  <a:schemeClr val="dk2"/>
                </a:solidFill>
              </a:rPr>
              <a:t>Sound Studies Reader </a:t>
            </a:r>
            <a:r>
              <a:rPr lang="en-GB" sz="1100">
                <a:solidFill>
                  <a:schemeClr val="dk2"/>
                </a:solidFill>
              </a:rPr>
              <a:t>(https://www.routledge.com/products/9780415771313)</a:t>
            </a:r>
            <a:endParaRPr sz="1100">
              <a:solidFill>
                <a:schemeClr val="dk2"/>
              </a:solidFill>
            </a:endParaRPr>
          </a:p>
          <a:p>
            <a:pPr indent="0" lvl="0" marL="0" rtl="0" algn="l">
              <a:lnSpc>
                <a:spcPct val="115000"/>
              </a:lnSpc>
              <a:spcBef>
                <a:spcPts val="1600"/>
              </a:spcBef>
              <a:spcAft>
                <a:spcPts val="0"/>
              </a:spcAft>
              <a:buClr>
                <a:schemeClr val="dk1"/>
              </a:buClr>
              <a:buSzPts val="1100"/>
              <a:buFont typeface="Arial"/>
              <a:buNone/>
            </a:pPr>
            <a:r>
              <a:rPr lang="en-GB" sz="1800">
                <a:solidFill>
                  <a:schemeClr val="dk2"/>
                </a:solidFill>
              </a:rPr>
              <a:t>Zakladatel Jonathan Sterne rozdělil disciplínu na několik dílčích témat/field of study:</a:t>
            </a:r>
            <a:endParaRPr sz="1800">
              <a:solidFill>
                <a:schemeClr val="dk2"/>
              </a:solidFill>
            </a:endParaRPr>
          </a:p>
          <a:p>
            <a:pPr indent="0" lvl="0" marL="0" rtl="0" algn="l">
              <a:lnSpc>
                <a:spcPct val="115000"/>
              </a:lnSpc>
              <a:spcBef>
                <a:spcPts val="1600"/>
              </a:spcBef>
              <a:spcAft>
                <a:spcPts val="0"/>
              </a:spcAft>
              <a:buClr>
                <a:schemeClr val="dk1"/>
              </a:buClr>
              <a:buSzPts val="1100"/>
              <a:buFont typeface="Arial"/>
              <a:buNone/>
            </a:pPr>
            <a:r>
              <a:rPr lang="en-GB" sz="1800">
                <a:solidFill>
                  <a:schemeClr val="dk2"/>
                </a:solidFill>
              </a:rPr>
              <a:t>Hearing, Listening, Deafness</a:t>
            </a:r>
            <a:endParaRPr sz="1800">
              <a:solidFill>
                <a:schemeClr val="dk2"/>
              </a:solidFill>
            </a:endParaRPr>
          </a:p>
          <a:p>
            <a:pPr indent="0" lvl="0" marL="0" rtl="0" algn="l">
              <a:lnSpc>
                <a:spcPct val="115000"/>
              </a:lnSpc>
              <a:spcBef>
                <a:spcPts val="1600"/>
              </a:spcBef>
              <a:spcAft>
                <a:spcPts val="0"/>
              </a:spcAft>
              <a:buClr>
                <a:schemeClr val="dk1"/>
              </a:buClr>
              <a:buSzPts val="1100"/>
              <a:buFont typeface="Arial"/>
              <a:buNone/>
            </a:pPr>
            <a:r>
              <a:rPr lang="en-GB" sz="1800">
                <a:solidFill>
                  <a:schemeClr val="dk2"/>
                </a:solidFill>
              </a:rPr>
              <a:t>Spaces, Sites, Scapes</a:t>
            </a:r>
            <a:endParaRPr sz="1800">
              <a:solidFill>
                <a:schemeClr val="dk2"/>
              </a:solidFill>
            </a:endParaRPr>
          </a:p>
          <a:p>
            <a:pPr indent="0" lvl="0" marL="0" rtl="0" algn="l">
              <a:lnSpc>
                <a:spcPct val="115000"/>
              </a:lnSpc>
              <a:spcBef>
                <a:spcPts val="1600"/>
              </a:spcBef>
              <a:spcAft>
                <a:spcPts val="0"/>
              </a:spcAft>
              <a:buClr>
                <a:schemeClr val="dk1"/>
              </a:buClr>
              <a:buSzPts val="1100"/>
              <a:buFont typeface="Arial"/>
              <a:buNone/>
            </a:pPr>
            <a:r>
              <a:rPr lang="en-GB" sz="1800">
                <a:solidFill>
                  <a:schemeClr val="dk2"/>
                </a:solidFill>
              </a:rPr>
              <a:t>Transduce and Record</a:t>
            </a:r>
            <a:endParaRPr sz="1800">
              <a:solidFill>
                <a:schemeClr val="dk2"/>
              </a:solidFill>
            </a:endParaRPr>
          </a:p>
          <a:p>
            <a:pPr indent="0" lvl="0" marL="0" rtl="0" algn="l">
              <a:lnSpc>
                <a:spcPct val="115000"/>
              </a:lnSpc>
              <a:spcBef>
                <a:spcPts val="1600"/>
              </a:spcBef>
              <a:spcAft>
                <a:spcPts val="0"/>
              </a:spcAft>
              <a:buClr>
                <a:schemeClr val="dk1"/>
              </a:buClr>
              <a:buSzPts val="1100"/>
              <a:buFont typeface="Arial"/>
              <a:buNone/>
            </a:pPr>
            <a:r>
              <a:rPr lang="en-GB" sz="1800">
                <a:solidFill>
                  <a:schemeClr val="dk2"/>
                </a:solidFill>
              </a:rPr>
              <a:t>Collectivities and Couplings</a:t>
            </a:r>
            <a:endParaRPr sz="1800">
              <a:solidFill>
                <a:schemeClr val="dk2"/>
              </a:solidFill>
            </a:endParaRPr>
          </a:p>
          <a:p>
            <a:pPr indent="0" lvl="0" marL="0" rtl="0" algn="l">
              <a:lnSpc>
                <a:spcPct val="115000"/>
              </a:lnSpc>
              <a:spcBef>
                <a:spcPts val="1600"/>
              </a:spcBef>
              <a:spcAft>
                <a:spcPts val="0"/>
              </a:spcAft>
              <a:buClr>
                <a:schemeClr val="dk1"/>
              </a:buClr>
              <a:buSzPts val="1100"/>
              <a:buFont typeface="Arial"/>
              <a:buNone/>
            </a:pPr>
            <a:r>
              <a:rPr lang="en-GB" sz="1800">
                <a:solidFill>
                  <a:schemeClr val="dk2"/>
                </a:solidFill>
              </a:rPr>
              <a:t>Aesthetics, Experiences, Interpretation</a:t>
            </a:r>
            <a:endParaRPr sz="1800">
              <a:solidFill>
                <a:schemeClr val="dk2"/>
              </a:solidFill>
            </a:endParaRPr>
          </a:p>
          <a:p>
            <a:pPr indent="0" lvl="0" marL="0" rtl="0" algn="l">
              <a:lnSpc>
                <a:spcPct val="115000"/>
              </a:lnSpc>
              <a:spcBef>
                <a:spcPts val="1600"/>
              </a:spcBef>
              <a:spcAft>
                <a:spcPts val="0"/>
              </a:spcAft>
              <a:buClr>
                <a:schemeClr val="dk1"/>
              </a:buClr>
              <a:buSzPts val="1100"/>
              <a:buFont typeface="Arial"/>
              <a:buNone/>
            </a:pPr>
            <a:r>
              <a:rPr lang="en-GB" sz="1800">
                <a:solidFill>
                  <a:schemeClr val="dk2"/>
                </a:solidFill>
              </a:rPr>
              <a:t>Voices</a:t>
            </a:r>
            <a:endParaRPr sz="1800">
              <a:solidFill>
                <a:schemeClr val="dk2"/>
              </a:solidFill>
            </a:endParaRPr>
          </a:p>
          <a:p>
            <a:pPr indent="0" lvl="0" marL="0" rtl="0" algn="l">
              <a:spcBef>
                <a:spcPts val="160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9" name="Shape 79"/>
        <p:cNvGrpSpPr/>
        <p:nvPr/>
      </p:nvGrpSpPr>
      <p:grpSpPr>
        <a:xfrm>
          <a:off x="0" y="0"/>
          <a:ext cx="0" cy="0"/>
          <a:chOff x="0" y="0"/>
          <a:chExt cx="0" cy="0"/>
        </a:xfrm>
      </p:grpSpPr>
      <p:sp>
        <p:nvSpPr>
          <p:cNvPr id="80" name="Google Shape;80;p17"/>
          <p:cNvSpPr txBox="1"/>
          <p:nvPr>
            <p:ph type="ctrTitle"/>
          </p:nvPr>
        </p:nvSpPr>
        <p:spPr>
          <a:xfrm>
            <a:off x="231800" y="179775"/>
            <a:ext cx="8520600" cy="939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2400">
                <a:solidFill>
                  <a:schemeClr val="dk2"/>
                </a:solidFill>
              </a:rPr>
              <a:t>2. mediální ekologie, umění mediální ekologie a akustická ekologie</a:t>
            </a:r>
            <a:endParaRPr/>
          </a:p>
        </p:txBody>
      </p:sp>
      <p:sp>
        <p:nvSpPr>
          <p:cNvPr id="81" name="Google Shape;81;p17"/>
          <p:cNvSpPr txBox="1"/>
          <p:nvPr>
            <p:ph idx="1" type="subTitle"/>
          </p:nvPr>
        </p:nvSpPr>
        <p:spPr>
          <a:xfrm>
            <a:off x="73050" y="1119375"/>
            <a:ext cx="8997900" cy="792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800"/>
              <a:t>Mediální ekologie a umění mediální ekologie</a:t>
            </a:r>
            <a:endParaRPr sz="1800"/>
          </a:p>
          <a:p>
            <a:pPr indent="0" lvl="0" marL="0" rtl="0" algn="l">
              <a:spcBef>
                <a:spcPts val="0"/>
              </a:spcBef>
              <a:spcAft>
                <a:spcPts val="0"/>
              </a:spcAft>
              <a:buNone/>
            </a:pPr>
            <a:r>
              <a:rPr lang="en-GB" sz="1800"/>
              <a:t>Více na a zpracováno dle:  </a:t>
            </a:r>
            <a:r>
              <a:rPr lang="en-GB" sz="1400" u="sng">
                <a:solidFill>
                  <a:schemeClr val="hlink"/>
                </a:solidFill>
                <a:hlinkClick r:id="rId3"/>
              </a:rPr>
              <a:t>https://www.advojka.cz/archiv/2009/24/umeni-medialni-ekologie</a:t>
            </a:r>
            <a:endParaRPr sz="1400"/>
          </a:p>
          <a:p>
            <a:pPr indent="0" lvl="0" marL="0" rtl="0" algn="l">
              <a:spcBef>
                <a:spcPts val="0"/>
              </a:spcBef>
              <a:spcAft>
                <a:spcPts val="0"/>
              </a:spcAft>
              <a:buNone/>
            </a:pPr>
            <a:r>
              <a:t/>
            </a:r>
            <a:endParaRPr sz="1800"/>
          </a:p>
          <a:p>
            <a:pPr indent="0" lvl="0" marL="0" rtl="0" algn="l">
              <a:spcBef>
                <a:spcPts val="0"/>
              </a:spcBef>
              <a:spcAft>
                <a:spcPts val="0"/>
              </a:spcAft>
              <a:buNone/>
            </a:pPr>
            <a:r>
              <a:rPr lang="en-GB" sz="1800"/>
              <a:t>Jako předchůdce mediálního umění můžeme brát Gustava Metzgera: zorganizoval Mezinárodní koalici pro likvidaci umění, upozorňující na to, že na světě je příliš mnoho uměleckých objektů, příliš aukcí, galerií, muzeí a časopisů, a že s tímto rostoucím „uměleckým znečištěním“ je nutné něco dělat. Vyzval umělce k tříleté stávce, v jejímž průběhu neměli vytvářet ani prodávat svá díla, ani se nijak účastnit mašinerie uměleckého světa. Metzger byl zajímavý pro dějiny mediální ekologie tím, že vnímal znečištění ve vztahu ke společnosti.</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5" name="Shape 85"/>
        <p:cNvGrpSpPr/>
        <p:nvPr/>
      </p:nvGrpSpPr>
      <p:grpSpPr>
        <a:xfrm>
          <a:off x="0" y="0"/>
          <a:ext cx="0" cy="0"/>
          <a:chOff x="0" y="0"/>
          <a:chExt cx="0" cy="0"/>
        </a:xfrm>
      </p:grpSpPr>
      <p:sp>
        <p:nvSpPr>
          <p:cNvPr id="86" name="Google Shape;86;p18"/>
          <p:cNvSpPr txBox="1"/>
          <p:nvPr>
            <p:ph type="ctrTitle"/>
          </p:nvPr>
        </p:nvSpPr>
        <p:spPr>
          <a:xfrm>
            <a:off x="311700" y="585100"/>
            <a:ext cx="8520600" cy="11559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2400">
                <a:solidFill>
                  <a:schemeClr val="dk2"/>
                </a:solidFill>
              </a:rPr>
              <a:t>2. mediální ekologie, umění mediální ekologie a akustická ekologie</a:t>
            </a:r>
            <a:endParaRPr/>
          </a:p>
          <a:p>
            <a:pPr indent="0" lvl="0" marL="0" rtl="0" algn="ctr">
              <a:spcBef>
                <a:spcPts val="0"/>
              </a:spcBef>
              <a:spcAft>
                <a:spcPts val="0"/>
              </a:spcAft>
              <a:buNone/>
            </a:pPr>
            <a:r>
              <a:t/>
            </a:r>
            <a:endParaRPr/>
          </a:p>
        </p:txBody>
      </p:sp>
      <p:sp>
        <p:nvSpPr>
          <p:cNvPr id="87" name="Google Shape;87;p18"/>
          <p:cNvSpPr txBox="1"/>
          <p:nvPr>
            <p:ph idx="1" type="subTitle"/>
          </p:nvPr>
        </p:nvSpPr>
        <p:spPr>
          <a:xfrm>
            <a:off x="85750" y="948400"/>
            <a:ext cx="8520600" cy="792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1800"/>
              <a:t>Více na a zpracováno dle:  </a:t>
            </a:r>
            <a:r>
              <a:rPr lang="en-GB" sz="1400" u="sng">
                <a:solidFill>
                  <a:schemeClr val="accent5"/>
                </a:solidFill>
                <a:hlinkClick r:id="rId3"/>
              </a:rPr>
              <a:t>https://www.advojka.cz/archiv/2009/24/umeni-medialni-ekologie</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rPr lang="en-GB" sz="1800"/>
              <a:t>Pro rozšíření termínu ekologie do sociální oblasti je klíčový text Tři ekologie (The Three Ecologies, 1989) Félixe Guattariho, který vnímá mediální ekologii a média vůbec jako ve všech ohledech zásadně politická či eticko-estetická. Podle Guattariho je nutné vnímat svět z perspektivy tří ekologií: sociální, mentální a environmentální.</a:t>
            </a:r>
            <a:endParaRPr sz="1800"/>
          </a:p>
          <a:p>
            <a:pPr indent="0" lvl="0" marL="0" rtl="0" algn="l">
              <a:spcBef>
                <a:spcPts val="0"/>
              </a:spcBef>
              <a:spcAft>
                <a:spcPts val="0"/>
              </a:spcAft>
              <a:buNone/>
            </a:pPr>
            <a:r>
              <a:rPr lang="en-GB" sz="1800"/>
              <a:t>„Dnes se více než kdy jindy stala příroda neoddělitelnou od kultury; pokud chceme pochopit interakce mezi ekosystémy, mechanosférou a sociálními a individuálními referenčními univerzy, musíme se naučit myslet ,transverzálně‘.“</a:t>
            </a:r>
            <a:endParaRPr sz="1800"/>
          </a:p>
          <a:p>
            <a:pPr indent="0" lvl="0" marL="0" rtl="0" algn="l">
              <a:spcBef>
                <a:spcPts val="0"/>
              </a:spcBef>
              <a:spcAft>
                <a:spcPts val="0"/>
              </a:spcAft>
              <a:buNone/>
            </a:pPr>
            <a:r>
              <a:rPr lang="en-GB" sz="1800"/>
              <a:t>Ekologické tedy podle Guattariho funguje v každodenním životě, na všech úrovních. Výsledný apel zní: všichni by měli být dobrými aktivisty a ekologie by se měla vymanit z tradičního vnímání coby aktivita minority milovníků přírody či expertů.</a:t>
            </a:r>
            <a:endParaRPr sz="1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Google Shape;92;p19"/>
          <p:cNvSpPr txBox="1"/>
          <p:nvPr>
            <p:ph idx="1" type="subTitle"/>
          </p:nvPr>
        </p:nvSpPr>
        <p:spPr>
          <a:xfrm>
            <a:off x="85750" y="948400"/>
            <a:ext cx="8520600" cy="792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800"/>
              <a:t>Více na a zpracováno dle:  </a:t>
            </a:r>
            <a:r>
              <a:rPr lang="en-GB" sz="1400" u="sng">
                <a:solidFill>
                  <a:schemeClr val="accent5"/>
                </a:solidFill>
                <a:hlinkClick r:id="rId3"/>
              </a:rPr>
              <a:t>https://www.advojka.cz/archiv/2009/24/umeni-medialni-ekologie</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rPr lang="en-GB" sz="1800"/>
              <a:t>Podle teoretika Matthewa Fullera se mediální ekologické umění zabývá komplexními interakcemi a procesy, a přitom věnuje pozornost materialitě elektronických médií. Tvrdí, že termín ekologie zvolil proto, že je to ten nejvýmluvnější, který jazyk v současné době má k označení „dynamické propojenosti procesů a objektů, bytí a věcí, vzorců a hmoty“. Sousloví Mediální ekologie (anebo informační ekologie), prvně použité Raymondem Arlem v článku Media Ecology (Radical Software, 1971), je mnohoznačný termín, označující díla softwarového designu, nové archivační postupy, práci s metadaty či způsoby generování nových typů dokumentace a informace.</a:t>
            </a:r>
            <a:endParaRPr sz="1800"/>
          </a:p>
        </p:txBody>
      </p:sp>
      <p:sp>
        <p:nvSpPr>
          <p:cNvPr id="93" name="Google Shape;93;p19"/>
          <p:cNvSpPr txBox="1"/>
          <p:nvPr>
            <p:ph type="ctrTitle"/>
          </p:nvPr>
        </p:nvSpPr>
        <p:spPr>
          <a:xfrm>
            <a:off x="311700" y="585100"/>
            <a:ext cx="8520600" cy="11559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GB" sz="2400">
                <a:solidFill>
                  <a:schemeClr val="dk2"/>
                </a:solidFill>
              </a:rPr>
              <a:t>2. mediální ekologie, umění mediální ekologie a akustická ekologie</a:t>
            </a:r>
            <a:endParaRPr/>
          </a:p>
          <a:p>
            <a:pPr indent="0" lvl="0" marL="0" rtl="0" algn="ctr">
              <a:spcBef>
                <a:spcPts val="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Google Shape;98;p20"/>
          <p:cNvSpPr txBox="1"/>
          <p:nvPr>
            <p:ph idx="1" type="subTitle"/>
          </p:nvPr>
        </p:nvSpPr>
        <p:spPr>
          <a:xfrm>
            <a:off x="311700" y="978975"/>
            <a:ext cx="8520600" cy="792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1800"/>
              <a:t>Akustická ekologie</a:t>
            </a:r>
            <a:endParaRPr sz="1800"/>
          </a:p>
          <a:p>
            <a:pPr indent="0" lvl="0" marL="0" rtl="0" algn="l">
              <a:spcBef>
                <a:spcPts val="0"/>
              </a:spcBef>
              <a:spcAft>
                <a:spcPts val="0"/>
              </a:spcAft>
              <a:buNone/>
            </a:pPr>
            <a:r>
              <a:t/>
            </a:r>
            <a:endParaRPr sz="1800"/>
          </a:p>
          <a:p>
            <a:pPr indent="0" lvl="0" marL="0" rtl="0" algn="l">
              <a:lnSpc>
                <a:spcPct val="115000"/>
              </a:lnSpc>
              <a:spcBef>
                <a:spcPts val="0"/>
              </a:spcBef>
              <a:spcAft>
                <a:spcPts val="0"/>
              </a:spcAft>
              <a:buClr>
                <a:schemeClr val="dk1"/>
              </a:buClr>
              <a:buSzPts val="1100"/>
              <a:buFont typeface="Arial"/>
              <a:buNone/>
            </a:pPr>
            <a:r>
              <a:rPr lang="en-GB" sz="1800"/>
              <a:t>Akustickou ekologii jako obor založil Raymond Murray Schafer se svým výzkumným týmem na přelomu šedesátých a sedmdesátých let 20. století v kanadském Vancouveru jako část World Soundscape Project.</a:t>
            </a:r>
            <a:endParaRPr sz="1800"/>
          </a:p>
          <a:p>
            <a:pPr indent="0" lvl="0" marL="0" rtl="0" algn="l">
              <a:lnSpc>
                <a:spcPct val="115000"/>
              </a:lnSpc>
              <a:spcBef>
                <a:spcPts val="1600"/>
              </a:spcBef>
              <a:spcAft>
                <a:spcPts val="0"/>
              </a:spcAft>
              <a:buNone/>
            </a:pPr>
            <a:r>
              <a:rPr lang="en-GB" sz="1800"/>
              <a:t>Termín soundscape přinesl Raymond Murray Schafer, který jej definoval jako sonic environment (zvukové prostředí).</a:t>
            </a:r>
            <a:endParaRPr sz="1800"/>
          </a:p>
          <a:p>
            <a:pPr indent="0" lvl="0" marL="0" rtl="0" algn="l">
              <a:lnSpc>
                <a:spcPct val="115000"/>
              </a:lnSpc>
              <a:spcBef>
                <a:spcPts val="1600"/>
              </a:spcBef>
              <a:spcAft>
                <a:spcPts val="0"/>
              </a:spcAft>
              <a:buNone/>
            </a:pPr>
            <a:r>
              <a:rPr lang="en-GB" sz="1800"/>
              <a:t>Ra</a:t>
            </a:r>
            <a:r>
              <a:rPr lang="en-GB" sz="1800"/>
              <a:t>y</a:t>
            </a:r>
            <a:r>
              <a:rPr lang="en-GB" sz="1800"/>
              <a:t>mond Murray Schafer vnímá akustickou ekologii jako studium zvuků ve vztahu k životu a společnosti, snaží se akcentovat a užívat si křehkou rovnováhu mezi organismy a zvukovým prostředím.</a:t>
            </a:r>
            <a:endParaRPr sz="1800"/>
          </a:p>
          <a:p>
            <a:pPr indent="0" lvl="0" marL="0" rtl="0" algn="l">
              <a:spcBef>
                <a:spcPts val="0"/>
              </a:spcBef>
              <a:spcAft>
                <a:spcPts val="0"/>
              </a:spcAft>
              <a:buNone/>
            </a:pPr>
            <a:r>
              <a:rPr lang="en-GB" sz="1800" u="sng">
                <a:solidFill>
                  <a:schemeClr val="accent5"/>
                </a:solidFill>
                <a:hlinkClick r:id="rId3"/>
              </a:rPr>
              <a:t>https://www.nfb.ca/playlists/governor-general-awards-2009/viewing/listen/</a:t>
            </a:r>
            <a:endParaRPr sz="1800"/>
          </a:p>
        </p:txBody>
      </p:sp>
      <p:sp>
        <p:nvSpPr>
          <p:cNvPr id="99" name="Google Shape;99;p20"/>
          <p:cNvSpPr txBox="1"/>
          <p:nvPr>
            <p:ph type="ctrTitle"/>
          </p:nvPr>
        </p:nvSpPr>
        <p:spPr>
          <a:xfrm>
            <a:off x="231950" y="186375"/>
            <a:ext cx="8520600" cy="792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2400">
                <a:solidFill>
                  <a:schemeClr val="dk2"/>
                </a:solidFill>
              </a:rPr>
              <a:t>2. mediální ekologie, umění mediální ekologie a akustická ekologie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Google Shape;104;p21"/>
          <p:cNvSpPr txBox="1"/>
          <p:nvPr>
            <p:ph idx="1" type="subTitle"/>
          </p:nvPr>
        </p:nvSpPr>
        <p:spPr>
          <a:xfrm>
            <a:off x="221800" y="1485825"/>
            <a:ext cx="8520600" cy="792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Field recordings</a:t>
            </a:r>
            <a:endParaRPr/>
          </a:p>
          <a:p>
            <a:pPr indent="0" lvl="0" marL="0" rtl="0" algn="l">
              <a:spcBef>
                <a:spcPts val="0"/>
              </a:spcBef>
              <a:spcAft>
                <a:spcPts val="0"/>
              </a:spcAft>
              <a:buNone/>
            </a:pPr>
            <a:r>
              <a:rPr lang="en-GB"/>
              <a:t>Více na </a:t>
            </a:r>
            <a:r>
              <a:rPr lang="en-GB" sz="2400" u="sng">
                <a:solidFill>
                  <a:schemeClr val="hlink"/>
                </a:solidFill>
                <a:hlinkClick r:id="rId3"/>
              </a:rPr>
              <a:t>https://www.advojka.cz/archiv/2013/9/fonografie</a:t>
            </a:r>
            <a:endParaRPr sz="2400"/>
          </a:p>
          <a:p>
            <a:pPr indent="0" lvl="0" marL="0" rtl="0" algn="l">
              <a:spcBef>
                <a:spcPts val="0"/>
              </a:spcBef>
              <a:spcAft>
                <a:spcPts val="0"/>
              </a:spcAft>
              <a:buNone/>
            </a:pPr>
            <a:r>
              <a:t/>
            </a:r>
            <a:endParaRPr/>
          </a:p>
        </p:txBody>
      </p:sp>
      <p:sp>
        <p:nvSpPr>
          <p:cNvPr id="105" name="Google Shape;105;p21"/>
          <p:cNvSpPr txBox="1"/>
          <p:nvPr>
            <p:ph type="ctrTitle"/>
          </p:nvPr>
        </p:nvSpPr>
        <p:spPr>
          <a:xfrm>
            <a:off x="221800" y="209725"/>
            <a:ext cx="8520600" cy="10293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2400">
                <a:solidFill>
                  <a:schemeClr val="dk2"/>
                </a:solidFill>
              </a:rPr>
              <a:t>3. </a:t>
            </a:r>
            <a:r>
              <a:rPr lang="en-GB" sz="2400">
                <a:solidFill>
                  <a:schemeClr val="dk2"/>
                </a:solidFill>
              </a:rPr>
              <a:t>field recordings/fonografie/terénní nahrávky a hledisko autorství</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