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377ae9c80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377ae9c80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f5f541aaf_0_4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f5f541aaf_0_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377ae9c80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4377ae9c80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377ae9c80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377ae9c80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4377ae9c80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4377ae9c80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377ae9c80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377ae9c80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377ae9c80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4377ae9c80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377ae9c80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377ae9c80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f472c74e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f472c74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学生同士グループで意見を出させる　Brain storming　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f472c74e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f472c74e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学生同士グループで意見を出させる　Brain storming　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377ae9c80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377ae9c80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377ae9c80_0_1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377ae9c80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377ae9c80_0_2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377ae9c80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377ae9c8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377ae9c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377ae9c80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377ae9c80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f5f541aa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f5f541aa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 スライド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白紙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とコンテンツ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セクション見出し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つのコンテンツ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比較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のみ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付きのコンテンツ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810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付きの図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と縦書きテキスト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縦書きタイトルと&#10;縦書きテキスト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ctrTitle"/>
          </p:nvPr>
        </p:nvSpPr>
        <p:spPr>
          <a:xfrm>
            <a:off x="78325" y="744575"/>
            <a:ext cx="8877000" cy="10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Transportation</a:t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公共交通機関</a:t>
            </a:r>
            <a:r>
              <a:rPr b="1" lang="en" sz="1800">
                <a:solidFill>
                  <a:srgbClr val="38761D"/>
                </a:solidFill>
              </a:rPr>
              <a:t>（こうきょうこうつうきかん）</a:t>
            </a:r>
            <a:endParaRPr b="1" sz="1800">
              <a:solidFill>
                <a:srgbClr val="38761D"/>
              </a:solidFill>
            </a:endParaRPr>
          </a:p>
        </p:txBody>
      </p:sp>
      <p:sp>
        <p:nvSpPr>
          <p:cNvPr id="130" name="Google Shape;130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Listening I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r>
              <a:rPr lang="en"/>
              <a:t>月</a:t>
            </a:r>
            <a:r>
              <a:rPr lang="en"/>
              <a:t>2日　火曜日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1.ただしいものは〇、ただしくないものは×</a:t>
            </a:r>
            <a:endParaRPr/>
          </a:p>
        </p:txBody>
      </p:sp>
      <p:sp>
        <p:nvSpPr>
          <p:cNvPr id="189" name="Google Shape;189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１．（　　　）今ホームの電車が箱根（はこね）に行きます。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２．（　　　）次の電車が箱根（はこね）に行きます。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３．（　　　）次のホームの電車が箱根（はこね）にいきます。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４．（　　　）女の人はホームで次の電車を待ちます。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５．（　　　）女の人はちがう（another)ホームに行きます。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/>
          <p:nvPr>
            <p:ph type="title"/>
          </p:nvPr>
        </p:nvSpPr>
        <p:spPr>
          <a:xfrm>
            <a:off x="265200" y="100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短いダイアローグを聞きましょう　　</a:t>
            </a:r>
            <a:r>
              <a:rPr b="1" lang="en">
                <a:solidFill>
                  <a:srgbClr val="38761D"/>
                </a:solidFill>
              </a:rPr>
              <a:t>54</a:t>
            </a:r>
            <a:r>
              <a:rPr b="1" lang="en">
                <a:solidFill>
                  <a:srgbClr val="38761D"/>
                </a:solidFill>
              </a:rPr>
              <a:t>　</a:t>
            </a:r>
            <a:endParaRPr b="1">
              <a:solidFill>
                <a:srgbClr val="38761D"/>
              </a:solidFill>
            </a:endParaRPr>
          </a:p>
        </p:txBody>
      </p:sp>
      <p:pic>
        <p:nvPicPr>
          <p:cNvPr id="195" name="Google Shape;19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5100" y="409250"/>
            <a:ext cx="4512550" cy="451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r>
              <a:rPr lang="en"/>
              <a:t>ただしいものは〇、ただしくないものは×</a:t>
            </a:r>
            <a:endParaRPr/>
          </a:p>
        </p:txBody>
      </p:sp>
      <p:sp>
        <p:nvSpPr>
          <p:cNvPr id="201" name="Google Shape;201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１．（　　　）</a:t>
            </a:r>
            <a:r>
              <a:rPr lang="en"/>
              <a:t>地下鉄（ちかてつ）は六本木（ろっぽんぎ）に行きません</a:t>
            </a:r>
            <a:r>
              <a:rPr lang="en"/>
              <a:t>。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２．（　　　）</a:t>
            </a:r>
            <a:r>
              <a:rPr lang="en"/>
              <a:t>地下鉄は乗りかえ（transfer)があります</a:t>
            </a:r>
            <a:r>
              <a:rPr lang="en"/>
              <a:t>。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３．（　　　）</a:t>
            </a:r>
            <a:r>
              <a:rPr lang="en"/>
              <a:t>バスは乗りかえがありません</a:t>
            </a:r>
            <a:r>
              <a:rPr lang="en"/>
              <a:t>。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４．（　　　）</a:t>
            </a:r>
            <a:r>
              <a:rPr lang="en"/>
              <a:t>バスに乗ってから地下鉄に乗って六本木に行きます</a:t>
            </a:r>
            <a:r>
              <a:rPr lang="en"/>
              <a:t>。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ダイアローグ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207" name="Google Shape;207;p37"/>
          <p:cNvSpPr txBox="1"/>
          <p:nvPr>
            <p:ph idx="1" type="body"/>
          </p:nvPr>
        </p:nvSpPr>
        <p:spPr>
          <a:xfrm>
            <a:off x="230525" y="1152475"/>
            <a:ext cx="8673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A：</a:t>
            </a:r>
            <a:r>
              <a:rPr lang="en"/>
              <a:t>すみません、＜東京＞まで、どうやって行けばいいですか？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B：＜山手</a:t>
            </a:r>
            <a:r>
              <a:rPr b="1" lang="en"/>
              <a:t>線</a:t>
            </a:r>
            <a:r>
              <a:rPr lang="en"/>
              <a:t>（やまのてせん）＞　で一本ですよ。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　　　　　or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　  ＜総武</a:t>
            </a:r>
            <a:r>
              <a:rPr b="1" lang="en"/>
              <a:t>線</a:t>
            </a:r>
            <a:r>
              <a:rPr lang="en" sz="1400"/>
              <a:t>（そうぶ-せん）</a:t>
            </a:r>
            <a:r>
              <a:rPr lang="en"/>
              <a:t>＞に乗って、＜よつや＞で＜中央</a:t>
            </a:r>
            <a:r>
              <a:rPr b="1" lang="en"/>
              <a:t>線</a:t>
            </a:r>
            <a:r>
              <a:rPr lang="en" sz="1400"/>
              <a:t>（ちゅうおうせん）</a:t>
            </a:r>
            <a:r>
              <a:rPr lang="en"/>
              <a:t>＞に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　　のりかえですよ。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線（せん）：Line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8"/>
          <p:cNvPicPr preferRelativeResize="0"/>
          <p:nvPr/>
        </p:nvPicPr>
        <p:blipFill rotWithShape="1">
          <a:blip r:embed="rId3">
            <a:alphaModFix/>
          </a:blip>
          <a:srcRect b="7423" l="6539" r="10473" t="11440"/>
          <a:stretch/>
        </p:blipFill>
        <p:spPr>
          <a:xfrm>
            <a:off x="327725" y="230525"/>
            <a:ext cx="8488543" cy="4682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9"/>
          <p:cNvPicPr preferRelativeResize="0"/>
          <p:nvPr/>
        </p:nvPicPr>
        <p:blipFill rotWithShape="1">
          <a:blip r:embed="rId3">
            <a:alphaModFix/>
          </a:blip>
          <a:srcRect b="7423" l="6539" r="10473" t="11440"/>
          <a:stretch/>
        </p:blipFill>
        <p:spPr>
          <a:xfrm>
            <a:off x="327725" y="230525"/>
            <a:ext cx="8488543" cy="4682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0"/>
          <p:cNvSpPr txBox="1"/>
          <p:nvPr>
            <p:ph type="title"/>
          </p:nvPr>
        </p:nvSpPr>
        <p:spPr>
          <a:xfrm>
            <a:off x="265200" y="100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短いダイアローグを聞きましょう　　52　</a:t>
            </a:r>
            <a:endParaRPr b="1">
              <a:solidFill>
                <a:srgbClr val="38761D"/>
              </a:solidFill>
            </a:endParaRPr>
          </a:p>
        </p:txBody>
      </p:sp>
      <p:pic>
        <p:nvPicPr>
          <p:cNvPr id="223" name="Google Shape;22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5100" y="409250"/>
            <a:ext cx="4512550" cy="451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</a:t>
            </a:r>
            <a:r>
              <a:rPr lang="en"/>
              <a:t>ただしいものは〇、ただしくないものは×</a:t>
            </a:r>
            <a:endParaRPr/>
          </a:p>
        </p:txBody>
      </p:sp>
      <p:sp>
        <p:nvSpPr>
          <p:cNvPr id="229" name="Google Shape;229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１．（　　　）</a:t>
            </a:r>
            <a:r>
              <a:rPr lang="en"/>
              <a:t>京都には飛行機かバスで行きます</a:t>
            </a:r>
            <a:r>
              <a:rPr lang="en"/>
              <a:t>。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２．（　　　）</a:t>
            </a:r>
            <a:r>
              <a:rPr lang="en"/>
              <a:t>京都まで電車で6時間かかります</a:t>
            </a:r>
            <a:r>
              <a:rPr lang="en"/>
              <a:t>。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３．（　　　）</a:t>
            </a:r>
            <a:r>
              <a:rPr lang="en"/>
              <a:t>男の人は東京から京都へ行くつもりです</a:t>
            </a:r>
            <a:r>
              <a:rPr lang="en"/>
              <a:t>。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４．（　　　）</a:t>
            </a:r>
            <a:r>
              <a:rPr lang="en"/>
              <a:t>東京から京都までバスで7000円です</a:t>
            </a:r>
            <a:r>
              <a:rPr lang="en"/>
              <a:t>。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５．（　　　）</a:t>
            </a:r>
            <a:r>
              <a:rPr lang="en"/>
              <a:t>男の人は飛行機で京都に行きます</a:t>
            </a:r>
            <a:r>
              <a:rPr lang="en"/>
              <a:t>。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311700" y="280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C78D8"/>
                </a:solidFill>
              </a:rPr>
              <a:t>どんな公共交通機関がありますか？</a:t>
            </a:r>
            <a:endParaRPr b="1">
              <a:solidFill>
                <a:srgbClr val="3C78D8"/>
              </a:solidFill>
            </a:endParaRPr>
          </a:p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たくさんリストアップしましょう！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  <p:pic>
        <p:nvPicPr>
          <p:cNvPr id="137" name="Google Shape;1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0149" y="2053675"/>
            <a:ext cx="3335426" cy="281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311700" y="280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C78D8"/>
                </a:solidFill>
              </a:rPr>
              <a:t>ブルノにどの公共交通機関がありますか</a:t>
            </a:r>
            <a:r>
              <a:rPr b="1" lang="en">
                <a:solidFill>
                  <a:srgbClr val="3C78D8"/>
                </a:solidFill>
              </a:rPr>
              <a:t>？</a:t>
            </a:r>
            <a:endParaRPr b="1">
              <a:solidFill>
                <a:srgbClr val="3C78D8"/>
              </a:solidFill>
            </a:endParaRPr>
          </a:p>
        </p:txBody>
      </p:sp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  <p:pic>
        <p:nvPicPr>
          <p:cNvPr id="144" name="Google Shape;14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0149" y="2053675"/>
            <a:ext cx="3335426" cy="281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6125" y="723900"/>
            <a:ext cx="5810250" cy="35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150" y="2341150"/>
            <a:ext cx="4133475" cy="254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8"/>
          <p:cNvSpPr txBox="1"/>
          <p:nvPr/>
        </p:nvSpPr>
        <p:spPr>
          <a:xfrm>
            <a:off x="135350" y="265700"/>
            <a:ext cx="2872500" cy="10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渋谷（</a:t>
            </a:r>
            <a:r>
              <a:rPr b="1" lang="en" sz="3000"/>
              <a:t>しぶや）</a:t>
            </a:r>
            <a:endParaRPr b="1"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628650" y="150394"/>
            <a:ext cx="7886700" cy="7476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69138"/>
                </a:solidFill>
              </a:rPr>
              <a:t>ダイアローグ</a:t>
            </a:r>
            <a:r>
              <a:rPr b="1" lang="en">
                <a:solidFill>
                  <a:srgbClr val="E69138"/>
                </a:solidFill>
              </a:rPr>
              <a:t>  </a:t>
            </a:r>
            <a:endParaRPr b="1">
              <a:solidFill>
                <a:srgbClr val="E69138"/>
              </a:solidFill>
            </a:endParaRPr>
          </a:p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87506" y="897994"/>
            <a:ext cx="8828400" cy="39963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しつもん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１．スミスさんはどこに行くつもりですか。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２．スミスさんはどうやって行きますか。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>
            <p:ph type="title"/>
          </p:nvPr>
        </p:nvSpPr>
        <p:spPr>
          <a:xfrm>
            <a:off x="628650" y="150394"/>
            <a:ext cx="7886700" cy="7476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69138"/>
                </a:solidFill>
              </a:rPr>
              <a:t>ダイアローグ  </a:t>
            </a:r>
            <a:endParaRPr b="1">
              <a:solidFill>
                <a:srgbClr val="E69138"/>
              </a:solidFill>
            </a:endParaRPr>
          </a:p>
        </p:txBody>
      </p:sp>
      <p:sp>
        <p:nvSpPr>
          <p:cNvPr id="163" name="Google Shape;163;p30"/>
          <p:cNvSpPr txBox="1"/>
          <p:nvPr>
            <p:ph idx="1" type="body"/>
          </p:nvPr>
        </p:nvSpPr>
        <p:spPr>
          <a:xfrm>
            <a:off x="87506" y="897994"/>
            <a:ext cx="8828400" cy="39963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しつもん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１．スミスさんはどこに行くつもりですか。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２．スミスさんは</a:t>
            </a:r>
            <a:r>
              <a:rPr b="1" lang="en" sz="1800">
                <a:solidFill>
                  <a:srgbClr val="980000"/>
                </a:solidFill>
              </a:rPr>
              <a:t>どうやって</a:t>
            </a:r>
            <a:r>
              <a:rPr lang="en" sz="1800"/>
              <a:t>行きますか。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　　　　　　　　　　</a:t>
            </a:r>
            <a:r>
              <a:rPr lang="en" sz="1800"/>
              <a:t>How～？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　　　スミスさんは</a:t>
            </a:r>
            <a:r>
              <a:rPr lang="en" sz="1800" u="sng"/>
              <a:t>　　　　　　　</a:t>
            </a:r>
            <a:r>
              <a:rPr b="1" lang="en" sz="1800">
                <a:solidFill>
                  <a:srgbClr val="FF0000"/>
                </a:solidFill>
              </a:rPr>
              <a:t>で</a:t>
            </a:r>
            <a:r>
              <a:rPr lang="en" sz="1800"/>
              <a:t>、しぶやに行きます。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1"/>
          <p:cNvPicPr preferRelativeResize="0"/>
          <p:nvPr/>
        </p:nvPicPr>
        <p:blipFill rotWithShape="1">
          <a:blip r:embed="rId3">
            <a:alphaModFix/>
          </a:blip>
          <a:srcRect b="0" l="0" r="0" t="19839"/>
          <a:stretch/>
        </p:blipFill>
        <p:spPr>
          <a:xfrm>
            <a:off x="256825" y="256850"/>
            <a:ext cx="3394075" cy="204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1"/>
          <p:cNvPicPr preferRelativeResize="0"/>
          <p:nvPr/>
        </p:nvPicPr>
        <p:blipFill rotWithShape="1">
          <a:blip r:embed="rId4">
            <a:alphaModFix/>
          </a:blip>
          <a:srcRect b="7340" l="7109" r="-7109" t="-7339"/>
          <a:stretch/>
        </p:blipFill>
        <p:spPr>
          <a:xfrm>
            <a:off x="5622275" y="137162"/>
            <a:ext cx="3294024" cy="2470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362575"/>
            <a:ext cx="3946725" cy="262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95375" y="2711175"/>
            <a:ext cx="3294026" cy="211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/>
          <p:nvPr>
            <p:ph type="title"/>
          </p:nvPr>
        </p:nvSpPr>
        <p:spPr>
          <a:xfrm>
            <a:off x="189800" y="201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Vocabulary 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77" name="Google Shape;177;p32"/>
          <p:cNvSpPr txBox="1"/>
          <p:nvPr>
            <p:ph idx="1" type="body"/>
          </p:nvPr>
        </p:nvSpPr>
        <p:spPr>
          <a:xfrm>
            <a:off x="311700" y="958825"/>
            <a:ext cx="8520600" cy="40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・車					：Car 　　　　　　　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・</a:t>
            </a:r>
            <a:r>
              <a:rPr lang="en"/>
              <a:t>電車</a:t>
            </a:r>
            <a:r>
              <a:rPr lang="en"/>
              <a:t>　				： Train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・</a:t>
            </a:r>
            <a:r>
              <a:rPr lang="en"/>
              <a:t>地下鉄（ちかてつ）</a:t>
            </a:r>
            <a:r>
              <a:rPr lang="en"/>
              <a:t>	： subway / metro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・</a:t>
            </a:r>
            <a:r>
              <a:rPr lang="en"/>
              <a:t>飛行機（ひこうき）</a:t>
            </a:r>
            <a:r>
              <a:rPr lang="en"/>
              <a:t>	：airplane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・</a:t>
            </a:r>
            <a:r>
              <a:rPr lang="en"/>
              <a:t>タクシー			</a:t>
            </a:r>
            <a:r>
              <a:rPr lang="en"/>
              <a:t>	：Taxi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・</a:t>
            </a:r>
            <a:r>
              <a:rPr lang="en"/>
              <a:t>バス				</a:t>
            </a:r>
            <a:r>
              <a:rPr lang="en"/>
              <a:t>	：Bus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・</a:t>
            </a:r>
            <a:r>
              <a:rPr lang="en"/>
              <a:t>自転車			</a:t>
            </a:r>
            <a:r>
              <a:rPr lang="en"/>
              <a:t>	：Bicycle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・</a:t>
            </a:r>
            <a:r>
              <a:rPr lang="en"/>
              <a:t>歩いて		</a:t>
            </a:r>
            <a:r>
              <a:rPr lang="en"/>
              <a:t>　　	：On foot, by walking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/>
          <p:nvPr>
            <p:ph type="title"/>
          </p:nvPr>
        </p:nvSpPr>
        <p:spPr>
          <a:xfrm>
            <a:off x="265200" y="100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短いダイアローグを聞きましょう　</a:t>
            </a:r>
            <a:r>
              <a:rPr b="1" lang="en">
                <a:solidFill>
                  <a:srgbClr val="38761D"/>
                </a:solidFill>
              </a:rPr>
              <a:t>53</a:t>
            </a:r>
            <a:endParaRPr b="1">
              <a:solidFill>
                <a:srgbClr val="38761D"/>
              </a:solidFill>
            </a:endParaRPr>
          </a:p>
        </p:txBody>
      </p:sp>
      <p:pic>
        <p:nvPicPr>
          <p:cNvPr id="183" name="Google Shape;18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5100" y="409250"/>
            <a:ext cx="4512550" cy="451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