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f5ef412d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f5ef412d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f7d5d556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f7d5d556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f469c8e8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f469c8e8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f7c01575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f7c01575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f7c01575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f7c01575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f7d5d556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f7d5d556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f5ef412d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f5ef412d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f7d5d556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f7d5d556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W2TRUrxaUzU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-78950" y="126050"/>
            <a:ext cx="8520600" cy="18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My hometown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ふるさとじまん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441925" y="3745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Conversation Japanese II</a:t>
            </a:r>
            <a:endParaRPr b="1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10</a:t>
            </a:r>
            <a:r>
              <a:rPr b="1" lang="en"/>
              <a:t>月</a:t>
            </a:r>
            <a:r>
              <a:rPr b="1" lang="en"/>
              <a:t>2日　火曜日</a:t>
            </a:r>
            <a:endParaRPr b="1"/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67" y="2102750"/>
            <a:ext cx="3792933" cy="284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205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今住んでいるところについて話しましょう</a:t>
            </a:r>
            <a:r>
              <a:rPr b="1" lang="en">
                <a:solidFill>
                  <a:srgbClr val="E06666"/>
                </a:solidFill>
              </a:rPr>
              <a:t>　 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</a:t>
            </a:r>
            <a:r>
              <a:rPr lang="en" sz="2400"/>
              <a:t>この町の</a:t>
            </a:r>
            <a:r>
              <a:rPr b="1" lang="en" sz="2400">
                <a:solidFill>
                  <a:srgbClr val="FF0000"/>
                </a:solidFill>
              </a:rPr>
              <a:t>最初の印象（いんしょう）</a:t>
            </a:r>
            <a:r>
              <a:rPr lang="en" sz="2400"/>
              <a:t>は何でしたか？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・食べもの　　　　　・環境（かんきょう）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　・交通（こうつう）　・近所（きんじょ）の人</a:t>
            </a:r>
            <a:endParaRPr sz="2400"/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16" y="3448175"/>
            <a:ext cx="1210550" cy="1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/>
          <p:nvPr/>
        </p:nvSpPr>
        <p:spPr>
          <a:xfrm>
            <a:off x="2189950" y="3306525"/>
            <a:ext cx="5619000" cy="1159800"/>
          </a:xfrm>
          <a:prstGeom prst="wedgeRoundRectCallout">
            <a:avLst>
              <a:gd fmla="val -60128" name="adj1"/>
              <a:gd fmla="val 42548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ブルノの人はとてもしんせつだと思いました。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205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今住んでいるところについて話しましょう　 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２</a:t>
            </a:r>
            <a:r>
              <a:rPr lang="en" sz="2400"/>
              <a:t>．こ</a:t>
            </a:r>
            <a:r>
              <a:rPr lang="en" sz="2400"/>
              <a:t>この生活（せいかつ）はどうですか</a:t>
            </a:r>
            <a:r>
              <a:rPr lang="en" sz="2400"/>
              <a:t>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・</a:t>
            </a:r>
            <a:r>
              <a:rPr lang="en" sz="2400"/>
              <a:t>いいこと</a:t>
            </a:r>
            <a:r>
              <a:rPr lang="en" sz="2400"/>
              <a:t>　　　　　・</a:t>
            </a:r>
            <a:r>
              <a:rPr lang="en" sz="2400"/>
              <a:t>こまること</a:t>
            </a:r>
            <a:r>
              <a:rPr lang="en" sz="2400"/>
              <a:t>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　</a:t>
            </a:r>
            <a:endParaRPr sz="2400"/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191" y="3181625"/>
            <a:ext cx="1210550" cy="1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/>
          <p:nvPr/>
        </p:nvSpPr>
        <p:spPr>
          <a:xfrm>
            <a:off x="2161125" y="3112025"/>
            <a:ext cx="5619000" cy="1159800"/>
          </a:xfrm>
          <a:prstGeom prst="wedgeRoundRectCallout">
            <a:avLst>
              <a:gd fmla="val -60128" name="adj1"/>
              <a:gd fmla="val 42548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バスが24時間あります！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24時間のコンビニがありません…。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311700" y="351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ビデオを見てみましょう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 u="sng">
                <a:solidFill>
                  <a:schemeClr val="hlink"/>
                </a:solidFill>
                <a:hlinkClick r:id="rId3"/>
              </a:rPr>
              <a:t>https://www.youtube.com/watch?v=W2TRUrxaUzU</a:t>
            </a:r>
            <a:endParaRPr b="1"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311700" y="351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大阪じまん</a:t>
            </a:r>
            <a:endParaRPr b="1">
              <a:solidFill>
                <a:srgbClr val="E06666"/>
              </a:solidFill>
            </a:endParaRPr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25" y="1314750"/>
            <a:ext cx="3030224" cy="227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8550" y="3050335"/>
            <a:ext cx="3414625" cy="191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9" y="351900"/>
            <a:ext cx="3777842" cy="28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1668" y="2689850"/>
            <a:ext cx="3414620" cy="227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type="title"/>
          </p:nvPr>
        </p:nvSpPr>
        <p:spPr>
          <a:xfrm>
            <a:off x="311700" y="351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大阪じまん</a:t>
            </a:r>
            <a:endParaRPr b="1">
              <a:solidFill>
                <a:srgbClr val="E06666"/>
              </a:solidFill>
            </a:endParaRPr>
          </a:p>
        </p:txBody>
      </p:sp>
      <p:pic>
        <p:nvPicPr>
          <p:cNvPr id="168" name="Google Shape;1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75" y="1979662"/>
            <a:ext cx="4359150" cy="29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1" y="1936763"/>
            <a:ext cx="4480050" cy="2989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311700" y="205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あなたのふるさと</a:t>
            </a:r>
            <a:r>
              <a:rPr b="1" lang="en">
                <a:solidFill>
                  <a:srgbClr val="E06666"/>
                </a:solidFill>
              </a:rPr>
              <a:t>ついて話しましょう　 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</a:t>
            </a:r>
            <a:r>
              <a:rPr lang="en" sz="2400"/>
              <a:t>有名なところはどこですか</a:t>
            </a:r>
            <a:r>
              <a:rPr lang="en" sz="2400"/>
              <a:t>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２．何がおいしいですか。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３．どんな人が多いですか？</a:t>
            </a:r>
            <a:r>
              <a:rPr lang="en" sz="2400"/>
              <a:t>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　</a:t>
            </a:r>
            <a:endParaRPr sz="2400"/>
          </a:p>
        </p:txBody>
      </p:sp>
      <p:pic>
        <p:nvPicPr>
          <p:cNvPr id="176" name="Google Shape;1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191" y="3181625"/>
            <a:ext cx="1210550" cy="1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1"/>
          <p:cNvSpPr/>
          <p:nvPr/>
        </p:nvSpPr>
        <p:spPr>
          <a:xfrm>
            <a:off x="2161125" y="3112025"/>
            <a:ext cx="5619000" cy="1159800"/>
          </a:xfrm>
          <a:prstGeom prst="wedgeRoundRectCallout">
            <a:avLst>
              <a:gd fmla="val -60128" name="adj1"/>
              <a:gd fmla="val 42548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３．大阪の人はあるくのが早いです。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　　うるさい人が多いです。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type="title"/>
          </p:nvPr>
        </p:nvSpPr>
        <p:spPr>
          <a:xfrm>
            <a:off x="311700" y="205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ふるさとのお国じまん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183" name="Google Shape;183;p32"/>
          <p:cNvSpPr txBox="1"/>
          <p:nvPr>
            <p:ph idx="1" type="body"/>
          </p:nvPr>
        </p:nvSpPr>
        <p:spPr>
          <a:xfrm>
            <a:off x="311700" y="777950"/>
            <a:ext cx="8520600" cy="37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</a:t>
            </a:r>
            <a:r>
              <a:rPr lang="en" sz="2400"/>
              <a:t>どこですか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２．どんなところですか（町、いなか？しぜんがおおい）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３．有名なところ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４．おいしい食べもの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５．特産品（とくさんひん）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         special products such as local beer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６．イベントやおまつり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Role Play</a:t>
            </a:r>
            <a:r>
              <a:rPr b="1" lang="en">
                <a:solidFill>
                  <a:srgbClr val="CC0000"/>
                </a:solidFill>
              </a:rPr>
              <a:t>！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189" name="Google Shape;189;p33"/>
          <p:cNvSpPr txBox="1"/>
          <p:nvPr>
            <p:ph idx="1" type="body"/>
          </p:nvPr>
        </p:nvSpPr>
        <p:spPr>
          <a:xfrm>
            <a:off x="331375" y="1200150"/>
            <a:ext cx="42405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A：Bさんのふるさとに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　行きたいです。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　Bさんに行き方を聞いて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　ください。</a:t>
            </a:r>
            <a:endParaRPr sz="2400"/>
          </a:p>
        </p:txBody>
      </p:sp>
      <p:sp>
        <p:nvSpPr>
          <p:cNvPr id="190" name="Google Shape;190;p33"/>
          <p:cNvSpPr txBox="1"/>
          <p:nvPr>
            <p:ph idx="1" type="body"/>
          </p:nvPr>
        </p:nvSpPr>
        <p:spPr>
          <a:xfrm>
            <a:off x="4748425" y="1309325"/>
            <a:ext cx="42405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B</a:t>
            </a:r>
            <a:r>
              <a:rPr lang="en" sz="2400"/>
              <a:t>：Aさんは</a:t>
            </a:r>
            <a:r>
              <a:rPr lang="en" sz="2400"/>
              <a:t>あなたの</a:t>
            </a:r>
            <a:r>
              <a:rPr lang="en" sz="2400"/>
              <a:t>ふるさと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　に行きたいです。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　A</a:t>
            </a:r>
            <a:r>
              <a:rPr lang="en" sz="2400"/>
              <a:t>さんに行き方を教えて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　ください。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