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f7d5d556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f7d5d556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4007bfb0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44007bfb0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44007bfb0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44007bfb0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4007bfb07_0_1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44007bfb0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401b0142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401b014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4401b0142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4401b0142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4401b0142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4401b0142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8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9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9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9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iwau.epark.jp/shop/t200000253/?utm_content=listing_g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ctrTitle"/>
          </p:nvPr>
        </p:nvSpPr>
        <p:spPr>
          <a:xfrm>
            <a:off x="618425" y="126050"/>
            <a:ext cx="7823100" cy="149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Annual Events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30" name="Google Shape;130;p25"/>
          <p:cNvSpPr txBox="1"/>
          <p:nvPr>
            <p:ph idx="1" type="subTitle"/>
          </p:nvPr>
        </p:nvSpPr>
        <p:spPr>
          <a:xfrm>
            <a:off x="441925" y="37456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Conversation Japanese II</a:t>
            </a:r>
            <a:endParaRPr b="1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10</a:t>
            </a:r>
            <a:r>
              <a:rPr b="1" lang="en"/>
              <a:t>月</a:t>
            </a:r>
            <a:r>
              <a:rPr b="1" lang="en"/>
              <a:t>15日　火曜日</a:t>
            </a:r>
            <a:endParaRPr b="1"/>
          </a:p>
        </p:txBody>
      </p:sp>
      <p:pic>
        <p:nvPicPr>
          <p:cNvPr id="131" name="Google Shape;13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63" y="2089300"/>
            <a:ext cx="4505325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205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あなたの国についてミニプレゼン！！</a:t>
            </a:r>
            <a:r>
              <a:rPr b="1" lang="en">
                <a:solidFill>
                  <a:srgbClr val="E06666"/>
                </a:solidFill>
              </a:rPr>
              <a:t>　 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</a:t>
            </a:r>
            <a:r>
              <a:rPr b="1" lang="en" sz="2400"/>
              <a:t>地理</a:t>
            </a:r>
            <a:r>
              <a:rPr lang="en" sz="2400"/>
              <a:t>（ちり；geography）と</a:t>
            </a:r>
            <a:r>
              <a:rPr b="1" lang="en" sz="2400"/>
              <a:t>気候</a:t>
            </a:r>
            <a:r>
              <a:rPr lang="en" sz="2400"/>
              <a:t>（きこう；climate）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２．おすすめの観光地（かんこうち）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３．おすすめの季節（きせつ）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　　</a:t>
            </a:r>
            <a:endParaRPr sz="2400"/>
          </a:p>
        </p:txBody>
      </p:sp>
      <p:pic>
        <p:nvPicPr>
          <p:cNvPr id="138" name="Google Shape;13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191" y="3181625"/>
            <a:ext cx="1210550" cy="12126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6"/>
          <p:cNvSpPr/>
          <p:nvPr/>
        </p:nvSpPr>
        <p:spPr>
          <a:xfrm>
            <a:off x="2161125" y="3112025"/>
            <a:ext cx="5619000" cy="1666500"/>
          </a:xfrm>
          <a:prstGeom prst="wedgeRoundRectCallout">
            <a:avLst>
              <a:gd fmla="val -63333" name="adj1"/>
              <a:gd fmla="val 11959" name="adj2"/>
              <a:gd fmla="val 0" name="adj3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日本はアジアの東に位置（いち）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１年を通して四季（しき）がある！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おすすめの季節は秋！</a:t>
            </a:r>
            <a:endParaRPr sz="2400"/>
          </a:p>
        </p:txBody>
      </p:sp>
      <p:pic>
        <p:nvPicPr>
          <p:cNvPr id="140" name="Google Shape;140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3100" y="4331882"/>
            <a:ext cx="988750" cy="66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Annual Events　：年中行事（ねんじゅうぎょうじ）</a:t>
            </a:r>
            <a:endParaRPr/>
          </a:p>
        </p:txBody>
      </p:sp>
      <p:sp>
        <p:nvSpPr>
          <p:cNvPr id="146" name="Google Shape;146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・あなたの国には、どんな年中行事がありますか？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－伝統的（でんとうてき）な行事は何？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－外国から来た行事は？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アドバイスの表現（ひょうげん）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/>
              <a:t>アドバイスの表現はどんなものがありますか？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435375" y="54703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06666"/>
                </a:solidFill>
              </a:rPr>
              <a:t>アドバイスのひょうげん</a:t>
            </a:r>
            <a:endParaRPr b="1" sz="3000">
              <a:solidFill>
                <a:srgbClr val="E06666"/>
              </a:solidFill>
            </a:endParaRPr>
          </a:p>
        </p:txBody>
      </p:sp>
      <p:sp>
        <p:nvSpPr>
          <p:cNvPr id="158" name="Google Shape;158;p29"/>
          <p:cNvSpPr txBox="1"/>
          <p:nvPr>
            <p:ph idx="1" type="body"/>
          </p:nvPr>
        </p:nvSpPr>
        <p:spPr>
          <a:xfrm>
            <a:off x="245325" y="556300"/>
            <a:ext cx="8722500" cy="43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D9EEB"/>
                </a:solidFill>
              </a:rPr>
              <a:t>よわいアドバイス</a:t>
            </a:r>
            <a:endParaRPr b="1" sz="2400">
              <a:solidFill>
                <a:srgbClr val="6D9EEB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" sz="2400"/>
              <a:t>・～がいいですよ／</a:t>
            </a:r>
            <a:r>
              <a:rPr lang="en" sz="2400"/>
              <a:t>おすすめですよ。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" sz="2400"/>
              <a:t>・～は</a:t>
            </a:r>
            <a:r>
              <a:rPr lang="en" sz="2400"/>
              <a:t>どうですか</a:t>
            </a:r>
            <a:r>
              <a:rPr lang="en" sz="2400"/>
              <a:t>。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" sz="2400"/>
              <a:t>・</a:t>
            </a:r>
            <a:r>
              <a:rPr lang="en" sz="2400" u="sng"/>
              <a:t>　　　</a:t>
            </a:r>
            <a:r>
              <a:rPr lang="en" sz="2400"/>
              <a:t>なら、～がいいですよ。／おすすめですよ。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" sz="2400"/>
              <a:t>　e.g. 東京でランチなら、</a:t>
            </a:r>
            <a:r>
              <a:rPr b="1" lang="en" sz="1650">
                <a:latin typeface="Meiryo"/>
                <a:ea typeface="Meiryo"/>
                <a:cs typeface="Meiryo"/>
                <a:sym typeface="Meiryo"/>
              </a:rPr>
              <a:t>Palazzo SAN GUSTO</a:t>
            </a:r>
            <a:r>
              <a:rPr lang="en" sz="2400"/>
              <a:t>がおすすめですよ。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" sz="2400"/>
              <a:t>　　　　　　　　　　　　　　　　</a:t>
            </a:r>
            <a:r>
              <a:rPr lang="en" sz="900" u="sng">
                <a:solidFill>
                  <a:schemeClr val="hlink"/>
                </a:solidFill>
                <a:hlinkClick r:id="rId3"/>
              </a:rPr>
              <a:t>https://iwau.epark.jp/shop/t200000253/?utm_content=listing_gs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6D9EEB"/>
                </a:solidFill>
              </a:rPr>
              <a:t>すこしつよいアドバイス</a:t>
            </a:r>
            <a:endParaRPr b="1" sz="2400">
              <a:solidFill>
                <a:srgbClr val="6D9EEB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" sz="2400"/>
              <a:t>・～たらどうですか？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" sz="2400"/>
              <a:t>・～たらいいですよ。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/>
          <p:nvPr>
            <p:ph type="title"/>
          </p:nvPr>
        </p:nvSpPr>
        <p:spPr>
          <a:xfrm>
            <a:off x="311700" y="336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ロールプレイ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64" name="Google Shape;164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ペアになってください。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１人は日本人の留学生で、チェコにいます。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１人はチェコ人の学生です。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/>
          <p:nvPr>
            <p:ph type="title"/>
          </p:nvPr>
        </p:nvSpPr>
        <p:spPr>
          <a:xfrm>
            <a:off x="311700" y="207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ロールプレイ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70" name="Google Shape;170;p31"/>
          <p:cNvSpPr txBox="1"/>
          <p:nvPr>
            <p:ph idx="1" type="body"/>
          </p:nvPr>
        </p:nvSpPr>
        <p:spPr>
          <a:xfrm>
            <a:off x="223325" y="943700"/>
            <a:ext cx="8738400" cy="382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日本人はチェコについてまだあまり知りません。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チェコ人の学生にききましょう。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チェコ人の学生はシンプルに教えましょう。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アドバイスがあれば、アドバイスもしましょう！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/>
          <p:nvPr>
            <p:ph type="title"/>
          </p:nvPr>
        </p:nvSpPr>
        <p:spPr>
          <a:xfrm>
            <a:off x="311700" y="207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ロールプレイ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76" name="Google Shape;176;p32"/>
          <p:cNvSpPr txBox="1"/>
          <p:nvPr>
            <p:ph idx="1" type="body"/>
          </p:nvPr>
        </p:nvSpPr>
        <p:spPr>
          <a:xfrm>
            <a:off x="223325" y="943700"/>
            <a:ext cx="8738400" cy="382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例（れい）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日：</a:t>
            </a:r>
            <a:r>
              <a:rPr lang="en" sz="3000" u="sng"/>
              <a:t>　　Vanoce　　</a:t>
            </a:r>
            <a:r>
              <a:rPr lang="en" sz="3000"/>
              <a:t>ってなんですか？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チ：</a:t>
            </a:r>
            <a:r>
              <a:rPr lang="en" sz="3000" u="sng"/>
              <a:t>　　　　　　　</a:t>
            </a:r>
            <a:r>
              <a:rPr lang="en" sz="3000"/>
              <a:t>ですよ。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日：チェコでは何をするんですか？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　　その日は何をするんですか？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